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4"/>
    <p:restoredTop sz="94698"/>
  </p:normalViewPr>
  <p:slideViewPr>
    <p:cSldViewPr snapToGrid="0" snapToObjects="1">
      <p:cViewPr varScale="1">
        <p:scale>
          <a:sx n="85" d="100"/>
          <a:sy n="85" d="100"/>
        </p:scale>
        <p:origin x="192" y="3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2AE1D1-9A52-4C45-93A1-1C6D6830F533}" type="datetimeFigureOut">
              <a:rPr lang="en-US" smtClean="0"/>
              <a:t>9/27/16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D2359D-F8CB-614A-B116-A9CA03205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9959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/>
              <a:t>State: </a:t>
            </a:r>
            <a:r>
              <a:rPr lang="en-US" dirty="0" smtClean="0"/>
              <a:t>Welcome to Day 2 of The 7 Habits of Highly Effective People!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996BAB-ACC6-A94A-96B2-1BE3CCDEC93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21428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0786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fld id="{1E4DCE0F-6F52-7C42-A232-7BAFC5916D04}" type="slidenum">
              <a:rPr lang="en-US" sz="1200"/>
              <a:pPr/>
              <a:t>10</a:t>
            </a:fld>
            <a:endParaRPr lang="en-US" sz="1200"/>
          </a:p>
        </p:txBody>
      </p:sp>
      <p:sp>
        <p:nvSpPr>
          <p:cNvPr id="6307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07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ea typeface="ヒラギノ角ゴ Pro W3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338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873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fld id="{8BB6389E-7345-854F-B997-7FCEA108FFAA}" type="slidenum">
              <a:rPr lang="en-US" sz="1200"/>
              <a:pPr/>
              <a:t>11</a:t>
            </a:fld>
            <a:endParaRPr lang="en-US" sz="1200"/>
          </a:p>
        </p:txBody>
      </p:sp>
      <p:sp>
        <p:nvSpPr>
          <p:cNvPr id="628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87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ea typeface="ヒラギノ角ゴ Pro W3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80217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1810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fld id="{F8A09651-A1A3-1E4F-B4CA-A983C9FB829D}" type="slidenum">
              <a:rPr lang="en-US" sz="1200"/>
              <a:pPr/>
              <a:t>12</a:t>
            </a:fld>
            <a:endParaRPr lang="en-US" sz="1200"/>
          </a:p>
        </p:txBody>
      </p:sp>
      <p:sp>
        <p:nvSpPr>
          <p:cNvPr id="6318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18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ea typeface="ヒラギノ角ゴ Pro W3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620457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2834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fld id="{990DA692-BEBE-7741-8A67-BDE99EAB4F5E}" type="slidenum">
              <a:rPr lang="en-US" sz="1200"/>
              <a:pPr/>
              <a:t>13</a:t>
            </a:fld>
            <a:endParaRPr lang="en-US" sz="1200"/>
          </a:p>
        </p:txBody>
      </p:sp>
      <p:sp>
        <p:nvSpPr>
          <p:cNvPr id="6328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28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ea typeface="ヒラギノ角ゴ Pro W3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96146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1570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fld id="{5A40E1EA-A2C7-BB43-A713-62BD1671D18C}" type="slidenum">
              <a:rPr lang="en-US" sz="1200"/>
              <a:pPr/>
              <a:t>2</a:t>
            </a:fld>
            <a:endParaRPr lang="en-US" sz="1200"/>
          </a:p>
        </p:txBody>
      </p:sp>
      <p:sp>
        <p:nvSpPr>
          <p:cNvPr id="621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15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ea typeface="ヒラギノ角ゴ Pro W3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93138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594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fld id="{4A4AA1A3-DA88-9048-85B2-0C585358EF16}" type="slidenum">
              <a:rPr lang="en-US" sz="1200"/>
              <a:pPr/>
              <a:t>3</a:t>
            </a:fld>
            <a:endParaRPr lang="en-US" sz="1200"/>
          </a:p>
        </p:txBody>
      </p:sp>
      <p:sp>
        <p:nvSpPr>
          <p:cNvPr id="622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25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ea typeface="ヒラギノ角ゴ Pro W3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77938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361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fld id="{0E23F7F2-F8E0-F24C-BB66-648FA1A97572}" type="slidenum">
              <a:rPr lang="en-US" sz="1200"/>
              <a:pPr/>
              <a:t>4</a:t>
            </a:fld>
            <a:endParaRPr lang="en-US" sz="1200"/>
          </a:p>
        </p:txBody>
      </p:sp>
      <p:sp>
        <p:nvSpPr>
          <p:cNvPr id="623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3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ea typeface="ヒラギノ角ゴ Pro W3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05659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42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fld id="{73E09AAB-2A66-2344-A05D-635295E31E39}" type="slidenum">
              <a:rPr lang="en-US" sz="1200"/>
              <a:pPr/>
              <a:t>5</a:t>
            </a:fld>
            <a:endParaRPr lang="en-US" sz="1200"/>
          </a:p>
        </p:txBody>
      </p:sp>
      <p:sp>
        <p:nvSpPr>
          <p:cNvPr id="624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ea typeface="ヒラギノ角ゴ Pro W3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06810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690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fld id="{7542664D-F0FF-364E-872B-B440EB9A7E66}" type="slidenum">
              <a:rPr lang="en-US" sz="1200"/>
              <a:pPr/>
              <a:t>6</a:t>
            </a:fld>
            <a:endParaRPr lang="en-US" sz="1200"/>
          </a:p>
        </p:txBody>
      </p:sp>
      <p:sp>
        <p:nvSpPr>
          <p:cNvPr id="6266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66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ea typeface="ヒラギノ角ゴ Pro W3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22314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5666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fld id="{25B765BD-6C6F-D74D-B72A-B40BF3D9255D}" type="slidenum">
              <a:rPr lang="en-US" sz="1200"/>
              <a:pPr/>
              <a:t>7</a:t>
            </a:fld>
            <a:endParaRPr lang="en-US" sz="1200"/>
          </a:p>
        </p:txBody>
      </p:sp>
      <p:sp>
        <p:nvSpPr>
          <p:cNvPr id="625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56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ea typeface="ヒラギノ角ゴ Pro W3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00996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7714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fld id="{78F27BD9-90B2-5D4F-A7DC-C74F6AD7B6E5}" type="slidenum">
              <a:rPr lang="en-US" sz="1200"/>
              <a:pPr/>
              <a:t>8</a:t>
            </a:fld>
            <a:endParaRPr lang="en-US" sz="1200"/>
          </a:p>
        </p:txBody>
      </p:sp>
      <p:sp>
        <p:nvSpPr>
          <p:cNvPr id="6277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77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ea typeface="ヒラギノ角ゴ Pro W3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15683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9762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fld id="{6666D0F1-21A3-6945-9A2C-11E7EABCAFC7}" type="slidenum">
              <a:rPr lang="en-US" sz="1200"/>
              <a:pPr/>
              <a:t>9</a:t>
            </a:fld>
            <a:endParaRPr lang="en-US" sz="1200"/>
          </a:p>
        </p:txBody>
      </p:sp>
      <p:sp>
        <p:nvSpPr>
          <p:cNvPr id="6297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97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ea typeface="ヒラギノ角ゴ Pro W3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92786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0F226-D169-DA46-B4D4-1013C0AC1D46}" type="datetimeFigureOut">
              <a:rPr lang="en-US" smtClean="0"/>
              <a:t>9/27/16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AB6CC-F87A-D946-954D-7D1E18B549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506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0F226-D169-DA46-B4D4-1013C0AC1D46}" type="datetimeFigureOut">
              <a:rPr lang="en-US" smtClean="0"/>
              <a:t>9/27/16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AB6CC-F87A-D946-954D-7D1E18B549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302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0F226-D169-DA46-B4D4-1013C0AC1D46}" type="datetimeFigureOut">
              <a:rPr lang="en-US" smtClean="0"/>
              <a:t>9/27/16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AB6CC-F87A-D946-954D-7D1E18B549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8576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H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36530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0F226-D169-DA46-B4D4-1013C0AC1D46}" type="datetimeFigureOut">
              <a:rPr lang="en-US" smtClean="0"/>
              <a:t>9/27/16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AB6CC-F87A-D946-954D-7D1E18B549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267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0F226-D169-DA46-B4D4-1013C0AC1D46}" type="datetimeFigureOut">
              <a:rPr lang="en-US" smtClean="0"/>
              <a:t>9/27/16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AB6CC-F87A-D946-954D-7D1E18B549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695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0F226-D169-DA46-B4D4-1013C0AC1D46}" type="datetimeFigureOut">
              <a:rPr lang="en-US" smtClean="0"/>
              <a:t>9/27/16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AB6CC-F87A-D946-954D-7D1E18B549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200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0F226-D169-DA46-B4D4-1013C0AC1D46}" type="datetimeFigureOut">
              <a:rPr lang="en-US" smtClean="0"/>
              <a:t>9/27/16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AB6CC-F87A-D946-954D-7D1E18B549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485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0F226-D169-DA46-B4D4-1013C0AC1D46}" type="datetimeFigureOut">
              <a:rPr lang="en-US" smtClean="0"/>
              <a:t>9/27/16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AB6CC-F87A-D946-954D-7D1E18B549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701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0F226-D169-DA46-B4D4-1013C0AC1D46}" type="datetimeFigureOut">
              <a:rPr lang="en-US" smtClean="0"/>
              <a:t>9/27/16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AB6CC-F87A-D946-954D-7D1E18B549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311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0F226-D169-DA46-B4D4-1013C0AC1D46}" type="datetimeFigureOut">
              <a:rPr lang="en-US" smtClean="0"/>
              <a:t>9/27/16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AB6CC-F87A-D946-954D-7D1E18B549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787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0F226-D169-DA46-B4D4-1013C0AC1D46}" type="datetimeFigureOut">
              <a:rPr lang="en-US" smtClean="0"/>
              <a:t>9/27/16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AB6CC-F87A-D946-954D-7D1E18B549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766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C0F226-D169-DA46-B4D4-1013C0AC1D46}" type="datetimeFigureOut">
              <a:rPr lang="en-US" smtClean="0"/>
              <a:t>9/27/16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3AB6CC-F87A-D946-954D-7D1E18B549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30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3_"/>
          <p:cNvPicPr>
            <a:picLocks noGrp="1" noChangeAspect="1"/>
          </p:cNvPicPr>
          <p:nvPr isPhoto="1"/>
        </p:nvPicPr>
        <p:blipFill>
          <a:blip r:embed="rId3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20169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258" name="Text Box 17"/>
          <p:cNvSpPr txBox="1">
            <a:spLocks noChangeArrowheads="1"/>
          </p:cNvSpPr>
          <p:nvPr/>
        </p:nvSpPr>
        <p:spPr bwMode="auto">
          <a:xfrm>
            <a:off x="2133600" y="1066800"/>
            <a:ext cx="7924800" cy="5810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3090863" algn="l"/>
              </a:tabLs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tabLst>
                <a:tab pos="3090863" algn="l"/>
              </a:tabLs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tabLst>
                <a:tab pos="3090863" algn="l"/>
              </a:tabLs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tabLst>
                <a:tab pos="3090863" algn="l"/>
              </a:tabLs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tabLst>
                <a:tab pos="3090863" algn="l"/>
              </a:tabLs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090863" algn="l"/>
              </a:tabLs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090863" algn="l"/>
              </a:tabLs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090863" algn="l"/>
              </a:tabLs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090863" algn="l"/>
              </a:tabLs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sz="3200" dirty="0">
                <a:latin typeface="Gill Sans"/>
                <a:cs typeface="Gill Sans"/>
              </a:rPr>
              <a:t>Professional	Companion</a:t>
            </a:r>
          </a:p>
          <a:p>
            <a:pPr>
              <a:spcBef>
                <a:spcPct val="20000"/>
              </a:spcBef>
            </a:pPr>
            <a:r>
              <a:rPr lang="en-US" sz="3200" dirty="0">
                <a:latin typeface="Gill Sans"/>
                <a:cs typeface="Gill Sans"/>
              </a:rPr>
              <a:t>Career	Athlete</a:t>
            </a:r>
          </a:p>
          <a:p>
            <a:pPr>
              <a:spcBef>
                <a:spcPct val="20000"/>
              </a:spcBef>
            </a:pPr>
            <a:r>
              <a:rPr lang="en-US" sz="3200" dirty="0">
                <a:latin typeface="Gill Sans"/>
                <a:cs typeface="Gill Sans"/>
              </a:rPr>
              <a:t>Husband	Friend</a:t>
            </a:r>
          </a:p>
          <a:p>
            <a:pPr>
              <a:spcBef>
                <a:spcPct val="20000"/>
              </a:spcBef>
            </a:pPr>
            <a:r>
              <a:rPr lang="en-US" sz="3200" dirty="0">
                <a:latin typeface="Gill Sans"/>
                <a:cs typeface="Gill Sans"/>
              </a:rPr>
              <a:t>         Wife</a:t>
            </a:r>
            <a:r>
              <a:rPr lang="en-US" sz="3200" dirty="0">
                <a:latin typeface="Gill Sans"/>
                <a:cs typeface="Gill Sans"/>
              </a:rPr>
              <a:t>	Sharpen the Saw</a:t>
            </a:r>
          </a:p>
          <a:p>
            <a:pPr>
              <a:spcBef>
                <a:spcPct val="20000"/>
              </a:spcBef>
            </a:pPr>
            <a:r>
              <a:rPr lang="en-US" sz="3200" dirty="0">
                <a:latin typeface="Gill Sans"/>
                <a:cs typeface="Gill Sans"/>
              </a:rPr>
              <a:t>Key Relationship	Student</a:t>
            </a:r>
          </a:p>
          <a:p>
            <a:pPr>
              <a:spcBef>
                <a:spcPct val="20000"/>
              </a:spcBef>
            </a:pPr>
            <a:r>
              <a:rPr lang="en-US" sz="3200" dirty="0">
                <a:latin typeface="Gill Sans"/>
                <a:cs typeface="Gill Sans"/>
              </a:rPr>
              <a:t>Parent	Leader</a:t>
            </a:r>
          </a:p>
          <a:p>
            <a:pPr>
              <a:spcBef>
                <a:spcPct val="20000"/>
              </a:spcBef>
            </a:pPr>
            <a:r>
              <a:rPr lang="en-US" sz="3200" dirty="0">
                <a:latin typeface="Gill Sans"/>
                <a:cs typeface="Gill Sans"/>
              </a:rPr>
              <a:t>Family Member	Community Member</a:t>
            </a:r>
          </a:p>
          <a:p>
            <a:pPr>
              <a:spcBef>
                <a:spcPct val="20000"/>
              </a:spcBef>
            </a:pPr>
            <a:r>
              <a:rPr lang="en-US" sz="3200" dirty="0">
                <a:latin typeface="Gill Sans"/>
                <a:cs typeface="Gill Sans"/>
              </a:rPr>
              <a:t>Stepparent	Financial Manager</a:t>
            </a:r>
          </a:p>
          <a:p>
            <a:pPr>
              <a:spcBef>
                <a:spcPct val="20000"/>
              </a:spcBef>
            </a:pPr>
            <a:r>
              <a:rPr lang="en-US" sz="3200" dirty="0">
                <a:latin typeface="Gill Sans"/>
                <a:cs typeface="Gill Sans"/>
              </a:rPr>
              <a:t>Caregiver	Coach</a:t>
            </a:r>
          </a:p>
          <a:p>
            <a:pPr>
              <a:spcBef>
                <a:spcPct val="20000"/>
              </a:spcBef>
            </a:pPr>
            <a:r>
              <a:rPr lang="en-US" sz="3200" dirty="0">
                <a:latin typeface="Gill Sans"/>
                <a:cs typeface="Gill Sans"/>
              </a:rPr>
              <a:t>Church Member	</a:t>
            </a:r>
            <a:r>
              <a:rPr lang="en-US" sz="3200" dirty="0">
                <a:latin typeface="Gill Sans"/>
                <a:cs typeface="Gill Sans"/>
              </a:rPr>
              <a:t>Manager</a:t>
            </a:r>
            <a:endParaRPr lang="en-US" sz="3200" dirty="0">
              <a:latin typeface="Gill Sans"/>
              <a:cs typeface="Gill Sans"/>
            </a:endParaRPr>
          </a:p>
        </p:txBody>
      </p:sp>
      <p:sp>
        <p:nvSpPr>
          <p:cNvPr id="352259" name="Rectangle 18"/>
          <p:cNvSpPr>
            <a:spLocks noGrp="1" noChangeArrowheads="1"/>
          </p:cNvSpPr>
          <p:nvPr>
            <p:ph type="title"/>
          </p:nvPr>
        </p:nvSpPr>
        <p:spPr>
          <a:xfrm>
            <a:off x="1981200" y="-76200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7200" dirty="0">
                <a:solidFill>
                  <a:srgbClr val="FF0000"/>
                </a:solidFill>
                <a:latin typeface="Gill Sans"/>
                <a:cs typeface="Gill Sans"/>
              </a:rPr>
              <a:t>Examples of Roles</a:t>
            </a:r>
          </a:p>
        </p:txBody>
      </p:sp>
      <p:sp>
        <p:nvSpPr>
          <p:cNvPr id="352261" name="Text Box 21"/>
          <p:cNvSpPr txBox="1">
            <a:spLocks noChangeArrowheads="1"/>
          </p:cNvSpPr>
          <p:nvPr/>
        </p:nvSpPr>
        <p:spPr bwMode="auto">
          <a:xfrm>
            <a:off x="2062163" y="6553200"/>
            <a:ext cx="228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r>
              <a:rPr lang="en-US" sz="2000" b="1">
                <a:solidFill>
                  <a:schemeClr val="bg1"/>
                </a:solidFill>
              </a:rPr>
              <a:t>2</a:t>
            </a:r>
            <a:endParaRPr lang="en-US" sz="3400" b="1">
              <a:solidFill>
                <a:srgbClr val="B84B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45900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210" name="Text Box 17"/>
          <p:cNvSpPr txBox="1">
            <a:spLocks noChangeArrowheads="1"/>
          </p:cNvSpPr>
          <p:nvPr/>
        </p:nvSpPr>
        <p:spPr bwMode="auto">
          <a:xfrm>
            <a:off x="2133600" y="1571625"/>
            <a:ext cx="8229600" cy="56015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2743200" algn="l"/>
                <a:tab pos="5892800" algn="l"/>
              </a:tabLs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tabLst>
                <a:tab pos="2743200" algn="l"/>
                <a:tab pos="5892800" algn="l"/>
              </a:tabLs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tabLst>
                <a:tab pos="2743200" algn="l"/>
                <a:tab pos="5892800" algn="l"/>
              </a:tabLs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tabLst>
                <a:tab pos="2743200" algn="l"/>
                <a:tab pos="5892800" algn="l"/>
              </a:tabLs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tabLst>
                <a:tab pos="2743200" algn="l"/>
                <a:tab pos="5892800" algn="l"/>
              </a:tabLs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l"/>
                <a:tab pos="5892800" algn="l"/>
              </a:tabLs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l"/>
                <a:tab pos="5892800" algn="l"/>
              </a:tabLs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l"/>
                <a:tab pos="5892800" algn="l"/>
              </a:tabLs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l"/>
                <a:tab pos="5892800" algn="l"/>
              </a:tabLs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sz="2800" dirty="0">
                <a:latin typeface="Gill Sans"/>
                <a:cs typeface="Gill Sans"/>
              </a:rPr>
              <a:t>Inspire	Provide Opportunities	</a:t>
            </a:r>
            <a:r>
              <a:rPr lang="en-US" sz="2800" dirty="0">
                <a:latin typeface="Gill Sans"/>
                <a:cs typeface="Gill Sans"/>
              </a:rPr>
              <a:t>Entertain</a:t>
            </a:r>
          </a:p>
          <a:p>
            <a:pPr>
              <a:spcBef>
                <a:spcPct val="20000"/>
              </a:spcBef>
            </a:pPr>
            <a:r>
              <a:rPr lang="en-US" sz="2800" dirty="0">
                <a:latin typeface="Gill Sans"/>
                <a:cs typeface="Gill Sans"/>
              </a:rPr>
              <a:t>Empower</a:t>
            </a:r>
            <a:r>
              <a:rPr lang="en-US" sz="2800" dirty="0">
                <a:latin typeface="Gill Sans"/>
                <a:cs typeface="Gill Sans"/>
              </a:rPr>
              <a:t> </a:t>
            </a:r>
            <a:r>
              <a:rPr lang="en-US" sz="2800" dirty="0">
                <a:latin typeface="Gill Sans"/>
                <a:cs typeface="Gill Sans"/>
              </a:rPr>
              <a:t>        Provide </a:t>
            </a:r>
            <a:r>
              <a:rPr lang="en-US" sz="2800" dirty="0">
                <a:latin typeface="Gill Sans"/>
                <a:cs typeface="Gill Sans"/>
              </a:rPr>
              <a:t>Support	Share</a:t>
            </a:r>
          </a:p>
          <a:p>
            <a:pPr>
              <a:spcBef>
                <a:spcPct val="20000"/>
              </a:spcBef>
            </a:pPr>
            <a:r>
              <a:rPr lang="en-US" sz="2800" dirty="0">
                <a:latin typeface="Gill Sans"/>
                <a:cs typeface="Gill Sans"/>
              </a:rPr>
              <a:t>Direct	Serve 	Develop</a:t>
            </a:r>
          </a:p>
          <a:p>
            <a:pPr>
              <a:spcBef>
                <a:spcPct val="20000"/>
              </a:spcBef>
            </a:pPr>
            <a:r>
              <a:rPr lang="en-US" sz="2800" dirty="0">
                <a:latin typeface="Gill Sans"/>
                <a:cs typeface="Gill Sans"/>
              </a:rPr>
              <a:t>Counsel    Have </a:t>
            </a:r>
            <a:r>
              <a:rPr lang="en-US" sz="2800" dirty="0">
                <a:latin typeface="Gill Sans"/>
                <a:cs typeface="Gill Sans"/>
              </a:rPr>
              <a:t>Fun / Enjoy Life </a:t>
            </a:r>
            <a:r>
              <a:rPr lang="en-US" sz="2800" dirty="0">
                <a:latin typeface="Gill Sans"/>
                <a:cs typeface="Gill Sans"/>
              </a:rPr>
              <a:t>   Provide </a:t>
            </a:r>
            <a:r>
              <a:rPr lang="en-US" sz="2800" dirty="0">
                <a:latin typeface="Gill Sans"/>
                <a:cs typeface="Gill Sans"/>
              </a:rPr>
              <a:t>Comfort</a:t>
            </a:r>
          </a:p>
          <a:p>
            <a:pPr>
              <a:spcBef>
                <a:spcPct val="20000"/>
              </a:spcBef>
            </a:pPr>
            <a:r>
              <a:rPr lang="en-US" sz="2800" dirty="0">
                <a:latin typeface="Gill Sans"/>
                <a:cs typeface="Gill Sans"/>
              </a:rPr>
              <a:t>Make Money	</a:t>
            </a:r>
            <a:r>
              <a:rPr lang="en-US" sz="2800" dirty="0">
                <a:latin typeface="Gill Sans"/>
                <a:cs typeface="Gill Sans"/>
              </a:rPr>
              <a:t>    Learn </a:t>
            </a:r>
            <a:r>
              <a:rPr lang="en-US" sz="2800" dirty="0">
                <a:latin typeface="Gill Sans"/>
                <a:cs typeface="Gill Sans"/>
              </a:rPr>
              <a:t>	Assist / Help</a:t>
            </a:r>
          </a:p>
          <a:p>
            <a:pPr>
              <a:spcBef>
                <a:spcPct val="20000"/>
              </a:spcBef>
            </a:pPr>
            <a:r>
              <a:rPr lang="en-US" sz="2800" dirty="0">
                <a:latin typeface="Gill Sans"/>
                <a:cs typeface="Gill Sans"/>
              </a:rPr>
              <a:t>Make a Difference	Grow 	Prepare</a:t>
            </a:r>
          </a:p>
          <a:p>
            <a:pPr>
              <a:spcBef>
                <a:spcPct val="20000"/>
              </a:spcBef>
            </a:pPr>
            <a:r>
              <a:rPr lang="en-US" sz="2800" dirty="0">
                <a:latin typeface="Gill Sans"/>
                <a:cs typeface="Gill Sans"/>
              </a:rPr>
              <a:t>Contribute	Love 	Teach</a:t>
            </a:r>
          </a:p>
          <a:p>
            <a:pPr>
              <a:spcBef>
                <a:spcPct val="20000"/>
              </a:spcBef>
            </a:pPr>
            <a:r>
              <a:rPr lang="en-US" sz="2800" dirty="0">
                <a:latin typeface="Gill Sans"/>
                <a:cs typeface="Gill Sans"/>
              </a:rPr>
              <a:t>Facilitate Change	Develop Relationships 	Model</a:t>
            </a:r>
          </a:p>
          <a:p>
            <a:pPr>
              <a:spcBef>
                <a:spcPct val="20000"/>
              </a:spcBef>
            </a:pPr>
            <a:r>
              <a:rPr lang="en-US" sz="2800" dirty="0">
                <a:latin typeface="Gill Sans"/>
                <a:cs typeface="Gill Sans"/>
              </a:rPr>
              <a:t>Maximize Potential	Keep Us Profitable 	Make Memories</a:t>
            </a:r>
          </a:p>
          <a:p>
            <a:pPr>
              <a:spcBef>
                <a:spcPct val="20000"/>
              </a:spcBef>
            </a:pPr>
            <a:r>
              <a:rPr lang="en-US" sz="2800" dirty="0">
                <a:latin typeface="Gill Sans"/>
                <a:cs typeface="Gill Sans"/>
              </a:rPr>
              <a:t>Discover 	Lead	</a:t>
            </a:r>
            <a:r>
              <a:rPr lang="en-US" sz="2800" dirty="0">
                <a:latin typeface="Gill Sans"/>
                <a:cs typeface="Gill Sans"/>
              </a:rPr>
              <a:t>Provide</a:t>
            </a:r>
            <a:endParaRPr lang="en-US" sz="2800" dirty="0">
              <a:latin typeface="Gill Sans"/>
              <a:cs typeface="Gill Sans"/>
            </a:endParaRPr>
          </a:p>
          <a:p>
            <a:pPr>
              <a:spcBef>
                <a:spcPct val="20000"/>
              </a:spcBef>
            </a:pPr>
            <a:r>
              <a:rPr lang="en-US" sz="2800" dirty="0">
                <a:latin typeface="Gill Sans"/>
                <a:cs typeface="Gill Sans"/>
              </a:rPr>
              <a:t>		</a:t>
            </a:r>
          </a:p>
        </p:txBody>
      </p:sp>
      <p:sp>
        <p:nvSpPr>
          <p:cNvPr id="350211" name="Rectangle 18"/>
          <p:cNvSpPr>
            <a:spLocks noGrp="1" noChangeArrowheads="1"/>
          </p:cNvSpPr>
          <p:nvPr>
            <p:ph type="title"/>
          </p:nvPr>
        </p:nvSpPr>
        <p:spPr>
          <a:xfrm>
            <a:off x="1524000" y="274638"/>
            <a:ext cx="8991600" cy="1143000"/>
          </a:xfrm>
        </p:spPr>
        <p:txBody>
          <a:bodyPr/>
          <a:lstStyle/>
          <a:p>
            <a:pPr eaLnBrk="1" hangingPunct="1"/>
            <a:r>
              <a:rPr lang="en-US" sz="6000" dirty="0">
                <a:solidFill>
                  <a:srgbClr val="FF0000"/>
                </a:solidFill>
                <a:latin typeface="Gill Sans"/>
                <a:cs typeface="Gill Sans"/>
              </a:rPr>
              <a:t>Examples of Responsibilities</a:t>
            </a:r>
          </a:p>
        </p:txBody>
      </p:sp>
      <p:sp>
        <p:nvSpPr>
          <p:cNvPr id="350212" name="Text Box 19"/>
          <p:cNvSpPr txBox="1">
            <a:spLocks noChangeArrowheads="1"/>
          </p:cNvSpPr>
          <p:nvPr/>
        </p:nvSpPr>
        <p:spPr bwMode="auto">
          <a:xfrm>
            <a:off x="10586974" y="6553201"/>
            <a:ext cx="6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algn="r"/>
            <a:endParaRPr lang="en-US" sz="2000" b="1">
              <a:solidFill>
                <a:schemeClr val="bg1"/>
              </a:solidFill>
            </a:endParaRPr>
          </a:p>
        </p:txBody>
      </p:sp>
      <p:sp>
        <p:nvSpPr>
          <p:cNvPr id="350213" name="Rectangle 20"/>
          <p:cNvSpPr>
            <a:spLocks noChangeArrowheads="1"/>
          </p:cNvSpPr>
          <p:nvPr/>
        </p:nvSpPr>
        <p:spPr bwMode="auto">
          <a:xfrm>
            <a:off x="2362200" y="6643688"/>
            <a:ext cx="37338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sz="1000" b="1">
                <a:solidFill>
                  <a:schemeClr val="bg1"/>
                </a:solidFill>
              </a:rPr>
              <a:t>Begin With the End in Mind</a:t>
            </a:r>
          </a:p>
        </p:txBody>
      </p:sp>
      <p:sp>
        <p:nvSpPr>
          <p:cNvPr id="350214" name="Text Box 21"/>
          <p:cNvSpPr txBox="1">
            <a:spLocks noChangeArrowheads="1"/>
          </p:cNvSpPr>
          <p:nvPr/>
        </p:nvSpPr>
        <p:spPr bwMode="auto">
          <a:xfrm>
            <a:off x="2062163" y="6553200"/>
            <a:ext cx="228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r>
              <a:rPr lang="en-US" sz="2000" b="1">
                <a:solidFill>
                  <a:schemeClr val="bg1"/>
                </a:solidFill>
              </a:rPr>
              <a:t>2</a:t>
            </a:r>
            <a:endParaRPr lang="en-US" sz="3400" b="1">
              <a:solidFill>
                <a:srgbClr val="B84B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59578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282" name="Text Box 16"/>
          <p:cNvSpPr txBox="1">
            <a:spLocks noChangeArrowheads="1"/>
          </p:cNvSpPr>
          <p:nvPr/>
        </p:nvSpPr>
        <p:spPr bwMode="auto">
          <a:xfrm>
            <a:off x="2133600" y="2170112"/>
            <a:ext cx="8229600" cy="467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>
              <a:spcBef>
                <a:spcPct val="90000"/>
              </a:spcBef>
            </a:pPr>
            <a:r>
              <a:rPr lang="en-US" sz="4400" b="1" dirty="0">
                <a:solidFill>
                  <a:srgbClr val="B84B00"/>
                </a:solidFill>
                <a:latin typeface="Gill Sans"/>
                <a:cs typeface="Gill Sans"/>
              </a:rPr>
              <a:t>I will live with purpose in the following key roles of life:</a:t>
            </a:r>
            <a:r>
              <a:rPr lang="en-US" sz="4400" dirty="0">
                <a:latin typeface="Gill Sans"/>
                <a:cs typeface="Gill Sans"/>
              </a:rPr>
              <a:t>    </a:t>
            </a:r>
          </a:p>
          <a:p>
            <a:pPr>
              <a:spcBef>
                <a:spcPct val="90000"/>
              </a:spcBef>
            </a:pPr>
            <a:r>
              <a:rPr lang="en-US" sz="4400" dirty="0">
                <a:latin typeface="Gill Sans"/>
                <a:cs typeface="Gill Sans"/>
              </a:rPr>
              <a:t>As a </a:t>
            </a:r>
            <a:r>
              <a:rPr lang="en-US" sz="4400" dirty="0">
                <a:latin typeface="Gill Sans"/>
                <a:cs typeface="Gill Sans"/>
              </a:rPr>
              <a:t>(teacher), </a:t>
            </a:r>
            <a:r>
              <a:rPr lang="en-US" sz="4400" dirty="0">
                <a:latin typeface="Gill Sans"/>
                <a:cs typeface="Gill Sans"/>
              </a:rPr>
              <a:t>I will ________, </a:t>
            </a:r>
            <a:br>
              <a:rPr lang="en-US" sz="4400" dirty="0">
                <a:latin typeface="Gill Sans"/>
                <a:cs typeface="Gill Sans"/>
              </a:rPr>
            </a:br>
            <a:r>
              <a:rPr lang="en-US" sz="4400" dirty="0">
                <a:latin typeface="Gill Sans"/>
                <a:cs typeface="Gill Sans"/>
              </a:rPr>
              <a:t/>
            </a:r>
            <a:br>
              <a:rPr lang="en-US" sz="4400" dirty="0">
                <a:latin typeface="Gill Sans"/>
                <a:cs typeface="Gill Sans"/>
              </a:rPr>
            </a:br>
            <a:r>
              <a:rPr lang="en-US" sz="4400" dirty="0">
                <a:latin typeface="Gill Sans"/>
                <a:cs typeface="Gill Sans"/>
              </a:rPr>
              <a:t>________, and _________. </a:t>
            </a:r>
          </a:p>
        </p:txBody>
      </p:sp>
      <p:sp>
        <p:nvSpPr>
          <p:cNvPr id="3532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7200" b="1" dirty="0">
                <a:solidFill>
                  <a:srgbClr val="FF0000"/>
                </a:solidFill>
                <a:latin typeface="Gill Sans"/>
                <a:cs typeface="Gill Sans"/>
              </a:rPr>
              <a:t>Responsibilities</a:t>
            </a:r>
          </a:p>
        </p:txBody>
      </p:sp>
      <p:sp>
        <p:nvSpPr>
          <p:cNvPr id="353284" name="Text Box 3"/>
          <p:cNvSpPr txBox="1">
            <a:spLocks noChangeArrowheads="1"/>
          </p:cNvSpPr>
          <p:nvPr/>
        </p:nvSpPr>
        <p:spPr bwMode="auto">
          <a:xfrm>
            <a:off x="10586974" y="6553201"/>
            <a:ext cx="6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algn="r"/>
            <a:endParaRPr lang="en-US" sz="2000" b="1">
              <a:solidFill>
                <a:schemeClr val="bg1"/>
              </a:solidFill>
            </a:endParaRPr>
          </a:p>
        </p:txBody>
      </p:sp>
      <p:sp>
        <p:nvSpPr>
          <p:cNvPr id="353286" name="Text Box 5"/>
          <p:cNvSpPr txBox="1">
            <a:spLocks noChangeArrowheads="1"/>
          </p:cNvSpPr>
          <p:nvPr/>
        </p:nvSpPr>
        <p:spPr bwMode="auto">
          <a:xfrm>
            <a:off x="2062163" y="6553200"/>
            <a:ext cx="228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r>
              <a:rPr lang="en-US" sz="2000" b="1">
                <a:solidFill>
                  <a:schemeClr val="bg1"/>
                </a:solidFill>
              </a:rPr>
              <a:t>2</a:t>
            </a:r>
            <a:endParaRPr lang="en-US" sz="3400" b="1">
              <a:solidFill>
                <a:srgbClr val="B84B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40426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0026" name="Rectangle 26"/>
          <p:cNvSpPr>
            <a:spLocks noChangeArrowheads="1"/>
          </p:cNvSpPr>
          <p:nvPr/>
        </p:nvSpPr>
        <p:spPr bwMode="auto">
          <a:xfrm>
            <a:off x="2133600" y="5181600"/>
            <a:ext cx="7848600" cy="838200"/>
          </a:xfrm>
          <a:prstGeom prst="rect">
            <a:avLst/>
          </a:prstGeom>
          <a:solidFill>
            <a:srgbClr val="8E3800">
              <a:alpha val="7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8E3800"/>
              </a:solidFill>
              <a:effectLst>
                <a:outerShdw blurRad="38100" dist="38100" dir="2700000" algn="tl">
                  <a:srgbClr val="000000"/>
                </a:outerShdw>
              </a:effectLst>
              <a:ea typeface="ヒラギノ角ゴ Pro W3" charset="-128"/>
            </a:endParaRPr>
          </a:p>
        </p:txBody>
      </p:sp>
      <p:sp>
        <p:nvSpPr>
          <p:cNvPr id="640025" name="Rectangle 25"/>
          <p:cNvSpPr>
            <a:spLocks noChangeArrowheads="1"/>
          </p:cNvSpPr>
          <p:nvPr/>
        </p:nvSpPr>
        <p:spPr bwMode="auto">
          <a:xfrm>
            <a:off x="2133600" y="3352800"/>
            <a:ext cx="7848600" cy="838200"/>
          </a:xfrm>
          <a:prstGeom prst="rect">
            <a:avLst/>
          </a:prstGeom>
          <a:solidFill>
            <a:srgbClr val="8E3800">
              <a:alpha val="7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8E3800"/>
              </a:solidFill>
              <a:effectLst>
                <a:outerShdw blurRad="38100" dist="38100" dir="2700000" algn="tl">
                  <a:srgbClr val="000000"/>
                </a:outerShdw>
              </a:effectLst>
              <a:ea typeface="ヒラギノ角ゴ Pro W3" charset="-128"/>
            </a:endParaRPr>
          </a:p>
        </p:txBody>
      </p:sp>
      <p:sp>
        <p:nvSpPr>
          <p:cNvPr id="640024" name="Rectangle 24"/>
          <p:cNvSpPr>
            <a:spLocks noChangeArrowheads="1"/>
          </p:cNvSpPr>
          <p:nvPr/>
        </p:nvSpPr>
        <p:spPr bwMode="auto">
          <a:xfrm>
            <a:off x="2133600" y="1219200"/>
            <a:ext cx="7848600" cy="838200"/>
          </a:xfrm>
          <a:prstGeom prst="rect">
            <a:avLst/>
          </a:prstGeom>
          <a:solidFill>
            <a:srgbClr val="8E3800">
              <a:alpha val="7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8E3800"/>
              </a:solidFill>
              <a:effectLst>
                <a:outerShdw blurRad="38100" dist="38100" dir="2700000" algn="tl">
                  <a:srgbClr val="000000"/>
                </a:outerShdw>
              </a:effectLst>
              <a:ea typeface="ヒラギノ角ゴ Pro W3" charset="-128"/>
            </a:endParaRPr>
          </a:p>
        </p:txBody>
      </p:sp>
      <p:sp>
        <p:nvSpPr>
          <p:cNvPr id="354309" name="Text Box 17"/>
          <p:cNvSpPr txBox="1">
            <a:spLocks noChangeArrowheads="1"/>
          </p:cNvSpPr>
          <p:nvPr/>
        </p:nvSpPr>
        <p:spPr bwMode="auto">
          <a:xfrm>
            <a:off x="2286000" y="1295400"/>
            <a:ext cx="76962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>
              <a:spcBef>
                <a:spcPct val="150000"/>
              </a:spcBef>
            </a:pPr>
            <a:r>
              <a:rPr lang="en-US" sz="2000" dirty="0"/>
              <a:t>The things that </a:t>
            </a:r>
            <a:r>
              <a:rPr lang="en-US" sz="2000" b="1" dirty="0"/>
              <a:t>matter most</a:t>
            </a:r>
            <a:r>
              <a:rPr lang="en-US" sz="2000" dirty="0"/>
              <a:t> to me are __________, _________, </a:t>
            </a:r>
            <a:br>
              <a:rPr lang="en-US" sz="2000" dirty="0"/>
            </a:br>
            <a:r>
              <a:rPr lang="en-US" sz="2000" dirty="0"/>
              <a:t>_________, _________, and _____________. </a:t>
            </a:r>
          </a:p>
          <a:p>
            <a:pPr>
              <a:spcBef>
                <a:spcPct val="150000"/>
              </a:spcBef>
            </a:pPr>
            <a:r>
              <a:rPr lang="en-US" sz="2000" dirty="0"/>
              <a:t>The </a:t>
            </a:r>
            <a:r>
              <a:rPr lang="en-US" sz="2000" b="1" dirty="0"/>
              <a:t>principles</a:t>
            </a:r>
            <a:r>
              <a:rPr lang="en-US" sz="2000" dirty="0"/>
              <a:t> I will use to guide my life are_________, </a:t>
            </a:r>
            <a:br>
              <a:rPr lang="en-US" sz="2000" dirty="0"/>
            </a:br>
            <a:r>
              <a:rPr lang="en-US" sz="2000" dirty="0"/>
              <a:t>_________, _________, _________, and _______.</a:t>
            </a:r>
          </a:p>
          <a:p>
            <a:pPr>
              <a:spcBef>
                <a:spcPct val="150000"/>
              </a:spcBef>
            </a:pPr>
            <a:r>
              <a:rPr lang="en-US" sz="2000" dirty="0"/>
              <a:t>I will make a contribution and enjoy life by using my </a:t>
            </a:r>
            <a:r>
              <a:rPr lang="en-US" sz="2000" b="1" dirty="0"/>
              <a:t>talents</a:t>
            </a:r>
            <a:r>
              <a:rPr lang="en-US" sz="2000" dirty="0"/>
              <a:t> of </a:t>
            </a:r>
            <a:br>
              <a:rPr lang="en-US" sz="2000" dirty="0"/>
            </a:br>
            <a:r>
              <a:rPr lang="en-US" sz="2000" dirty="0"/>
              <a:t>_________, _________, and _____________. </a:t>
            </a:r>
          </a:p>
          <a:p>
            <a:pPr>
              <a:spcBef>
                <a:spcPct val="150000"/>
              </a:spcBef>
            </a:pPr>
            <a:r>
              <a:rPr lang="en-US" sz="2000" dirty="0"/>
              <a:t>I will live with purpose in the following key </a:t>
            </a:r>
            <a:r>
              <a:rPr lang="en-US" sz="2000" b="1" dirty="0"/>
              <a:t>roles</a:t>
            </a:r>
            <a:r>
              <a:rPr lang="en-US" sz="2000" dirty="0"/>
              <a:t> of life: </a:t>
            </a:r>
          </a:p>
          <a:p>
            <a:pPr>
              <a:spcBef>
                <a:spcPct val="150000"/>
              </a:spcBef>
            </a:pPr>
            <a:r>
              <a:rPr lang="en-US" sz="2000" dirty="0"/>
              <a:t>As a </a:t>
            </a:r>
            <a:r>
              <a:rPr lang="en-US" sz="2000" b="1" dirty="0"/>
              <a:t>[role], </a:t>
            </a:r>
            <a:r>
              <a:rPr lang="en-US" sz="2000" dirty="0"/>
              <a:t>I will </a:t>
            </a:r>
            <a:r>
              <a:rPr lang="en-US" sz="2000" b="1" dirty="0"/>
              <a:t>[responsibilities]</a:t>
            </a:r>
            <a:r>
              <a:rPr lang="en-US" sz="2000" dirty="0"/>
              <a:t> _________, _________, and _________. </a:t>
            </a:r>
          </a:p>
        </p:txBody>
      </p:sp>
      <p:sp>
        <p:nvSpPr>
          <p:cNvPr id="354310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0"/>
            <a:ext cx="8991600" cy="1143000"/>
          </a:xfrm>
        </p:spPr>
        <p:txBody>
          <a:bodyPr/>
          <a:lstStyle/>
          <a:p>
            <a:pPr eaLnBrk="1" hangingPunct="1"/>
            <a:r>
              <a:rPr lang="en-US" dirty="0">
                <a:solidFill>
                  <a:srgbClr val="FF0000"/>
                </a:solidFill>
                <a:latin typeface="Gill Sans"/>
                <a:cs typeface="Gill Sans"/>
              </a:rPr>
              <a:t>Draft of Personal Mission Statement</a:t>
            </a:r>
          </a:p>
        </p:txBody>
      </p:sp>
      <p:sp>
        <p:nvSpPr>
          <p:cNvPr id="354311" name="Text Box 3"/>
          <p:cNvSpPr txBox="1">
            <a:spLocks noChangeArrowheads="1"/>
          </p:cNvSpPr>
          <p:nvPr/>
        </p:nvSpPr>
        <p:spPr bwMode="auto">
          <a:xfrm>
            <a:off x="10586974" y="6553201"/>
            <a:ext cx="6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algn="r"/>
            <a:endParaRPr lang="en-US" sz="2000" b="1">
              <a:solidFill>
                <a:schemeClr val="bg1"/>
              </a:solidFill>
            </a:endParaRPr>
          </a:p>
        </p:txBody>
      </p:sp>
      <p:sp>
        <p:nvSpPr>
          <p:cNvPr id="354312" name="Rectangle 4"/>
          <p:cNvSpPr>
            <a:spLocks noChangeArrowheads="1"/>
          </p:cNvSpPr>
          <p:nvPr/>
        </p:nvSpPr>
        <p:spPr bwMode="auto">
          <a:xfrm>
            <a:off x="2362200" y="6643688"/>
            <a:ext cx="37338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sz="1000" b="1">
                <a:solidFill>
                  <a:schemeClr val="bg1"/>
                </a:solidFill>
              </a:rPr>
              <a:t>Begin With the End in Mind</a:t>
            </a:r>
          </a:p>
        </p:txBody>
      </p:sp>
      <p:sp>
        <p:nvSpPr>
          <p:cNvPr id="354313" name="Text Box 5"/>
          <p:cNvSpPr txBox="1">
            <a:spLocks noChangeArrowheads="1"/>
          </p:cNvSpPr>
          <p:nvPr/>
        </p:nvSpPr>
        <p:spPr bwMode="auto">
          <a:xfrm>
            <a:off x="2062163" y="6553200"/>
            <a:ext cx="228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r>
              <a:rPr lang="en-US" sz="2000" b="1">
                <a:solidFill>
                  <a:schemeClr val="bg1"/>
                </a:solidFill>
              </a:rPr>
              <a:t>2</a:t>
            </a:r>
            <a:endParaRPr lang="en-US" sz="3400" b="1">
              <a:solidFill>
                <a:srgbClr val="B84B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09566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042" name="Text Box 17"/>
          <p:cNvSpPr txBox="1">
            <a:spLocks noChangeArrowheads="1"/>
          </p:cNvSpPr>
          <p:nvPr/>
        </p:nvSpPr>
        <p:spPr bwMode="auto">
          <a:xfrm>
            <a:off x="1828800" y="1793875"/>
            <a:ext cx="8458200" cy="43088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>
              <a:spcBef>
                <a:spcPct val="50000"/>
              </a:spcBef>
              <a:buClr>
                <a:schemeClr val="tx1"/>
              </a:buClr>
              <a:buSzPct val="120000"/>
            </a:pPr>
            <a:r>
              <a:rPr lang="en-US" sz="4000" b="1" dirty="0">
                <a:solidFill>
                  <a:srgbClr val="B84B00"/>
                </a:solidFill>
                <a:latin typeface="Gill Sans"/>
                <a:cs typeface="Gill Sans"/>
              </a:rPr>
              <a:t>Priorities</a:t>
            </a:r>
            <a:r>
              <a:rPr lang="en-US" sz="4000" b="1" dirty="0">
                <a:solidFill>
                  <a:srgbClr val="B84B00"/>
                </a:solidFill>
                <a:latin typeface="Gill Sans"/>
                <a:cs typeface="Gill Sans"/>
              </a:rPr>
              <a:t>:</a:t>
            </a:r>
            <a:r>
              <a:rPr lang="en-US" sz="4000" dirty="0">
                <a:latin typeface="Gill Sans"/>
                <a:cs typeface="Gill Sans"/>
              </a:rPr>
              <a:t> What matters most</a:t>
            </a:r>
          </a:p>
          <a:p>
            <a:pPr>
              <a:spcBef>
                <a:spcPct val="50000"/>
              </a:spcBef>
              <a:buClr>
                <a:schemeClr val="tx1"/>
              </a:buClr>
              <a:buSzPct val="120000"/>
            </a:pPr>
            <a:r>
              <a:rPr lang="en-US" sz="4000" b="1" dirty="0">
                <a:solidFill>
                  <a:srgbClr val="B84B00"/>
                </a:solidFill>
                <a:latin typeface="Gill Sans"/>
                <a:cs typeface="Gill Sans"/>
              </a:rPr>
              <a:t>Principles</a:t>
            </a:r>
            <a:r>
              <a:rPr lang="en-US" sz="4000" b="1" dirty="0">
                <a:solidFill>
                  <a:srgbClr val="B84B00"/>
                </a:solidFill>
                <a:latin typeface="Gill Sans"/>
                <a:cs typeface="Gill Sans"/>
              </a:rPr>
              <a:t>:</a:t>
            </a:r>
            <a:r>
              <a:rPr lang="en-US" sz="4000" dirty="0">
                <a:latin typeface="Gill Sans"/>
                <a:cs typeface="Gill Sans"/>
              </a:rPr>
              <a:t> Character</a:t>
            </a:r>
          </a:p>
          <a:p>
            <a:pPr>
              <a:spcBef>
                <a:spcPct val="50000"/>
              </a:spcBef>
              <a:buClr>
                <a:schemeClr val="tx1"/>
              </a:buClr>
              <a:buSzPct val="120000"/>
            </a:pPr>
            <a:r>
              <a:rPr lang="en-US" sz="4000" b="1" dirty="0">
                <a:solidFill>
                  <a:srgbClr val="B84B00"/>
                </a:solidFill>
                <a:latin typeface="Gill Sans"/>
                <a:cs typeface="Gill Sans"/>
              </a:rPr>
              <a:t>Talents</a:t>
            </a:r>
            <a:r>
              <a:rPr lang="en-US" sz="4000" b="1" dirty="0">
                <a:solidFill>
                  <a:srgbClr val="B84B00"/>
                </a:solidFill>
                <a:latin typeface="Gill Sans"/>
                <a:cs typeface="Gill Sans"/>
              </a:rPr>
              <a:t>:</a:t>
            </a:r>
            <a:r>
              <a:rPr lang="en-US" sz="4000" dirty="0">
                <a:latin typeface="Gill Sans"/>
                <a:cs typeface="Gill Sans"/>
              </a:rPr>
              <a:t> Strengths</a:t>
            </a:r>
          </a:p>
          <a:p>
            <a:pPr>
              <a:spcBef>
                <a:spcPct val="50000"/>
              </a:spcBef>
              <a:buClr>
                <a:schemeClr val="tx1"/>
              </a:buClr>
              <a:buSzPct val="120000"/>
            </a:pPr>
            <a:r>
              <a:rPr lang="en-US" sz="4000" b="1" dirty="0">
                <a:solidFill>
                  <a:srgbClr val="B84B00"/>
                </a:solidFill>
                <a:latin typeface="Gill Sans"/>
                <a:cs typeface="Gill Sans"/>
              </a:rPr>
              <a:t>Roles</a:t>
            </a:r>
            <a:r>
              <a:rPr lang="en-US" sz="4000" b="1" dirty="0">
                <a:solidFill>
                  <a:srgbClr val="B84B00"/>
                </a:solidFill>
                <a:latin typeface="Gill Sans"/>
                <a:cs typeface="Gill Sans"/>
              </a:rPr>
              <a:t>:</a:t>
            </a:r>
            <a:r>
              <a:rPr lang="en-US" sz="4000" dirty="0">
                <a:latin typeface="Gill Sans"/>
                <a:cs typeface="Gill Sans"/>
              </a:rPr>
              <a:t> Key areas of life</a:t>
            </a:r>
          </a:p>
          <a:p>
            <a:pPr>
              <a:spcBef>
                <a:spcPct val="50000"/>
              </a:spcBef>
              <a:buClr>
                <a:schemeClr val="tx1"/>
              </a:buClr>
              <a:buSzPct val="120000"/>
            </a:pPr>
            <a:r>
              <a:rPr lang="en-US" sz="4000" b="1" dirty="0">
                <a:solidFill>
                  <a:srgbClr val="B84B00"/>
                </a:solidFill>
                <a:latin typeface="Gill Sans"/>
                <a:cs typeface="Gill Sans"/>
              </a:rPr>
              <a:t>Responsibilities</a:t>
            </a:r>
            <a:r>
              <a:rPr lang="en-US" sz="4000" b="1" dirty="0">
                <a:solidFill>
                  <a:srgbClr val="B84B00"/>
                </a:solidFill>
                <a:latin typeface="Gill Sans"/>
                <a:cs typeface="Gill Sans"/>
              </a:rPr>
              <a:t>: </a:t>
            </a:r>
            <a:r>
              <a:rPr lang="en-US" sz="4000" dirty="0">
                <a:latin typeface="Gill Sans"/>
                <a:cs typeface="Gill Sans"/>
              </a:rPr>
              <a:t>Key contributions</a:t>
            </a:r>
            <a:endParaRPr lang="en-US" sz="4000" b="1" dirty="0">
              <a:solidFill>
                <a:srgbClr val="B84B00"/>
              </a:solidFill>
              <a:latin typeface="Gill Sans"/>
              <a:cs typeface="Gill Sans"/>
            </a:endParaRPr>
          </a:p>
        </p:txBody>
      </p:sp>
      <p:sp>
        <p:nvSpPr>
          <p:cNvPr id="343043" name="Rectangle 18"/>
          <p:cNvSpPr>
            <a:spLocks noGrp="1" noChangeArrowheads="1"/>
          </p:cNvSpPr>
          <p:nvPr>
            <p:ph type="title"/>
          </p:nvPr>
        </p:nvSpPr>
        <p:spPr>
          <a:xfrm>
            <a:off x="1752600" y="274638"/>
            <a:ext cx="86868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7200" dirty="0">
                <a:solidFill>
                  <a:srgbClr val="FF0000"/>
                </a:solidFill>
                <a:latin typeface="Gill Sans"/>
                <a:cs typeface="Gill Sans"/>
              </a:rPr>
              <a:t>Discover Your Mission</a:t>
            </a:r>
          </a:p>
        </p:txBody>
      </p:sp>
      <p:sp>
        <p:nvSpPr>
          <p:cNvPr id="343044" name="Text Box 19"/>
          <p:cNvSpPr txBox="1">
            <a:spLocks noChangeArrowheads="1"/>
          </p:cNvSpPr>
          <p:nvPr/>
        </p:nvSpPr>
        <p:spPr bwMode="auto">
          <a:xfrm>
            <a:off x="10586974" y="6553201"/>
            <a:ext cx="6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algn="r"/>
            <a:endParaRPr lang="en-US" sz="2000" b="1">
              <a:solidFill>
                <a:schemeClr val="bg1"/>
              </a:solidFill>
            </a:endParaRPr>
          </a:p>
        </p:txBody>
      </p:sp>
      <p:sp>
        <p:nvSpPr>
          <p:cNvPr id="343045" name="Rectangle 20"/>
          <p:cNvSpPr>
            <a:spLocks noChangeArrowheads="1"/>
          </p:cNvSpPr>
          <p:nvPr/>
        </p:nvSpPr>
        <p:spPr bwMode="auto">
          <a:xfrm>
            <a:off x="2362200" y="6643688"/>
            <a:ext cx="37338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sz="1000" b="1">
                <a:solidFill>
                  <a:schemeClr val="bg1"/>
                </a:solidFill>
              </a:rPr>
              <a:t>Begin With the End in Mind</a:t>
            </a:r>
          </a:p>
        </p:txBody>
      </p:sp>
      <p:sp>
        <p:nvSpPr>
          <p:cNvPr id="343046" name="Text Box 21"/>
          <p:cNvSpPr txBox="1">
            <a:spLocks noChangeArrowheads="1"/>
          </p:cNvSpPr>
          <p:nvPr/>
        </p:nvSpPr>
        <p:spPr bwMode="auto">
          <a:xfrm>
            <a:off x="2062163" y="6553200"/>
            <a:ext cx="228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r>
              <a:rPr lang="en-US" sz="2000" b="1">
                <a:solidFill>
                  <a:schemeClr val="bg1"/>
                </a:solidFill>
              </a:rPr>
              <a:t>2</a:t>
            </a:r>
            <a:endParaRPr lang="en-US" sz="3400" b="1">
              <a:solidFill>
                <a:srgbClr val="B84B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97024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066" name="Text Box 17"/>
          <p:cNvSpPr txBox="1">
            <a:spLocks noChangeArrowheads="1"/>
          </p:cNvSpPr>
          <p:nvPr/>
        </p:nvSpPr>
        <p:spPr bwMode="auto">
          <a:xfrm>
            <a:off x="2362200" y="2590800"/>
            <a:ext cx="76200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4800" b="1" dirty="0">
                <a:latin typeface="Gill Sans"/>
                <a:cs typeface="Gill Sans"/>
              </a:rPr>
              <a:t>The things that matter most to me are…</a:t>
            </a:r>
            <a:endParaRPr lang="en-US" sz="4000" b="1" dirty="0">
              <a:latin typeface="Gill Sans"/>
              <a:cs typeface="Gill Sans"/>
            </a:endParaRPr>
          </a:p>
        </p:txBody>
      </p:sp>
      <p:sp>
        <p:nvSpPr>
          <p:cNvPr id="3440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7200" dirty="0">
                <a:solidFill>
                  <a:srgbClr val="FF0000"/>
                </a:solidFill>
                <a:latin typeface="Gill Sans"/>
                <a:cs typeface="Gill Sans"/>
              </a:rPr>
              <a:t>Priorities</a:t>
            </a:r>
          </a:p>
        </p:txBody>
      </p:sp>
      <p:sp>
        <p:nvSpPr>
          <p:cNvPr id="344068" name="Text Box 3"/>
          <p:cNvSpPr txBox="1">
            <a:spLocks noChangeArrowheads="1"/>
          </p:cNvSpPr>
          <p:nvPr/>
        </p:nvSpPr>
        <p:spPr bwMode="auto">
          <a:xfrm>
            <a:off x="10586974" y="6553201"/>
            <a:ext cx="6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algn="r"/>
            <a:endParaRPr lang="en-US" sz="2000" b="1">
              <a:solidFill>
                <a:schemeClr val="bg1"/>
              </a:solidFill>
            </a:endParaRPr>
          </a:p>
        </p:txBody>
      </p:sp>
      <p:sp>
        <p:nvSpPr>
          <p:cNvPr id="344069" name="Rectangle 4"/>
          <p:cNvSpPr>
            <a:spLocks noChangeArrowheads="1"/>
          </p:cNvSpPr>
          <p:nvPr/>
        </p:nvSpPr>
        <p:spPr bwMode="auto">
          <a:xfrm>
            <a:off x="2362200" y="6643688"/>
            <a:ext cx="37338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sz="1000" b="1">
                <a:solidFill>
                  <a:schemeClr val="bg1"/>
                </a:solidFill>
              </a:rPr>
              <a:t>Begin With the End in Mind</a:t>
            </a:r>
          </a:p>
        </p:txBody>
      </p:sp>
      <p:sp>
        <p:nvSpPr>
          <p:cNvPr id="344070" name="Text Box 5"/>
          <p:cNvSpPr txBox="1">
            <a:spLocks noChangeArrowheads="1"/>
          </p:cNvSpPr>
          <p:nvPr/>
        </p:nvSpPr>
        <p:spPr bwMode="auto">
          <a:xfrm>
            <a:off x="2062163" y="6553200"/>
            <a:ext cx="228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r>
              <a:rPr lang="en-US" sz="2000" b="1">
                <a:solidFill>
                  <a:schemeClr val="bg1"/>
                </a:solidFill>
              </a:rPr>
              <a:t>2</a:t>
            </a:r>
            <a:endParaRPr lang="en-US" sz="3400" b="1">
              <a:solidFill>
                <a:srgbClr val="B84B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51605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090" name="Text Box 16"/>
          <p:cNvSpPr txBox="1">
            <a:spLocks noChangeArrowheads="1"/>
          </p:cNvSpPr>
          <p:nvPr/>
        </p:nvSpPr>
        <p:spPr bwMode="auto">
          <a:xfrm>
            <a:off x="1828800" y="1295400"/>
            <a:ext cx="9144000" cy="49982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2859088" algn="l"/>
                <a:tab pos="5545138" algn="l"/>
              </a:tabLs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tabLst>
                <a:tab pos="2859088" algn="l"/>
                <a:tab pos="5545138" algn="l"/>
              </a:tabLs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tabLst>
                <a:tab pos="2859088" algn="l"/>
                <a:tab pos="5545138" algn="l"/>
              </a:tabLs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tabLst>
                <a:tab pos="2859088" algn="l"/>
                <a:tab pos="5545138" algn="l"/>
              </a:tabLs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tabLst>
                <a:tab pos="2859088" algn="l"/>
                <a:tab pos="5545138" algn="l"/>
              </a:tabLs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59088" algn="l"/>
                <a:tab pos="5545138" algn="l"/>
              </a:tabLs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59088" algn="l"/>
                <a:tab pos="5545138" algn="l"/>
              </a:tabLs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59088" algn="l"/>
                <a:tab pos="5545138" algn="l"/>
              </a:tabLs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59088" algn="l"/>
                <a:tab pos="5545138" algn="l"/>
              </a:tabLs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sz="2800" dirty="0">
                <a:latin typeface="Gill Sans"/>
                <a:cs typeface="Gill Sans"/>
              </a:rPr>
              <a:t>Family	Wealth	Hobbies</a:t>
            </a:r>
          </a:p>
          <a:p>
            <a:pPr>
              <a:spcBef>
                <a:spcPct val="20000"/>
              </a:spcBef>
            </a:pPr>
            <a:r>
              <a:rPr lang="en-US" sz="2800" dirty="0">
                <a:latin typeface="Gill Sans"/>
                <a:cs typeface="Gill Sans"/>
              </a:rPr>
              <a:t>Service  </a:t>
            </a:r>
            <a:r>
              <a:rPr lang="en-US" sz="2800" dirty="0">
                <a:latin typeface="Gill Sans"/>
                <a:cs typeface="Gill Sans"/>
              </a:rPr>
              <a:t>        Personal </a:t>
            </a:r>
            <a:r>
              <a:rPr lang="en-US" sz="2800" dirty="0">
                <a:latin typeface="Gill Sans"/>
                <a:cs typeface="Gill Sans"/>
              </a:rPr>
              <a:t>Renewal	Reading</a:t>
            </a:r>
          </a:p>
          <a:p>
            <a:pPr>
              <a:spcBef>
                <a:spcPct val="20000"/>
              </a:spcBef>
            </a:pPr>
            <a:r>
              <a:rPr lang="en-US" sz="2800" dirty="0">
                <a:latin typeface="Gill Sans"/>
                <a:cs typeface="Gill Sans"/>
              </a:rPr>
              <a:t>     Health </a:t>
            </a:r>
            <a:r>
              <a:rPr lang="en-US" sz="2800" dirty="0">
                <a:latin typeface="Gill Sans"/>
                <a:cs typeface="Gill Sans"/>
              </a:rPr>
              <a:t>	</a:t>
            </a:r>
            <a:r>
              <a:rPr lang="en-US" sz="2800" dirty="0">
                <a:latin typeface="Gill Sans"/>
                <a:cs typeface="Gill Sans"/>
              </a:rPr>
              <a:t>         Creativity</a:t>
            </a:r>
            <a:r>
              <a:rPr lang="en-US" sz="2800" dirty="0">
                <a:latin typeface="Gill Sans"/>
                <a:cs typeface="Gill Sans"/>
              </a:rPr>
              <a:t>	</a:t>
            </a:r>
            <a:r>
              <a:rPr lang="en-US" sz="2800" dirty="0">
                <a:latin typeface="Gill Sans"/>
                <a:cs typeface="Gill Sans"/>
              </a:rPr>
              <a:t>	       Children        Music </a:t>
            </a:r>
            <a:r>
              <a:rPr lang="en-US" sz="2800" dirty="0">
                <a:latin typeface="Gill Sans"/>
                <a:cs typeface="Gill Sans"/>
              </a:rPr>
              <a:t>/ Art 	Friendships	Beauty</a:t>
            </a:r>
          </a:p>
          <a:p>
            <a:pPr>
              <a:spcBef>
                <a:spcPct val="20000"/>
              </a:spcBef>
            </a:pPr>
            <a:r>
              <a:rPr lang="en-US" sz="2800" dirty="0">
                <a:latin typeface="Gill Sans"/>
                <a:cs typeface="Gill Sans"/>
              </a:rPr>
              <a:t>    Spiritual Fulfillmen</a:t>
            </a:r>
            <a:r>
              <a:rPr lang="en-US" sz="2800" dirty="0">
                <a:latin typeface="Gill Sans"/>
                <a:cs typeface="Gill Sans"/>
              </a:rPr>
              <a:t>t</a:t>
            </a:r>
            <a:r>
              <a:rPr lang="en-US" sz="2800" dirty="0">
                <a:latin typeface="Gill Sans"/>
                <a:cs typeface="Gill Sans"/>
              </a:rPr>
              <a:t>     Community</a:t>
            </a:r>
            <a:r>
              <a:rPr lang="en-US" sz="2800" dirty="0">
                <a:latin typeface="Gill Sans"/>
                <a:cs typeface="Gill Sans"/>
              </a:rPr>
              <a:t>	Creating Memories</a:t>
            </a:r>
          </a:p>
          <a:p>
            <a:pPr>
              <a:spcBef>
                <a:spcPct val="20000"/>
              </a:spcBef>
            </a:pPr>
            <a:r>
              <a:rPr lang="en-US" sz="2800" dirty="0">
                <a:latin typeface="Gill Sans"/>
                <a:cs typeface="Gill Sans"/>
              </a:rPr>
              <a:t>      Career</a:t>
            </a:r>
            <a:r>
              <a:rPr lang="en-US" sz="2800" dirty="0">
                <a:latin typeface="Gill Sans"/>
                <a:cs typeface="Gill Sans"/>
              </a:rPr>
              <a:t>	</a:t>
            </a:r>
            <a:r>
              <a:rPr lang="en-US" sz="2800" dirty="0">
                <a:latin typeface="Gill Sans"/>
                <a:cs typeface="Gill Sans"/>
              </a:rPr>
              <a:t>        School</a:t>
            </a:r>
            <a:r>
              <a:rPr lang="en-US" sz="2800" dirty="0">
                <a:latin typeface="Gill Sans"/>
                <a:cs typeface="Gill Sans"/>
              </a:rPr>
              <a:t>	Sharing Wisdom</a:t>
            </a:r>
          </a:p>
          <a:p>
            <a:pPr>
              <a:spcBef>
                <a:spcPct val="20000"/>
              </a:spcBef>
            </a:pPr>
            <a:r>
              <a:rPr lang="en-US" sz="2800" dirty="0">
                <a:latin typeface="Gill Sans"/>
                <a:cs typeface="Gill Sans"/>
              </a:rPr>
              <a:t>    Contribution</a:t>
            </a:r>
            <a:r>
              <a:rPr lang="en-US" sz="2800" dirty="0">
                <a:latin typeface="Gill Sans"/>
                <a:cs typeface="Gill Sans"/>
              </a:rPr>
              <a:t>	Fun / Enjoyment	New </a:t>
            </a:r>
            <a:r>
              <a:rPr lang="en-US" sz="2800" dirty="0">
                <a:latin typeface="Gill Sans"/>
                <a:cs typeface="Gill Sans"/>
              </a:rPr>
              <a:t>Experiences</a:t>
            </a:r>
          </a:p>
          <a:p>
            <a:pPr>
              <a:spcBef>
                <a:spcPct val="20000"/>
              </a:spcBef>
            </a:pPr>
            <a:r>
              <a:rPr lang="en-US" sz="2800" dirty="0">
                <a:latin typeface="Gill Sans"/>
                <a:cs typeface="Gill Sans"/>
              </a:rPr>
              <a:t>Financial </a:t>
            </a:r>
            <a:r>
              <a:rPr lang="en-US" sz="2800" dirty="0">
                <a:latin typeface="Gill Sans"/>
                <a:cs typeface="Gill Sans"/>
              </a:rPr>
              <a:t>Security	Marriage 	Nature</a:t>
            </a:r>
          </a:p>
          <a:p>
            <a:pPr>
              <a:spcBef>
                <a:spcPct val="20000"/>
              </a:spcBef>
            </a:pPr>
            <a:r>
              <a:rPr lang="en-US" sz="2800" dirty="0">
                <a:latin typeface="Gill Sans"/>
                <a:cs typeface="Gill Sans"/>
              </a:rPr>
              <a:t>Relationships 	Social Clubs	Physical Fitness</a:t>
            </a:r>
          </a:p>
          <a:p>
            <a:pPr>
              <a:spcBef>
                <a:spcPct val="20000"/>
              </a:spcBef>
            </a:pPr>
            <a:r>
              <a:rPr lang="en-US" sz="2800" dirty="0">
                <a:latin typeface="Gill Sans"/>
                <a:cs typeface="Gill Sans"/>
              </a:rPr>
              <a:t>Athletics	Pets 	Education</a:t>
            </a:r>
          </a:p>
        </p:txBody>
      </p:sp>
      <p:sp>
        <p:nvSpPr>
          <p:cNvPr id="345091" name="Rectangle 18"/>
          <p:cNvSpPr>
            <a:spLocks noGrp="1" noChangeArrowheads="1"/>
          </p:cNvSpPr>
          <p:nvPr>
            <p:ph type="title"/>
          </p:nvPr>
        </p:nvSpPr>
        <p:spPr>
          <a:xfrm>
            <a:off x="1981200" y="1524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dirty="0">
                <a:solidFill>
                  <a:srgbClr val="FF0000"/>
                </a:solidFill>
                <a:latin typeface="Arial" charset="0"/>
              </a:rPr>
              <a:t>Examples of Priorities</a:t>
            </a:r>
          </a:p>
        </p:txBody>
      </p:sp>
      <p:sp>
        <p:nvSpPr>
          <p:cNvPr id="345092" name="Text Box 19"/>
          <p:cNvSpPr txBox="1">
            <a:spLocks noChangeArrowheads="1"/>
          </p:cNvSpPr>
          <p:nvPr/>
        </p:nvSpPr>
        <p:spPr bwMode="auto">
          <a:xfrm>
            <a:off x="10586974" y="6553201"/>
            <a:ext cx="6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algn="r"/>
            <a:endParaRPr lang="en-US" sz="2000" b="1">
              <a:solidFill>
                <a:schemeClr val="bg1"/>
              </a:solidFill>
            </a:endParaRPr>
          </a:p>
        </p:txBody>
      </p:sp>
      <p:sp>
        <p:nvSpPr>
          <p:cNvPr id="345093" name="Rectangle 20"/>
          <p:cNvSpPr>
            <a:spLocks noChangeArrowheads="1"/>
          </p:cNvSpPr>
          <p:nvPr/>
        </p:nvSpPr>
        <p:spPr bwMode="auto">
          <a:xfrm>
            <a:off x="2362200" y="6643688"/>
            <a:ext cx="37338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sz="1000" b="1">
                <a:solidFill>
                  <a:schemeClr val="bg1"/>
                </a:solidFill>
              </a:rPr>
              <a:t>Begin With the End in Mind</a:t>
            </a:r>
          </a:p>
        </p:txBody>
      </p:sp>
      <p:sp>
        <p:nvSpPr>
          <p:cNvPr id="345094" name="Text Box 21"/>
          <p:cNvSpPr txBox="1">
            <a:spLocks noChangeArrowheads="1"/>
          </p:cNvSpPr>
          <p:nvPr/>
        </p:nvSpPr>
        <p:spPr bwMode="auto">
          <a:xfrm>
            <a:off x="2062163" y="6553200"/>
            <a:ext cx="228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r>
              <a:rPr lang="en-US" sz="2000" b="1">
                <a:solidFill>
                  <a:schemeClr val="bg1"/>
                </a:solidFill>
              </a:rPr>
              <a:t>2</a:t>
            </a:r>
            <a:endParaRPr lang="en-US" sz="3400" b="1">
              <a:solidFill>
                <a:srgbClr val="B84B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04038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114" name="Text Box 16"/>
          <p:cNvSpPr txBox="1">
            <a:spLocks noChangeArrowheads="1"/>
          </p:cNvSpPr>
          <p:nvPr/>
        </p:nvSpPr>
        <p:spPr bwMode="auto">
          <a:xfrm>
            <a:off x="2438400" y="2590800"/>
            <a:ext cx="7239000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4400" b="1" dirty="0">
                <a:latin typeface="Gill Sans"/>
                <a:cs typeface="Gill Sans"/>
              </a:rPr>
              <a:t>The principles I will use to guide my life are…</a:t>
            </a:r>
            <a:endParaRPr lang="en-US" sz="3600" b="1" dirty="0">
              <a:latin typeface="Gill Sans"/>
              <a:cs typeface="Gill Sans"/>
            </a:endParaRPr>
          </a:p>
        </p:txBody>
      </p:sp>
      <p:sp>
        <p:nvSpPr>
          <p:cNvPr id="3461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7200" b="1" dirty="0">
                <a:solidFill>
                  <a:srgbClr val="FF0000"/>
                </a:solidFill>
                <a:latin typeface="Gill Sans"/>
                <a:cs typeface="Gill Sans"/>
              </a:rPr>
              <a:t>Principles</a:t>
            </a:r>
          </a:p>
        </p:txBody>
      </p:sp>
      <p:sp>
        <p:nvSpPr>
          <p:cNvPr id="346116" name="Rectangle 4"/>
          <p:cNvSpPr>
            <a:spLocks noChangeArrowheads="1"/>
          </p:cNvSpPr>
          <p:nvPr/>
        </p:nvSpPr>
        <p:spPr bwMode="auto">
          <a:xfrm>
            <a:off x="2362200" y="6643688"/>
            <a:ext cx="37338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sz="1000" b="1">
                <a:solidFill>
                  <a:schemeClr val="bg1"/>
                </a:solidFill>
                <a:latin typeface="Gill Sans"/>
                <a:cs typeface="Gill Sans"/>
              </a:rPr>
              <a:t>Begin With the End in Mind</a:t>
            </a:r>
          </a:p>
        </p:txBody>
      </p:sp>
      <p:sp>
        <p:nvSpPr>
          <p:cNvPr id="346117" name="Text Box 5"/>
          <p:cNvSpPr txBox="1">
            <a:spLocks noChangeArrowheads="1"/>
          </p:cNvSpPr>
          <p:nvPr/>
        </p:nvSpPr>
        <p:spPr bwMode="auto">
          <a:xfrm>
            <a:off x="2062163" y="6553200"/>
            <a:ext cx="228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r>
              <a:rPr lang="en-US" sz="2000" b="1">
                <a:solidFill>
                  <a:schemeClr val="bg1"/>
                </a:solidFill>
                <a:latin typeface="Gill Sans"/>
                <a:cs typeface="Gill Sans"/>
              </a:rPr>
              <a:t>2</a:t>
            </a:r>
            <a:endParaRPr lang="en-US" sz="3400" b="1">
              <a:solidFill>
                <a:srgbClr val="B84B00"/>
              </a:solidFill>
              <a:latin typeface="Gill Sans"/>
              <a:cs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5090181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62" name="Text Box 16"/>
          <p:cNvSpPr txBox="1">
            <a:spLocks noChangeArrowheads="1"/>
          </p:cNvSpPr>
          <p:nvPr/>
        </p:nvSpPr>
        <p:spPr bwMode="auto">
          <a:xfrm>
            <a:off x="2133600" y="1219200"/>
            <a:ext cx="8229600" cy="56015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3090863" algn="l"/>
                <a:tab pos="5994400" algn="l"/>
              </a:tabLs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tabLst>
                <a:tab pos="3090863" algn="l"/>
                <a:tab pos="5994400" algn="l"/>
              </a:tabLs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tabLst>
                <a:tab pos="3090863" algn="l"/>
                <a:tab pos="5994400" algn="l"/>
              </a:tabLs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tabLst>
                <a:tab pos="3090863" algn="l"/>
                <a:tab pos="5994400" algn="l"/>
              </a:tabLs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tabLst>
                <a:tab pos="3090863" algn="l"/>
                <a:tab pos="5994400" algn="l"/>
              </a:tabLs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090863" algn="l"/>
                <a:tab pos="5994400" algn="l"/>
              </a:tabLs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090863" algn="l"/>
                <a:tab pos="5994400" algn="l"/>
              </a:tabLs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090863" algn="l"/>
                <a:tab pos="5994400" algn="l"/>
              </a:tabLs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090863" algn="l"/>
                <a:tab pos="5994400" algn="l"/>
              </a:tabLs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sz="2800" dirty="0">
                <a:latin typeface="Gill Sans"/>
                <a:cs typeface="Gill Sans"/>
              </a:rPr>
              <a:t>Responsibility	Innovation	Respect</a:t>
            </a:r>
          </a:p>
          <a:p>
            <a:pPr>
              <a:spcBef>
                <a:spcPct val="20000"/>
              </a:spcBef>
            </a:pPr>
            <a:r>
              <a:rPr lang="en-US" sz="2800" dirty="0">
                <a:latin typeface="Gill Sans"/>
                <a:cs typeface="Gill Sans"/>
              </a:rPr>
              <a:t>Commitment          Flexibility</a:t>
            </a:r>
            <a:r>
              <a:rPr lang="en-US" sz="2800" dirty="0">
                <a:latin typeface="Gill Sans"/>
                <a:cs typeface="Gill Sans"/>
              </a:rPr>
              <a:t>	Trust</a:t>
            </a:r>
          </a:p>
          <a:p>
            <a:pPr>
              <a:spcBef>
                <a:spcPct val="20000"/>
              </a:spcBef>
            </a:pPr>
            <a:r>
              <a:rPr lang="en-US" sz="2800" dirty="0">
                <a:latin typeface="Gill Sans"/>
                <a:cs typeface="Gill Sans"/>
              </a:rPr>
              <a:t>Humility	Diversity	Empathy</a:t>
            </a:r>
          </a:p>
          <a:p>
            <a:pPr>
              <a:spcBef>
                <a:spcPct val="20000"/>
              </a:spcBef>
            </a:pPr>
            <a:r>
              <a:rPr lang="en-US" sz="2800" dirty="0">
                <a:latin typeface="Gill Sans"/>
                <a:cs typeface="Gill Sans"/>
              </a:rPr>
              <a:t>Courage                Organization</a:t>
            </a:r>
            <a:r>
              <a:rPr lang="en-US" sz="2800" dirty="0">
                <a:latin typeface="Gill Sans"/>
                <a:cs typeface="Gill Sans"/>
              </a:rPr>
              <a:t>	Passion</a:t>
            </a:r>
          </a:p>
          <a:p>
            <a:pPr>
              <a:spcBef>
                <a:spcPct val="20000"/>
              </a:spcBef>
            </a:pPr>
            <a:r>
              <a:rPr lang="en-US" sz="2800" dirty="0">
                <a:latin typeface="Gill Sans"/>
                <a:cs typeface="Gill Sans"/>
              </a:rPr>
              <a:t>Consideration        Cooperation</a:t>
            </a:r>
            <a:r>
              <a:rPr lang="en-US" sz="2800" dirty="0">
                <a:latin typeface="Gill Sans"/>
                <a:cs typeface="Gill Sans"/>
              </a:rPr>
              <a:t>	Change</a:t>
            </a:r>
          </a:p>
          <a:p>
            <a:pPr>
              <a:spcBef>
                <a:spcPct val="20000"/>
              </a:spcBef>
            </a:pPr>
            <a:r>
              <a:rPr lang="en-US" sz="2800" dirty="0">
                <a:latin typeface="Gill Sans"/>
                <a:cs typeface="Gill Sans"/>
              </a:rPr>
              <a:t>Compassion	Character	Gratitude</a:t>
            </a:r>
          </a:p>
          <a:p>
            <a:pPr>
              <a:spcBef>
                <a:spcPct val="20000"/>
              </a:spcBef>
            </a:pPr>
            <a:r>
              <a:rPr lang="en-US" sz="2800" dirty="0">
                <a:latin typeface="Gill Sans"/>
                <a:cs typeface="Gill Sans"/>
              </a:rPr>
              <a:t>     Love</a:t>
            </a:r>
            <a:r>
              <a:rPr lang="en-US" sz="2800" dirty="0">
                <a:latin typeface="Gill Sans"/>
                <a:cs typeface="Gill Sans"/>
              </a:rPr>
              <a:t>	Competence	Hard Work</a:t>
            </a:r>
          </a:p>
          <a:p>
            <a:pPr>
              <a:spcBef>
                <a:spcPct val="20000"/>
              </a:spcBef>
            </a:pPr>
            <a:r>
              <a:rPr lang="en-US" sz="2800" dirty="0">
                <a:latin typeface="Gill Sans"/>
                <a:cs typeface="Gill Sans"/>
              </a:rPr>
              <a:t>   Service</a:t>
            </a:r>
            <a:r>
              <a:rPr lang="en-US" sz="2800" dirty="0">
                <a:latin typeface="Gill Sans"/>
                <a:cs typeface="Gill Sans"/>
              </a:rPr>
              <a:t>	Honesty	</a:t>
            </a:r>
            <a:r>
              <a:rPr lang="en-US" sz="2800" dirty="0">
                <a:latin typeface="Gill Sans"/>
                <a:cs typeface="Gill Sans"/>
              </a:rPr>
              <a:t>Challenge    Faith</a:t>
            </a:r>
            <a:r>
              <a:rPr lang="en-US" sz="2800" dirty="0">
                <a:latin typeface="Gill Sans"/>
                <a:cs typeface="Gill Sans"/>
              </a:rPr>
              <a:t>	Integrity	Honor</a:t>
            </a:r>
          </a:p>
          <a:p>
            <a:pPr>
              <a:spcBef>
                <a:spcPct val="20000"/>
              </a:spcBef>
            </a:pPr>
            <a:r>
              <a:rPr lang="en-US" sz="2800" dirty="0">
                <a:latin typeface="Gill Sans"/>
                <a:cs typeface="Gill Sans"/>
              </a:rPr>
              <a:t>Learning	Renewal	Purpose</a:t>
            </a:r>
          </a:p>
          <a:p>
            <a:pPr>
              <a:spcBef>
                <a:spcPct val="20000"/>
              </a:spcBef>
            </a:pPr>
            <a:r>
              <a:rPr lang="en-US" sz="2800" dirty="0">
                <a:latin typeface="Gill Sans"/>
                <a:cs typeface="Gill Sans"/>
              </a:rPr>
              <a:t>      Humor</a:t>
            </a:r>
            <a:r>
              <a:rPr lang="en-US" sz="2800" dirty="0">
                <a:latin typeface="Gill Sans"/>
                <a:cs typeface="Gill Sans"/>
              </a:rPr>
              <a:t>	Obedience	Mutual </a:t>
            </a:r>
            <a:r>
              <a:rPr lang="en-US" sz="2800" dirty="0">
                <a:latin typeface="Gill Sans"/>
                <a:cs typeface="Gill Sans"/>
              </a:rPr>
              <a:t>Benefit</a:t>
            </a:r>
            <a:endParaRPr lang="en-US" sz="2800" dirty="0">
              <a:latin typeface="Gill Sans"/>
              <a:cs typeface="Gill Sans"/>
            </a:endParaRPr>
          </a:p>
        </p:txBody>
      </p:sp>
      <p:sp>
        <p:nvSpPr>
          <p:cNvPr id="348163" name="Rectangle 19"/>
          <p:cNvSpPr>
            <a:spLocks noGrp="1" noChangeArrowheads="1"/>
          </p:cNvSpPr>
          <p:nvPr>
            <p:ph type="title"/>
          </p:nvPr>
        </p:nvSpPr>
        <p:spPr>
          <a:xfrm>
            <a:off x="1752600" y="0"/>
            <a:ext cx="8610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7200" dirty="0">
                <a:solidFill>
                  <a:srgbClr val="FF0000"/>
                </a:solidFill>
                <a:latin typeface="Gill Sans"/>
                <a:cs typeface="Gill Sans"/>
              </a:rPr>
              <a:t>Examples of Principles</a:t>
            </a:r>
          </a:p>
        </p:txBody>
      </p:sp>
      <p:sp>
        <p:nvSpPr>
          <p:cNvPr id="348164" name="Text Box 20"/>
          <p:cNvSpPr txBox="1">
            <a:spLocks noChangeArrowheads="1"/>
          </p:cNvSpPr>
          <p:nvPr/>
        </p:nvSpPr>
        <p:spPr bwMode="auto">
          <a:xfrm>
            <a:off x="10586974" y="6553201"/>
            <a:ext cx="6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algn="r"/>
            <a:endParaRPr lang="en-US" sz="2000" b="1">
              <a:solidFill>
                <a:schemeClr val="bg1"/>
              </a:solidFill>
            </a:endParaRPr>
          </a:p>
        </p:txBody>
      </p:sp>
      <p:sp>
        <p:nvSpPr>
          <p:cNvPr id="348165" name="Rectangle 21"/>
          <p:cNvSpPr>
            <a:spLocks noChangeArrowheads="1"/>
          </p:cNvSpPr>
          <p:nvPr/>
        </p:nvSpPr>
        <p:spPr bwMode="auto">
          <a:xfrm>
            <a:off x="2362200" y="6643688"/>
            <a:ext cx="37338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sz="1000" b="1">
                <a:solidFill>
                  <a:schemeClr val="bg1"/>
                </a:solidFill>
              </a:rPr>
              <a:t>Begin With the End in Mind</a:t>
            </a:r>
          </a:p>
        </p:txBody>
      </p:sp>
      <p:sp>
        <p:nvSpPr>
          <p:cNvPr id="348166" name="Text Box 22"/>
          <p:cNvSpPr txBox="1">
            <a:spLocks noChangeArrowheads="1"/>
          </p:cNvSpPr>
          <p:nvPr/>
        </p:nvSpPr>
        <p:spPr bwMode="auto">
          <a:xfrm>
            <a:off x="2062163" y="6553200"/>
            <a:ext cx="228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r>
              <a:rPr lang="en-US" sz="2000" b="1">
                <a:solidFill>
                  <a:schemeClr val="bg1"/>
                </a:solidFill>
              </a:rPr>
              <a:t>2</a:t>
            </a:r>
            <a:endParaRPr lang="en-US" sz="3400" b="1">
              <a:solidFill>
                <a:srgbClr val="B84B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63630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138" name="Text Box 16"/>
          <p:cNvSpPr txBox="1">
            <a:spLocks noChangeArrowheads="1"/>
          </p:cNvSpPr>
          <p:nvPr/>
        </p:nvSpPr>
        <p:spPr bwMode="auto">
          <a:xfrm>
            <a:off x="1828800" y="2819400"/>
            <a:ext cx="85344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4800" dirty="0">
                <a:latin typeface="Gill Sans"/>
                <a:cs typeface="Gill Sans"/>
              </a:rPr>
              <a:t>I will make a contribution and enjoy life by using my talents of…</a:t>
            </a:r>
          </a:p>
        </p:txBody>
      </p:sp>
      <p:sp>
        <p:nvSpPr>
          <p:cNvPr id="347139" name="Rectangle 1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7200" dirty="0">
                <a:solidFill>
                  <a:srgbClr val="FF0000"/>
                </a:solidFill>
                <a:latin typeface="Gill Sans"/>
                <a:cs typeface="Gill Sans"/>
              </a:rPr>
              <a:t>Talents</a:t>
            </a:r>
          </a:p>
        </p:txBody>
      </p:sp>
      <p:sp>
        <p:nvSpPr>
          <p:cNvPr id="347140" name="Text Box 19"/>
          <p:cNvSpPr txBox="1">
            <a:spLocks noChangeArrowheads="1"/>
          </p:cNvSpPr>
          <p:nvPr/>
        </p:nvSpPr>
        <p:spPr bwMode="auto">
          <a:xfrm>
            <a:off x="10586974" y="6553201"/>
            <a:ext cx="6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algn="r"/>
            <a:endParaRPr lang="en-US" sz="2000" b="1">
              <a:solidFill>
                <a:schemeClr val="bg1"/>
              </a:solidFill>
            </a:endParaRPr>
          </a:p>
        </p:txBody>
      </p:sp>
      <p:sp>
        <p:nvSpPr>
          <p:cNvPr id="347141" name="Rectangle 20"/>
          <p:cNvSpPr>
            <a:spLocks noChangeArrowheads="1"/>
          </p:cNvSpPr>
          <p:nvPr/>
        </p:nvSpPr>
        <p:spPr bwMode="auto">
          <a:xfrm>
            <a:off x="2362200" y="6643688"/>
            <a:ext cx="37338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sz="1000" b="1">
                <a:solidFill>
                  <a:schemeClr val="bg1"/>
                </a:solidFill>
              </a:rPr>
              <a:t>Begin With the End in Mind</a:t>
            </a:r>
          </a:p>
        </p:txBody>
      </p:sp>
      <p:sp>
        <p:nvSpPr>
          <p:cNvPr id="347142" name="Text Box 21"/>
          <p:cNvSpPr txBox="1">
            <a:spLocks noChangeArrowheads="1"/>
          </p:cNvSpPr>
          <p:nvPr/>
        </p:nvSpPr>
        <p:spPr bwMode="auto">
          <a:xfrm>
            <a:off x="2062163" y="6553200"/>
            <a:ext cx="228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r>
              <a:rPr lang="en-US" sz="2000" b="1">
                <a:solidFill>
                  <a:schemeClr val="bg1"/>
                </a:solidFill>
              </a:rPr>
              <a:t>2</a:t>
            </a:r>
            <a:endParaRPr lang="en-US" sz="3400" b="1">
              <a:solidFill>
                <a:srgbClr val="B84B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5667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186" name="Text Box 17"/>
          <p:cNvSpPr txBox="1">
            <a:spLocks noChangeArrowheads="1"/>
          </p:cNvSpPr>
          <p:nvPr/>
        </p:nvSpPr>
        <p:spPr bwMode="auto">
          <a:xfrm>
            <a:off x="1752600" y="1143000"/>
            <a:ext cx="8763000" cy="5810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2743200" algn="l"/>
                <a:tab pos="5435600" algn="l"/>
              </a:tabLs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tabLst>
                <a:tab pos="2743200" algn="l"/>
                <a:tab pos="5435600" algn="l"/>
              </a:tabLs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tabLst>
                <a:tab pos="2743200" algn="l"/>
                <a:tab pos="5435600" algn="l"/>
              </a:tabLs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tabLst>
                <a:tab pos="2743200" algn="l"/>
                <a:tab pos="5435600" algn="l"/>
              </a:tabLs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tabLst>
                <a:tab pos="2743200" algn="l"/>
                <a:tab pos="5435600" algn="l"/>
              </a:tabLs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l"/>
                <a:tab pos="5435600" algn="l"/>
              </a:tabLs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l"/>
                <a:tab pos="5435600" algn="l"/>
              </a:tabLs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l"/>
                <a:tab pos="5435600" algn="l"/>
              </a:tabLs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l"/>
                <a:tab pos="5435600" algn="l"/>
              </a:tabLs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sz="3200" dirty="0">
                <a:latin typeface="Gill Sans"/>
                <a:cs typeface="Gill Sans"/>
              </a:rPr>
              <a:t>Strategic </a:t>
            </a:r>
            <a:r>
              <a:rPr lang="en-US" sz="3200" dirty="0">
                <a:latin typeface="Gill Sans"/>
                <a:cs typeface="Gill Sans"/>
              </a:rPr>
              <a:t>Thinking  Creativity</a:t>
            </a:r>
            <a:r>
              <a:rPr lang="en-US" sz="3200" dirty="0">
                <a:latin typeface="Gill Sans"/>
                <a:cs typeface="Gill Sans"/>
              </a:rPr>
              <a:t>	Leadership</a:t>
            </a:r>
          </a:p>
          <a:p>
            <a:pPr>
              <a:spcBef>
                <a:spcPct val="20000"/>
              </a:spcBef>
            </a:pPr>
            <a:r>
              <a:rPr lang="en-US" sz="3200" dirty="0">
                <a:latin typeface="Gill Sans"/>
                <a:cs typeface="Gill Sans"/>
              </a:rPr>
              <a:t>Athletics	Compassion 	Persistence</a:t>
            </a:r>
          </a:p>
          <a:p>
            <a:pPr>
              <a:spcBef>
                <a:spcPct val="20000"/>
              </a:spcBef>
            </a:pPr>
            <a:r>
              <a:rPr lang="en-US" sz="3200" dirty="0">
                <a:latin typeface="Gill Sans"/>
                <a:cs typeface="Gill Sans"/>
              </a:rPr>
              <a:t>Friendliness	Writing 	Playfulness</a:t>
            </a:r>
          </a:p>
          <a:p>
            <a:pPr>
              <a:spcBef>
                <a:spcPct val="20000"/>
              </a:spcBef>
            </a:pPr>
            <a:r>
              <a:rPr lang="en-US" sz="3200" dirty="0">
                <a:latin typeface="Gill Sans"/>
                <a:cs typeface="Gill Sans"/>
              </a:rPr>
              <a:t>Public Speaking	</a:t>
            </a:r>
            <a:r>
              <a:rPr lang="en-US" sz="3200" dirty="0">
                <a:latin typeface="Gill Sans"/>
                <a:cs typeface="Gill Sans"/>
              </a:rPr>
              <a:t>     Reading </a:t>
            </a:r>
            <a:r>
              <a:rPr lang="en-US" sz="3200" dirty="0">
                <a:latin typeface="Gill Sans"/>
                <a:cs typeface="Gill Sans"/>
              </a:rPr>
              <a:t>	Decision Making</a:t>
            </a:r>
          </a:p>
          <a:p>
            <a:pPr>
              <a:spcBef>
                <a:spcPct val="20000"/>
              </a:spcBef>
            </a:pPr>
            <a:r>
              <a:rPr lang="en-US" sz="3200" dirty="0">
                <a:latin typeface="Gill Sans"/>
                <a:cs typeface="Gill Sans"/>
              </a:rPr>
              <a:t>Teaching	Mathematics 	Patience</a:t>
            </a:r>
          </a:p>
          <a:p>
            <a:pPr>
              <a:spcBef>
                <a:spcPct val="20000"/>
              </a:spcBef>
            </a:pPr>
            <a:r>
              <a:rPr lang="en-US" sz="3200" dirty="0">
                <a:latin typeface="Gill Sans"/>
                <a:cs typeface="Gill Sans"/>
              </a:rPr>
              <a:t>Communication </a:t>
            </a:r>
            <a:r>
              <a:rPr lang="en-US" sz="3200" dirty="0">
                <a:latin typeface="Gill Sans"/>
                <a:cs typeface="Gill Sans"/>
              </a:rPr>
              <a:t> Selling </a:t>
            </a:r>
            <a:r>
              <a:rPr lang="en-US" sz="3200" dirty="0">
                <a:latin typeface="Gill Sans"/>
                <a:cs typeface="Gill Sans"/>
              </a:rPr>
              <a:t>	Humor</a:t>
            </a:r>
          </a:p>
          <a:p>
            <a:pPr>
              <a:spcBef>
                <a:spcPct val="20000"/>
              </a:spcBef>
            </a:pPr>
            <a:r>
              <a:rPr lang="en-US" sz="3200" dirty="0">
                <a:latin typeface="Gill Sans"/>
                <a:cs typeface="Gill Sans"/>
              </a:rPr>
              <a:t>Art / Music	</a:t>
            </a:r>
            <a:r>
              <a:rPr lang="en-US" sz="3200" dirty="0">
                <a:latin typeface="Gill Sans"/>
                <a:cs typeface="Gill Sans"/>
              </a:rPr>
              <a:t>     Reasoning </a:t>
            </a:r>
            <a:r>
              <a:rPr lang="en-US" sz="3200" dirty="0">
                <a:latin typeface="Gill Sans"/>
                <a:cs typeface="Gill Sans"/>
              </a:rPr>
              <a:t>	Mechanical Ability</a:t>
            </a:r>
          </a:p>
          <a:p>
            <a:pPr>
              <a:spcBef>
                <a:spcPct val="20000"/>
              </a:spcBef>
            </a:pPr>
            <a:r>
              <a:rPr lang="en-US" sz="3200" dirty="0">
                <a:latin typeface="Gill Sans"/>
                <a:cs typeface="Gill Sans"/>
              </a:rPr>
              <a:t>Analysis	Vision 	</a:t>
            </a:r>
            <a:r>
              <a:rPr lang="en-US" sz="3200" dirty="0">
                <a:latin typeface="Gill Sans"/>
                <a:cs typeface="Gill Sans"/>
              </a:rPr>
              <a:t>Positivity Organization</a:t>
            </a:r>
            <a:r>
              <a:rPr lang="en-US" sz="3200" dirty="0">
                <a:latin typeface="Gill Sans"/>
                <a:cs typeface="Gill Sans"/>
              </a:rPr>
              <a:t>	Enthusiasm</a:t>
            </a:r>
          </a:p>
          <a:p>
            <a:pPr>
              <a:spcBef>
                <a:spcPct val="20000"/>
              </a:spcBef>
            </a:pPr>
            <a:r>
              <a:rPr lang="en-US" sz="3200" dirty="0">
                <a:latin typeface="Gill Sans"/>
                <a:cs typeface="Gill Sans"/>
              </a:rPr>
              <a:t>Technical Ability	Relationship Building</a:t>
            </a:r>
          </a:p>
        </p:txBody>
      </p:sp>
      <p:sp>
        <p:nvSpPr>
          <p:cNvPr id="349187" name="Rectangle 18"/>
          <p:cNvSpPr>
            <a:spLocks noGrp="1" noChangeArrowheads="1"/>
          </p:cNvSpPr>
          <p:nvPr>
            <p:ph type="title"/>
          </p:nvPr>
        </p:nvSpPr>
        <p:spPr>
          <a:xfrm>
            <a:off x="1981200" y="76200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7200" dirty="0">
                <a:solidFill>
                  <a:srgbClr val="FF0000"/>
                </a:solidFill>
                <a:latin typeface="Gill Sans"/>
                <a:cs typeface="Gill Sans"/>
              </a:rPr>
              <a:t>Examples of Talents</a:t>
            </a:r>
          </a:p>
        </p:txBody>
      </p:sp>
      <p:sp>
        <p:nvSpPr>
          <p:cNvPr id="349188" name="Text Box 19"/>
          <p:cNvSpPr txBox="1">
            <a:spLocks noChangeArrowheads="1"/>
          </p:cNvSpPr>
          <p:nvPr/>
        </p:nvSpPr>
        <p:spPr bwMode="auto">
          <a:xfrm>
            <a:off x="10586974" y="6553201"/>
            <a:ext cx="6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algn="r"/>
            <a:endParaRPr lang="en-US" sz="2000" b="1">
              <a:solidFill>
                <a:schemeClr val="bg1"/>
              </a:solidFill>
            </a:endParaRPr>
          </a:p>
        </p:txBody>
      </p:sp>
      <p:sp>
        <p:nvSpPr>
          <p:cNvPr id="349190" name="Text Box 21"/>
          <p:cNvSpPr txBox="1">
            <a:spLocks noChangeArrowheads="1"/>
          </p:cNvSpPr>
          <p:nvPr/>
        </p:nvSpPr>
        <p:spPr bwMode="auto">
          <a:xfrm>
            <a:off x="2062163" y="6553200"/>
            <a:ext cx="228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r>
              <a:rPr lang="en-US" sz="2000" b="1">
                <a:solidFill>
                  <a:schemeClr val="bg1"/>
                </a:solidFill>
              </a:rPr>
              <a:t>2</a:t>
            </a:r>
            <a:endParaRPr lang="en-US" sz="3400" b="1">
              <a:solidFill>
                <a:srgbClr val="B84B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06030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7200" b="1" dirty="0">
                <a:solidFill>
                  <a:srgbClr val="FF0000"/>
                </a:solidFill>
                <a:latin typeface="Gill Sans"/>
                <a:cs typeface="Gill Sans"/>
              </a:rPr>
              <a:t>Roles</a:t>
            </a:r>
          </a:p>
        </p:txBody>
      </p:sp>
      <p:sp>
        <p:nvSpPr>
          <p:cNvPr id="351235" name="Text Box 3"/>
          <p:cNvSpPr txBox="1">
            <a:spLocks noChangeArrowheads="1"/>
          </p:cNvSpPr>
          <p:nvPr/>
        </p:nvSpPr>
        <p:spPr bwMode="auto">
          <a:xfrm>
            <a:off x="10586974" y="6553201"/>
            <a:ext cx="6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algn="r"/>
            <a:endParaRPr lang="en-US" sz="2000" b="1">
              <a:solidFill>
                <a:schemeClr val="bg1"/>
              </a:solidFill>
            </a:endParaRPr>
          </a:p>
        </p:txBody>
      </p:sp>
      <p:sp>
        <p:nvSpPr>
          <p:cNvPr id="351236" name="Rectangle 4"/>
          <p:cNvSpPr>
            <a:spLocks noChangeArrowheads="1"/>
          </p:cNvSpPr>
          <p:nvPr/>
        </p:nvSpPr>
        <p:spPr bwMode="auto">
          <a:xfrm>
            <a:off x="2362200" y="6643688"/>
            <a:ext cx="37338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sz="1000" b="1">
                <a:solidFill>
                  <a:schemeClr val="bg1"/>
                </a:solidFill>
              </a:rPr>
              <a:t>Begin With the End in Mind</a:t>
            </a:r>
          </a:p>
        </p:txBody>
      </p:sp>
      <p:sp>
        <p:nvSpPr>
          <p:cNvPr id="351237" name="Text Box 5"/>
          <p:cNvSpPr txBox="1">
            <a:spLocks noChangeArrowheads="1"/>
          </p:cNvSpPr>
          <p:nvPr/>
        </p:nvSpPr>
        <p:spPr bwMode="auto">
          <a:xfrm>
            <a:off x="2062163" y="6553200"/>
            <a:ext cx="228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r>
              <a:rPr lang="en-US" sz="2000" b="1">
                <a:solidFill>
                  <a:schemeClr val="bg1"/>
                </a:solidFill>
              </a:rPr>
              <a:t>2</a:t>
            </a:r>
            <a:endParaRPr lang="en-US" sz="3400" b="1">
              <a:solidFill>
                <a:srgbClr val="B84B00"/>
              </a:solidFill>
            </a:endParaRPr>
          </a:p>
        </p:txBody>
      </p:sp>
      <p:sp>
        <p:nvSpPr>
          <p:cNvPr id="351238" name="Text Box 7"/>
          <p:cNvSpPr txBox="1">
            <a:spLocks noChangeArrowheads="1"/>
          </p:cNvSpPr>
          <p:nvPr/>
        </p:nvSpPr>
        <p:spPr bwMode="auto">
          <a:xfrm>
            <a:off x="2895600" y="2590800"/>
            <a:ext cx="64770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4800" dirty="0">
                <a:latin typeface="Gill Sans"/>
                <a:cs typeface="Gill Sans"/>
              </a:rPr>
              <a:t>My key personal and professional roles are…</a:t>
            </a:r>
          </a:p>
        </p:txBody>
      </p:sp>
    </p:spTree>
    <p:extLst>
      <p:ext uri="{BB962C8B-B14F-4D97-AF65-F5344CB8AC3E}">
        <p14:creationId xmlns:p14="http://schemas.microsoft.com/office/powerpoint/2010/main" val="6025527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223</Words>
  <Application>Microsoft Macintosh PowerPoint</Application>
  <PresentationFormat>Widescreen</PresentationFormat>
  <Paragraphs>112</Paragraphs>
  <Slides>13</Slides>
  <Notes>13</Notes>
  <HiddenSlides>12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Calibri</vt:lpstr>
      <vt:lpstr>Calibri Light</vt:lpstr>
      <vt:lpstr>Gill Sans</vt:lpstr>
      <vt:lpstr>ヒラギノ角ゴ Pro W3</vt:lpstr>
      <vt:lpstr>Arial</vt:lpstr>
      <vt:lpstr>Office Theme</vt:lpstr>
      <vt:lpstr>PowerPoint Presentation</vt:lpstr>
      <vt:lpstr>Discover Your Mission</vt:lpstr>
      <vt:lpstr>Priorities</vt:lpstr>
      <vt:lpstr>Examples of Priorities</vt:lpstr>
      <vt:lpstr>Principles</vt:lpstr>
      <vt:lpstr>Examples of Principles</vt:lpstr>
      <vt:lpstr>Talents</vt:lpstr>
      <vt:lpstr>Examples of Talents</vt:lpstr>
      <vt:lpstr>Roles</vt:lpstr>
      <vt:lpstr>Examples of Roles</vt:lpstr>
      <vt:lpstr>Examples of Responsibilities</vt:lpstr>
      <vt:lpstr>Responsibilities</vt:lpstr>
      <vt:lpstr>Draft of Personal Mission Statement</vt:lpstr>
    </vt:vector>
  </TitlesOfParts>
  <Company/>
  <LinksUpToDate>false</LinksUpToDate>
  <SharedDoc>false</SharedDoc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Connley Skeen</dc:creator>
  <cp:lastModifiedBy>Connley Skeen</cp:lastModifiedBy>
  <cp:revision>1</cp:revision>
  <dcterms:created xsi:type="dcterms:W3CDTF">2016-09-27T22:27:43Z</dcterms:created>
  <dcterms:modified xsi:type="dcterms:W3CDTF">2016-09-27T22:28:21Z</dcterms:modified>
</cp:coreProperties>
</file>