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Roboto Slab"/>
      <p:regular r:id="rId20"/>
      <p:bold r:id="rId21"/>
    </p:embeddedFont>
    <p:embeddedFont>
      <p:font typeface="Robo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lab-regular.fntdata"/><Relationship Id="rId22" Type="http://schemas.openxmlformats.org/officeDocument/2006/relationships/font" Target="fonts/Roboto-regular.fntdata"/><Relationship Id="rId21" Type="http://schemas.openxmlformats.org/officeDocument/2006/relationships/font" Target="fonts/RobotoSlab-bold.fntdata"/><Relationship Id="rId24" Type="http://schemas.openxmlformats.org/officeDocument/2006/relationships/font" Target="fonts/Roboto-italic.fntdata"/><Relationship Id="rId23" Type="http://schemas.openxmlformats.org/officeDocument/2006/relationships/font" Target="fonts/Robo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Robo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5ffae185a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5ffae185a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ffae185a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ffae185a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ffae185a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ffae185a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5ffae185a1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5ffae185a1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ffae185a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ffae185a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ffae185a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ffae185a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ffae185a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ffae185a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ffae185a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ffae185a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5ffae185a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5ffae185a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5ffae185a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5ffae185a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ffae185a1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ffae185a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ffae185a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5ffae185a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ffae185a1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ffae185a1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1537050" y="847025"/>
            <a:ext cx="6069900" cy="227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Paradigms and Principles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accent6"/>
                </a:solidFill>
              </a:rPr>
              <a:t>“What you see is what you get.”</a:t>
            </a:r>
            <a:r>
              <a:rPr lang="en" sz="3000"/>
              <a:t>	</a:t>
            </a:r>
            <a:endParaRPr sz="3000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Caroline Gibson and Kenna Krusemark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Parent-Centered</a:t>
            </a:r>
            <a:endParaRPr/>
          </a:p>
        </p:txBody>
      </p:sp>
      <p:sp>
        <p:nvSpPr>
          <p:cNvPr id="137" name="Google Shape;137;p22"/>
          <p:cNvSpPr txBox="1"/>
          <p:nvPr>
            <p:ph idx="1" type="body"/>
          </p:nvPr>
        </p:nvSpPr>
        <p:spPr>
          <a:xfrm>
            <a:off x="387900" y="1316975"/>
            <a:ext cx="8368200" cy="14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“Finally I struck out on my own and had a falling out with my folks, but it made them see me for who I was, and they loved me.”</a:t>
            </a:r>
            <a:endParaRPr i="1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Parents can be our main supporters and cheerleaders, but they should not be who we live to please.</a:t>
            </a:r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050" y="2970625"/>
            <a:ext cx="2967750" cy="197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151" y="2970621"/>
            <a:ext cx="2967750" cy="1980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Possible Centers</a:t>
            </a:r>
            <a:endParaRPr/>
          </a:p>
        </p:txBody>
      </p:sp>
      <p:sp>
        <p:nvSpPr>
          <p:cNvPr id="145" name="Google Shape;145;p23"/>
          <p:cNvSpPr txBox="1"/>
          <p:nvPr>
            <p:ph idx="1" type="body"/>
          </p:nvPr>
        </p:nvSpPr>
        <p:spPr>
          <a:xfrm>
            <a:off x="387900" y="1489825"/>
            <a:ext cx="4854600" cy="31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Sports-centered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Hobbies- centered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Hero- centered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Enemy- centered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Work- centered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Self- centered</a:t>
            </a:r>
            <a:endParaRPr/>
          </a:p>
          <a:p>
            <a:pPr indent="0" lvl="0" marL="4572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“...all these and many more life-centers do not provide the stability that you and I need in life.”</a:t>
            </a:r>
            <a:endParaRPr i="1">
              <a:solidFill>
                <a:schemeClr val="accent6"/>
              </a:solidFill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775" y="2780575"/>
            <a:ext cx="2182325" cy="18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3775" y="389425"/>
            <a:ext cx="2182324" cy="21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 Centered</a:t>
            </a:r>
            <a:endParaRPr/>
          </a:p>
        </p:txBody>
      </p:sp>
      <p:sp>
        <p:nvSpPr>
          <p:cNvPr id="153" name="Google Shape;153;p24"/>
          <p:cNvSpPr txBox="1"/>
          <p:nvPr>
            <p:ph idx="1" type="body"/>
          </p:nvPr>
        </p:nvSpPr>
        <p:spPr>
          <a:xfrm>
            <a:off x="2891475" y="1328700"/>
            <a:ext cx="57843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Honesty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Service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Love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Hard Work</a:t>
            </a:r>
            <a:endParaRPr/>
          </a:p>
          <a:p>
            <a: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Respect, gratitude, moderation, fairness, integrity, loyalty, and responsibility</a:t>
            </a:r>
            <a:endParaRPr/>
          </a:p>
          <a:p>
            <a:pPr indent="0" lvl="0" marL="45720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“Just as a compass always points to true north, your heart will recognize true principles.”</a:t>
            </a:r>
            <a:endParaRPr i="1">
              <a:solidFill>
                <a:schemeClr val="accent6"/>
              </a:solidFill>
            </a:endParaRPr>
          </a:p>
        </p:txBody>
      </p:sp>
      <p:pic>
        <p:nvPicPr>
          <p:cNvPr id="154" name="Google Shape;15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">
            <a:off x="1070750" y="1232359"/>
            <a:ext cx="1314033" cy="125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">
            <a:off x="387900" y="2571752"/>
            <a:ext cx="2189876" cy="2199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Principles Never Fail</a:t>
            </a:r>
            <a:endParaRPr/>
          </a:p>
        </p:txBody>
      </p:sp>
      <p:sp>
        <p:nvSpPr>
          <p:cNvPr id="161" name="Google Shape;161;p25"/>
          <p:cNvSpPr txBox="1"/>
          <p:nvPr>
            <p:ph idx="1" type="body"/>
          </p:nvPr>
        </p:nvSpPr>
        <p:spPr>
          <a:xfrm>
            <a:off x="387900" y="1365875"/>
            <a:ext cx="3751800" cy="24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Living a principle-centered life will help you succeed in every other part of your life. For example, if you live by honesty, love, and are kind, you will be a better boyfriend or girlfriend. 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“It is impossible for us to break the law. We can only break ourselves against the law.”</a:t>
            </a:r>
            <a:endParaRPr i="1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accent6"/>
                </a:solidFill>
              </a:rPr>
              <a:t>-Cecil B. Demille</a:t>
            </a:r>
            <a:r>
              <a:rPr lang="en"/>
              <a:t> </a:t>
            </a:r>
            <a:endParaRPr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4075" y="1521425"/>
            <a:ext cx="4613499" cy="266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Baby Steps</a:t>
            </a:r>
            <a:endParaRPr/>
          </a:p>
        </p:txBody>
      </p:sp>
      <p:sp>
        <p:nvSpPr>
          <p:cNvPr id="168" name="Google Shape;168;p26"/>
          <p:cNvSpPr txBox="1"/>
          <p:nvPr>
            <p:ph idx="1" type="body"/>
          </p:nvPr>
        </p:nvSpPr>
        <p:spPr>
          <a:xfrm>
            <a:off x="387900" y="1489825"/>
            <a:ext cx="8368200" cy="330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Take the time to say </a:t>
            </a:r>
            <a:r>
              <a:rPr lang="en"/>
              <a:t>something</a:t>
            </a:r>
            <a:r>
              <a:rPr lang="en"/>
              <a:t> </a:t>
            </a:r>
            <a:r>
              <a:rPr lang="en"/>
              <a:t>positive</a:t>
            </a:r>
            <a:r>
              <a:rPr lang="en"/>
              <a:t> to yourself. </a:t>
            </a:r>
            <a:r>
              <a:rPr b="1" lang="en"/>
              <a:t>YOU DESERVE IT!</a:t>
            </a:r>
            <a:endParaRPr b="1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Show </a:t>
            </a:r>
            <a:r>
              <a:rPr lang="en"/>
              <a:t>appreciation</a:t>
            </a:r>
            <a:r>
              <a:rPr lang="en"/>
              <a:t> for someone’s point of view.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Do things that contradict your negative paradigm.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Think about a loved one or a close friend, who has been acting out of character </a:t>
            </a:r>
            <a:r>
              <a:rPr lang="en"/>
              <a:t>lately</a:t>
            </a:r>
            <a:r>
              <a:rPr lang="en"/>
              <a:t>. Consider what might be causing them to act that way.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Follow the golden rule --Treat others as you would like to be treated.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Find a quiet place and think about what matters the most to you.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Follow the </a:t>
            </a:r>
            <a:r>
              <a:rPr lang="en"/>
              <a:t>principle</a:t>
            </a:r>
            <a:r>
              <a:rPr lang="en"/>
              <a:t> of hard-work, do more </a:t>
            </a:r>
            <a:r>
              <a:rPr lang="en"/>
              <a:t>than</a:t>
            </a:r>
            <a:r>
              <a:rPr lang="en"/>
              <a:t> is expected.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When in a tough situation, and not sure what to do, ask yourself, </a:t>
            </a:r>
            <a:r>
              <a:rPr i="1" lang="en"/>
              <a:t>“What </a:t>
            </a:r>
            <a:r>
              <a:rPr i="1" lang="en"/>
              <a:t>principle</a:t>
            </a:r>
            <a:r>
              <a:rPr i="1" lang="en"/>
              <a:t> should I apply?” </a:t>
            </a:r>
            <a:endParaRPr/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96520">
            <a:off x="3789506" y="291132"/>
            <a:ext cx="854963" cy="108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991490">
            <a:off x="2953380" y="306125"/>
            <a:ext cx="831369" cy="10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7415" y="123825"/>
            <a:ext cx="1593811" cy="142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 paradigm?</a:t>
            </a:r>
            <a:endParaRPr/>
          </a:p>
        </p:txBody>
      </p:sp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87900" y="1489825"/>
            <a:ext cx="8368200" cy="26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the way you see something; your point of view, or </a:t>
            </a:r>
            <a:r>
              <a:rPr lang="en"/>
              <a:t>beliefs</a:t>
            </a:r>
            <a:r>
              <a:rPr lang="en"/>
              <a:t> . 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Your paradigm is like a pair of glasses. The “</a:t>
            </a:r>
            <a:r>
              <a:rPr i="1" lang="en"/>
              <a:t>lens of your glasses’</a:t>
            </a:r>
            <a:r>
              <a:rPr i="1" lang="en"/>
              <a:t>’</a:t>
            </a:r>
            <a:r>
              <a:rPr lang="en"/>
              <a:t> affect your perception of others and yourself and, therefore, affects your actions and </a:t>
            </a:r>
            <a:r>
              <a:rPr lang="en"/>
              <a:t>attitudes.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A Paradigm Shift is the moment when your assumptions or perceptions change. 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450" y="3523350"/>
            <a:ext cx="3069101" cy="153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1919400" y="1144125"/>
            <a:ext cx="53052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“Change your lens. </a:t>
            </a:r>
            <a:r>
              <a:rPr i="1"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Everything</a:t>
            </a:r>
            <a:r>
              <a:rPr i="1"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 else will follow.”</a:t>
            </a:r>
            <a:endParaRPr i="1"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Paradigms of Self.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111825" y="1545725"/>
            <a:ext cx="6331500" cy="340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Negative Para</a:t>
            </a:r>
            <a:r>
              <a:rPr lang="en"/>
              <a:t>digms include statements like </a:t>
            </a:r>
            <a:r>
              <a:rPr i="1" lang="en"/>
              <a:t>“I’m too dumb to do that” </a:t>
            </a:r>
            <a:r>
              <a:rPr lang="en"/>
              <a:t>or </a:t>
            </a:r>
            <a:r>
              <a:rPr i="1" lang="en"/>
              <a:t>“I’m not brave enough.” </a:t>
            </a:r>
            <a:r>
              <a:rPr lang="en"/>
              <a:t>These statements create low self-esteem that can be hindering you in either your academics, or physical and mental health.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Paradigm Shift </a:t>
            </a:r>
            <a:endParaRPr u="sng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Find someone who believes in you and uplifts your spirit.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Use your Personal Bank Account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1322400" y="1144125"/>
            <a:ext cx="70116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rPr>
              <a:t>“Are your paradigms of yourself helping or hindering you?”</a:t>
            </a:r>
            <a:endParaRPr i="1" sz="1800">
              <a:solidFill>
                <a:schemeClr val="accent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825" y="1637013"/>
            <a:ext cx="2568250" cy="32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Paradigms of Others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87900" y="1489824"/>
            <a:ext cx="8368200" cy="95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Being able to see things from a different </a:t>
            </a:r>
            <a:r>
              <a:rPr lang="en"/>
              <a:t>viewpoint</a:t>
            </a:r>
            <a:r>
              <a:rPr lang="en"/>
              <a:t> can change your attitude and </a:t>
            </a:r>
            <a:r>
              <a:rPr lang="en"/>
              <a:t>understanding</a:t>
            </a:r>
            <a:r>
              <a:rPr lang="en"/>
              <a:t> of others. 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1154700" y="1144125"/>
            <a:ext cx="6834600" cy="4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“From a limited point of view it’s hard to see the whole picture.”</a:t>
            </a:r>
            <a:endParaRPr i="1"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4572000" y="2306175"/>
            <a:ext cx="4184100" cy="27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Paradigm Shift</a:t>
            </a:r>
            <a:endParaRPr sz="1800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★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 not be quick to judge.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★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Open your mind and heart to new ideas, information and points of view.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★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 willing to change your paradigms if you discover you are wrong.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2379110"/>
            <a:ext cx="3833849" cy="2557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Paradigms of Life</a:t>
            </a:r>
            <a:endParaRPr/>
          </a:p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387900" y="1487325"/>
            <a:ext cx="8368200" cy="35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</a:t>
            </a:r>
            <a:r>
              <a:rPr lang="en"/>
              <a:t>yourself</a:t>
            </a:r>
            <a:r>
              <a:rPr lang="en"/>
              <a:t> these questions: “</a:t>
            </a:r>
            <a:r>
              <a:rPr i="1" lang="en"/>
              <a:t>What is the driving force of my life?”, “On what do I spend the most time?” </a:t>
            </a:r>
            <a:r>
              <a:rPr lang="en"/>
              <a:t>and </a:t>
            </a:r>
            <a:r>
              <a:rPr i="1" lang="en"/>
              <a:t>“Who or what are my </a:t>
            </a:r>
            <a:r>
              <a:rPr i="1" lang="en"/>
              <a:t>obsessions?”</a:t>
            </a:r>
            <a:r>
              <a:rPr lang="en"/>
              <a:t> Your </a:t>
            </a:r>
            <a:r>
              <a:rPr lang="en"/>
              <a:t>answers</a:t>
            </a:r>
            <a:r>
              <a:rPr lang="en"/>
              <a:t> to these questions are your paradigm or your life-center.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u="sng"/>
              <a:t>Some Life-Centers include :</a:t>
            </a:r>
            <a:endParaRPr u="sng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Friends or Boyfriend/Girlfriend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Work / School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Stuff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r>
              <a:rPr lang="en"/>
              <a:t>Parents / Family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 txBox="1"/>
          <p:nvPr/>
        </p:nvSpPr>
        <p:spPr>
          <a:xfrm>
            <a:off x="1608900" y="1088325"/>
            <a:ext cx="5926200" cy="2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rPr>
              <a:t>“They’ll mess you up if you center your life on them.”</a:t>
            </a:r>
            <a:endParaRPr i="1" sz="1800">
              <a:solidFill>
                <a:schemeClr val="accent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7" y="2571750"/>
            <a:ext cx="3279900" cy="2459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Friend-Centered</a:t>
            </a:r>
            <a:endParaRPr/>
          </a:p>
        </p:txBody>
      </p:sp>
      <p:sp>
        <p:nvSpPr>
          <p:cNvPr id="103" name="Google Shape;103;p18"/>
          <p:cNvSpPr txBox="1"/>
          <p:nvPr>
            <p:ph idx="1" type="body"/>
          </p:nvPr>
        </p:nvSpPr>
        <p:spPr>
          <a:xfrm>
            <a:off x="387900" y="1489825"/>
            <a:ext cx="8368200" cy="165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Friends are important, but never </a:t>
            </a:r>
            <a:r>
              <a:rPr lang="en"/>
              <a:t>sacrifice</a:t>
            </a:r>
            <a:r>
              <a:rPr lang="en"/>
              <a:t> your </a:t>
            </a:r>
            <a:r>
              <a:rPr lang="en"/>
              <a:t>personality</a:t>
            </a:r>
            <a:r>
              <a:rPr lang="en"/>
              <a:t> and </a:t>
            </a:r>
            <a:r>
              <a:rPr lang="en"/>
              <a:t>abilities</a:t>
            </a:r>
            <a:r>
              <a:rPr lang="en"/>
              <a:t> in order to fit in or appeal to people who </a:t>
            </a:r>
            <a:r>
              <a:rPr lang="en"/>
              <a:t>don't</a:t>
            </a:r>
            <a:r>
              <a:rPr lang="en"/>
              <a:t> </a:t>
            </a:r>
            <a:r>
              <a:rPr lang="en"/>
              <a:t>appreciate</a:t>
            </a:r>
            <a:r>
              <a:rPr lang="en"/>
              <a:t> you for being you.</a:t>
            </a:r>
            <a:endParaRPr/>
          </a:p>
        </p:txBody>
      </p:sp>
      <p:sp>
        <p:nvSpPr>
          <p:cNvPr id="104" name="Google Shape;104;p18"/>
          <p:cNvSpPr txBox="1"/>
          <p:nvPr/>
        </p:nvSpPr>
        <p:spPr>
          <a:xfrm>
            <a:off x="2434800" y="1029225"/>
            <a:ext cx="42744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rPr>
              <a:t>“People will change. You will change.”</a:t>
            </a:r>
            <a:endParaRPr i="1" sz="1800">
              <a:solidFill>
                <a:schemeClr val="accent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 b="17067" l="0" r="0" t="0"/>
          <a:stretch/>
        </p:blipFill>
        <p:spPr>
          <a:xfrm>
            <a:off x="2525100" y="2434100"/>
            <a:ext cx="4093800" cy="233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Stuff-Centered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913500" y="2163588"/>
            <a:ext cx="4842600" cy="15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Inanimate objects should never become the center of </a:t>
            </a:r>
            <a:r>
              <a:rPr lang="en"/>
              <a:t>our</a:t>
            </a:r>
            <a:r>
              <a:rPr lang="en"/>
              <a:t> lives; they have no lasting value to us. Confidence </a:t>
            </a:r>
            <a:r>
              <a:rPr b="1" lang="en" u="sng"/>
              <a:t>should not</a:t>
            </a:r>
            <a:r>
              <a:rPr lang="en"/>
              <a:t> </a:t>
            </a:r>
            <a:r>
              <a:rPr lang="en"/>
              <a:t>be </a:t>
            </a:r>
            <a:r>
              <a:rPr lang="en"/>
              <a:t>built</a:t>
            </a:r>
            <a:r>
              <a:rPr lang="en"/>
              <a:t> by the ownership of things.</a:t>
            </a:r>
            <a:endParaRPr/>
          </a:p>
        </p:txBody>
      </p:sp>
      <p:sp>
        <p:nvSpPr>
          <p:cNvPr id="112" name="Google Shape;112;p19"/>
          <p:cNvSpPr txBox="1"/>
          <p:nvPr/>
        </p:nvSpPr>
        <p:spPr>
          <a:xfrm>
            <a:off x="4196400" y="1280363"/>
            <a:ext cx="42768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rPr>
              <a:t>“</a:t>
            </a:r>
            <a:r>
              <a:rPr i="1" lang="en" sz="1800">
                <a:solidFill>
                  <a:schemeClr val="accent6"/>
                </a:solidFill>
                <a:latin typeface="Roboto Slab"/>
                <a:ea typeface="Roboto Slab"/>
                <a:cs typeface="Roboto Slab"/>
                <a:sym typeface="Roboto Slab"/>
              </a:rPr>
              <a:t>Quality of our hearts; not the quantity of our stuff”</a:t>
            </a:r>
            <a:endParaRPr i="1" sz="1800">
              <a:solidFill>
                <a:schemeClr val="accent6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3">
            <a:alphaModFix/>
          </a:blip>
          <a:srcRect b="7304" l="0" r="0" t="0"/>
          <a:stretch/>
        </p:blipFill>
        <p:spPr>
          <a:xfrm>
            <a:off x="540300" y="1657047"/>
            <a:ext cx="3289375" cy="282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Boyfriend/Girlfriend Centered</a:t>
            </a:r>
            <a:endParaRPr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519775" y="1424863"/>
            <a:ext cx="4274400" cy="195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“Independence is far more attractive than dependence.”</a:t>
            </a:r>
            <a:r>
              <a:rPr lang="en"/>
              <a:t> 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more you center your life around that person, the more unattractive you become to that person.</a:t>
            </a:r>
            <a:endParaRPr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0">
            <a:off x="6806645" y="975499"/>
            <a:ext cx="1996710" cy="183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80461">
            <a:off x="5403779" y="2392478"/>
            <a:ext cx="1494792" cy="137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36304">
            <a:off x="7240508" y="3592524"/>
            <a:ext cx="1128992" cy="1040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School-Centered</a:t>
            </a:r>
            <a:endParaRPr/>
          </a:p>
        </p:txBody>
      </p:sp>
      <p:sp>
        <p:nvSpPr>
          <p:cNvPr id="128" name="Google Shape;128;p21"/>
          <p:cNvSpPr txBox="1"/>
          <p:nvPr>
            <p:ph idx="1" type="body"/>
          </p:nvPr>
        </p:nvSpPr>
        <p:spPr>
          <a:xfrm>
            <a:off x="387900" y="1489825"/>
            <a:ext cx="8368200" cy="16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accent6"/>
                </a:solidFill>
              </a:rPr>
              <a:t>“Thank goodness our worth isn’t measured by our GPA.”</a:t>
            </a:r>
            <a:endParaRPr i="1">
              <a:solidFill>
                <a:schemeClr val="accent6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Education is important for life and for the future and should be a priority for us; however, it should not take over our lives. You can be a successful student and balance it with a good life. </a:t>
            </a:r>
            <a:endParaRPr/>
          </a:p>
        </p:txBody>
      </p:sp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802" y="3075025"/>
            <a:ext cx="3373250" cy="191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075025"/>
            <a:ext cx="3233125" cy="19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6114" y="3075025"/>
            <a:ext cx="1916075" cy="19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