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2"/>
  </p:notesMasterIdLst>
  <p:handoutMasterIdLst>
    <p:handoutMasterId r:id="rId43"/>
  </p:handoutMasterIdLst>
  <p:sldIdLst>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330" r:id="rId34"/>
    <p:sldId id="331" r:id="rId35"/>
    <p:sldId id="295" r:id="rId36"/>
    <p:sldId id="332" r:id="rId37"/>
    <p:sldId id="336" r:id="rId38"/>
    <p:sldId id="333" r:id="rId39"/>
    <p:sldId id="334" r:id="rId40"/>
    <p:sldId id="335" r:id="rId4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A97"/>
    <a:srgbClr val="F8B9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notesViewPr>
    <p:cSldViewPr snapToGrid="0">
      <p:cViewPr>
        <p:scale>
          <a:sx n="100" d="100"/>
          <a:sy n="100" d="100"/>
        </p:scale>
        <p:origin x="1758"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329E362-CBDA-46D7-A6B7-534B3C237A04}" type="datetimeFigureOut">
              <a:rPr lang="en-US" smtClean="0"/>
              <a:t>11/12/2017</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C2AEC9-C4A9-454A-979C-EA5ACC1F5710}" type="slidenum">
              <a:rPr lang="en-US" smtClean="0"/>
              <a:t>‹#›</a:t>
            </a:fld>
            <a:endParaRPr lang="en-US" dirty="0"/>
          </a:p>
        </p:txBody>
      </p:sp>
    </p:spTree>
    <p:extLst>
      <p:ext uri="{BB962C8B-B14F-4D97-AF65-F5344CB8AC3E}">
        <p14:creationId xmlns:p14="http://schemas.microsoft.com/office/powerpoint/2010/main" val="30627936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2831F89-C4C5-41BF-9843-E800EAA8CD35}" type="datetimeFigureOut">
              <a:rPr lang="en-US" smtClean="0"/>
              <a:t>11/12/2017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9CFF2A1-8685-4B8B-B8A0-93F1ACA4A69F}" type="slidenum">
              <a:rPr lang="en-US" smtClean="0"/>
              <a:t>‹#›</a:t>
            </a:fld>
            <a:endParaRPr lang="en-US" dirty="0"/>
          </a:p>
        </p:txBody>
      </p:sp>
    </p:spTree>
    <p:extLst>
      <p:ext uri="{BB962C8B-B14F-4D97-AF65-F5344CB8AC3E}">
        <p14:creationId xmlns:p14="http://schemas.microsoft.com/office/powerpoint/2010/main" val="2425858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1</a:t>
            </a:fld>
            <a:endParaRPr lang="en-US" dirty="0"/>
          </a:p>
        </p:txBody>
      </p:sp>
    </p:spTree>
    <p:extLst>
      <p:ext uri="{BB962C8B-B14F-4D97-AF65-F5344CB8AC3E}">
        <p14:creationId xmlns:p14="http://schemas.microsoft.com/office/powerpoint/2010/main" val="1429788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A91A516B-EA10-45CC-9EF4-B229BB91B552}" type="slidenum">
              <a:rPr lang="en-US" altLang="en-US" smtClean="0">
                <a:latin typeface="Arial" charset="0"/>
              </a:rPr>
              <a:pPr algn="r" eaLnBrk="1" hangingPunct="1">
                <a:defRPr/>
              </a:pPr>
              <a:t>10</a:t>
            </a:fld>
            <a:endParaRPr lang="en-US" altLang="en-US" dirty="0" smtClean="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altLang="en-US" dirty="0" smtClean="0"/>
              <a:t>AAT is a metaphor for what accomplished teachers do in the classroom. What is visible in the classroom may be different but fundamental aspects of teaching are shared by all accomplished teachers. </a:t>
            </a:r>
          </a:p>
          <a:p>
            <a:pPr eaLnBrk="1" hangingPunct="1"/>
            <a:r>
              <a:rPr lang="en-US" altLang="en-US" dirty="0" smtClean="0"/>
              <a:t>This slide goes through the steps of the Architecture of Accomplished Teaching. </a:t>
            </a:r>
          </a:p>
          <a:p>
            <a:pPr eaLnBrk="1" hangingPunct="1"/>
            <a:endParaRPr lang="en-US" altLang="en-US" dirty="0" smtClean="0"/>
          </a:p>
        </p:txBody>
      </p:sp>
    </p:spTree>
    <p:extLst>
      <p:ext uri="{BB962C8B-B14F-4D97-AF65-F5344CB8AC3E}">
        <p14:creationId xmlns:p14="http://schemas.microsoft.com/office/powerpoint/2010/main" val="1247351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27428B35-8ED6-494D-B53B-66A52F4A7932}" type="slidenum">
              <a:rPr lang="en-US" altLang="en-US" smtClean="0">
                <a:latin typeface="Arial" charset="0"/>
              </a:rPr>
              <a:pPr algn="r" eaLnBrk="1" hangingPunct="1">
                <a:defRPr/>
              </a:pPr>
              <a:t>11</a:t>
            </a:fld>
            <a:endParaRPr lang="en-US" altLang="en-US" dirty="0" smtClean="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altLang="en-US" dirty="0" smtClean="0"/>
              <a:t>The renewal instrument that teachers compile is called a Profile of Professional Growth. There are 4 components to the Profile. The first requires the teacher to document professional growth experiences. Professional growth experiences are those that have evolved, are varied and/or multifaceted and have been a focus over and extended period of time.</a:t>
            </a:r>
          </a:p>
          <a:p>
            <a:pPr eaLnBrk="1" hangingPunct="1"/>
            <a:r>
              <a:rPr lang="en-US" altLang="en-US" dirty="0" smtClean="0"/>
              <a:t>Two other components document the impact of two different professional growth experiences on learning. One must focus on student learning and requires a video as well as written commentary. The second could focus on student or adult learning and requires written commentary and either a video or samples of student work. The final component is a reflection piece where the teacher has an opportunity to describe the impact his/her work has had on student learning and reflect on future paths for learning.  </a:t>
            </a:r>
          </a:p>
        </p:txBody>
      </p:sp>
    </p:spTree>
    <p:extLst>
      <p:ext uri="{BB962C8B-B14F-4D97-AF65-F5344CB8AC3E}">
        <p14:creationId xmlns:p14="http://schemas.microsoft.com/office/powerpoint/2010/main" val="23395923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F134CC8E-F9D8-489A-8053-042CB356AD96}" type="slidenum">
              <a:rPr lang="en-US" altLang="en-US" smtClean="0">
                <a:latin typeface="Arial" charset="0"/>
              </a:rPr>
              <a:pPr algn="r" eaLnBrk="1" hangingPunct="1">
                <a:defRPr/>
              </a:pPr>
              <a:t>12</a:t>
            </a:fld>
            <a:endParaRPr lang="en-US" altLang="en-US" dirty="0" smtClean="0">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altLang="en-US" dirty="0" smtClean="0"/>
              <a:t>The renewal instrument that teachers compile is called a Profile of Professional Growth. There are 4 components to the Profile. The first requires the teacher to document professional growth experiences. Professional growth experiences are those that have evolved, are varied and/or multifaceted and have been a focus over and extended period of time.</a:t>
            </a:r>
          </a:p>
          <a:p>
            <a:pPr eaLnBrk="1" hangingPunct="1"/>
            <a:r>
              <a:rPr lang="en-US" altLang="en-US" dirty="0" smtClean="0"/>
              <a:t>Two other components document the impact of two different professional growth experiences on learning. One must focus on student learning and requires a video as well as written commentary. The second could focus on student or adult learning and requires written commentary and either a video or samples of student work. The final component is a reflection piece where the teacher has an opportunity to describe the impact his/her work has had on student learning and reflect on future paths for learning.  </a:t>
            </a:r>
          </a:p>
        </p:txBody>
      </p:sp>
    </p:spTree>
    <p:extLst>
      <p:ext uri="{BB962C8B-B14F-4D97-AF65-F5344CB8AC3E}">
        <p14:creationId xmlns:p14="http://schemas.microsoft.com/office/powerpoint/2010/main" val="4226487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13</a:t>
            </a:fld>
            <a:endParaRPr lang="en-US" dirty="0"/>
          </a:p>
        </p:txBody>
      </p:sp>
    </p:spTree>
    <p:extLst>
      <p:ext uri="{BB962C8B-B14F-4D97-AF65-F5344CB8AC3E}">
        <p14:creationId xmlns:p14="http://schemas.microsoft.com/office/powerpoint/2010/main" val="35561644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4D5F1BD4-CF1F-4572-BEC6-AE1F163F217C}" type="slidenum">
              <a:rPr lang="en-US" altLang="en-US" smtClean="0">
                <a:latin typeface="Arial" charset="0"/>
              </a:rPr>
              <a:pPr algn="r" eaLnBrk="1" hangingPunct="1">
                <a:defRPr/>
              </a:pPr>
              <a:t>14</a:t>
            </a:fld>
            <a:endParaRPr lang="en-US" altLang="en-US" dirty="0" smtClean="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altLang="en-US" dirty="0" smtClean="0"/>
              <a:t>This provides a more visual look a the components of NB Renewal.</a:t>
            </a:r>
          </a:p>
        </p:txBody>
      </p:sp>
    </p:spTree>
    <p:extLst>
      <p:ext uri="{BB962C8B-B14F-4D97-AF65-F5344CB8AC3E}">
        <p14:creationId xmlns:p14="http://schemas.microsoft.com/office/powerpoint/2010/main" val="2956647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B18F0C31-7FC4-4D9E-B33B-864E7B510339}" type="slidenum">
              <a:rPr lang="en-US" altLang="en-US" smtClean="0">
                <a:latin typeface="Arial" charset="0"/>
              </a:rPr>
              <a:pPr algn="r" eaLnBrk="1" hangingPunct="1">
                <a:defRPr/>
              </a:pPr>
              <a:t>15</a:t>
            </a:fld>
            <a:endParaRPr lang="en-US" altLang="en-US" dirty="0" smtClean="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ltLang="en-US" dirty="0" smtClean="0"/>
          </a:p>
        </p:txBody>
      </p:sp>
    </p:spTree>
    <p:extLst>
      <p:ext uri="{BB962C8B-B14F-4D97-AF65-F5344CB8AC3E}">
        <p14:creationId xmlns:p14="http://schemas.microsoft.com/office/powerpoint/2010/main" val="19079757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altLang="en-US" dirty="0" smtClean="0"/>
          </a:p>
        </p:txBody>
      </p:sp>
      <p:sp>
        <p:nvSpPr>
          <p:cNvPr id="53252"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9E819E05-DA27-419A-A3CA-4CCEB800E0A9}" type="slidenum">
              <a:rPr lang="en-US" altLang="en-US" smtClean="0">
                <a:latin typeface="Arial" charset="0"/>
              </a:rPr>
              <a:pPr algn="r" eaLnBrk="1" hangingPunct="1">
                <a:defRPr/>
              </a:pPr>
              <a:t>16</a:t>
            </a:fld>
            <a:endParaRPr lang="en-US" altLang="en-US" dirty="0" smtClean="0">
              <a:latin typeface="Arial" charset="0"/>
            </a:endParaRPr>
          </a:p>
        </p:txBody>
      </p:sp>
    </p:spTree>
    <p:extLst>
      <p:ext uri="{BB962C8B-B14F-4D97-AF65-F5344CB8AC3E}">
        <p14:creationId xmlns:p14="http://schemas.microsoft.com/office/powerpoint/2010/main" val="38353180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743484F7-791C-4FED-92B0-B8AE8D40B8F5}" type="slidenum">
              <a:rPr lang="en-US" altLang="en-US" smtClean="0">
                <a:latin typeface="Arial" charset="0"/>
              </a:rPr>
              <a:pPr algn="r" eaLnBrk="1" hangingPunct="1">
                <a:defRPr/>
              </a:pPr>
              <a:t>17</a:t>
            </a:fld>
            <a:endParaRPr lang="en-US" altLang="en-US" dirty="0" smtClean="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altLang="en-US" dirty="0" smtClean="0"/>
          </a:p>
        </p:txBody>
      </p:sp>
    </p:spTree>
    <p:extLst>
      <p:ext uri="{BB962C8B-B14F-4D97-AF65-F5344CB8AC3E}">
        <p14:creationId xmlns:p14="http://schemas.microsoft.com/office/powerpoint/2010/main" val="16072821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18</a:t>
            </a:fld>
            <a:endParaRPr lang="en-US" dirty="0"/>
          </a:p>
        </p:txBody>
      </p:sp>
    </p:spTree>
    <p:extLst>
      <p:ext uri="{BB962C8B-B14F-4D97-AF65-F5344CB8AC3E}">
        <p14:creationId xmlns:p14="http://schemas.microsoft.com/office/powerpoint/2010/main" val="561288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0A0E8314-3249-49D1-BD5E-8B6A4557EE77}" type="slidenum">
              <a:rPr lang="en-US" altLang="en-US" smtClean="0">
                <a:latin typeface="Arial" charset="0"/>
              </a:rPr>
              <a:pPr algn="r" eaLnBrk="1" hangingPunct="1">
                <a:defRPr/>
              </a:pPr>
              <a:t>19</a:t>
            </a:fld>
            <a:endParaRPr lang="en-US" altLang="en-US" dirty="0" smtClean="0">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altLang="en-US" dirty="0" smtClean="0"/>
          </a:p>
        </p:txBody>
      </p:sp>
    </p:spTree>
    <p:extLst>
      <p:ext uri="{BB962C8B-B14F-4D97-AF65-F5344CB8AC3E}">
        <p14:creationId xmlns:p14="http://schemas.microsoft.com/office/powerpoint/2010/main" val="621969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E9E49832-F0D9-4C6E-B9FD-554B6B1F66A6}" type="slidenum">
              <a:rPr lang="en-US" altLang="en-US" smtClean="0">
                <a:latin typeface="Arial" charset="0"/>
              </a:rPr>
              <a:pPr algn="r" eaLnBrk="1" hangingPunct="1">
                <a:defRPr/>
              </a:pPr>
              <a:t>2</a:t>
            </a:fld>
            <a:endParaRPr lang="en-US" altLang="en-US" dirty="0" smtClean="0">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altLang="en-US" dirty="0" smtClean="0"/>
              <a:t>Review the essential questions with participants and explain that these will be addressed during the course of the workshop.</a:t>
            </a:r>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660365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20</a:t>
            </a:fld>
            <a:endParaRPr lang="en-US" dirty="0"/>
          </a:p>
        </p:txBody>
      </p:sp>
    </p:spTree>
    <p:extLst>
      <p:ext uri="{BB962C8B-B14F-4D97-AF65-F5344CB8AC3E}">
        <p14:creationId xmlns:p14="http://schemas.microsoft.com/office/powerpoint/2010/main" val="7765347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ltLang="en-US" dirty="0" smtClean="0"/>
          </a:p>
        </p:txBody>
      </p:sp>
      <p:sp>
        <p:nvSpPr>
          <p:cNvPr id="5632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8118101B-54CE-414C-96AD-D18E1C9C4028}" type="slidenum">
              <a:rPr lang="en-US" altLang="en-US" smtClean="0">
                <a:latin typeface="Arial" charset="0"/>
              </a:rPr>
              <a:pPr algn="r" eaLnBrk="1" hangingPunct="1">
                <a:defRPr/>
              </a:pPr>
              <a:t>21</a:t>
            </a:fld>
            <a:endParaRPr lang="en-US" altLang="en-US" dirty="0" smtClean="0">
              <a:latin typeface="Arial" charset="0"/>
            </a:endParaRPr>
          </a:p>
        </p:txBody>
      </p:sp>
    </p:spTree>
    <p:extLst>
      <p:ext uri="{BB962C8B-B14F-4D97-AF65-F5344CB8AC3E}">
        <p14:creationId xmlns:p14="http://schemas.microsoft.com/office/powerpoint/2010/main" val="23113176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6AA534AE-0AB8-4E8C-9A9F-906D4CE2066E}" type="slidenum">
              <a:rPr lang="en-US" altLang="en-US" smtClean="0">
                <a:latin typeface="Arial" charset="0"/>
              </a:rPr>
              <a:pPr algn="r" eaLnBrk="1" hangingPunct="1">
                <a:defRPr/>
              </a:pPr>
              <a:t>22</a:t>
            </a:fld>
            <a:endParaRPr lang="en-US" altLang="en-US" dirty="0" smtClean="0">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altLang="en-US" dirty="0" smtClean="0"/>
          </a:p>
        </p:txBody>
      </p:sp>
    </p:spTree>
    <p:extLst>
      <p:ext uri="{BB962C8B-B14F-4D97-AF65-F5344CB8AC3E}">
        <p14:creationId xmlns:p14="http://schemas.microsoft.com/office/powerpoint/2010/main" val="30648233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23</a:t>
            </a:fld>
            <a:endParaRPr lang="en-US" dirty="0"/>
          </a:p>
        </p:txBody>
      </p:sp>
    </p:spTree>
    <p:extLst>
      <p:ext uri="{BB962C8B-B14F-4D97-AF65-F5344CB8AC3E}">
        <p14:creationId xmlns:p14="http://schemas.microsoft.com/office/powerpoint/2010/main" val="16198201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altLang="en-US" dirty="0" smtClean="0"/>
          </a:p>
        </p:txBody>
      </p:sp>
      <p:sp>
        <p:nvSpPr>
          <p:cNvPr id="58372"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A79560B0-223B-455A-99ED-EA4EF0BA9826}" type="slidenum">
              <a:rPr lang="en-US" altLang="en-US" smtClean="0">
                <a:latin typeface="Arial" charset="0"/>
              </a:rPr>
              <a:pPr algn="r" eaLnBrk="1" hangingPunct="1">
                <a:defRPr/>
              </a:pPr>
              <a:t>24</a:t>
            </a:fld>
            <a:endParaRPr lang="en-US" altLang="en-US" dirty="0" smtClean="0">
              <a:latin typeface="Arial" charset="0"/>
            </a:endParaRPr>
          </a:p>
        </p:txBody>
      </p:sp>
    </p:spTree>
    <p:extLst>
      <p:ext uri="{BB962C8B-B14F-4D97-AF65-F5344CB8AC3E}">
        <p14:creationId xmlns:p14="http://schemas.microsoft.com/office/powerpoint/2010/main" val="15121927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25</a:t>
            </a:fld>
            <a:endParaRPr lang="en-US" dirty="0"/>
          </a:p>
        </p:txBody>
      </p:sp>
    </p:spTree>
    <p:extLst>
      <p:ext uri="{BB962C8B-B14F-4D97-AF65-F5344CB8AC3E}">
        <p14:creationId xmlns:p14="http://schemas.microsoft.com/office/powerpoint/2010/main" val="24933657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26</a:t>
            </a:fld>
            <a:endParaRPr lang="en-US" dirty="0"/>
          </a:p>
        </p:txBody>
      </p:sp>
    </p:spTree>
    <p:extLst>
      <p:ext uri="{BB962C8B-B14F-4D97-AF65-F5344CB8AC3E}">
        <p14:creationId xmlns:p14="http://schemas.microsoft.com/office/powerpoint/2010/main" val="13844301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5DE1B8AE-160D-44C2-9352-7D947C0339DF}" type="slidenum">
              <a:rPr lang="en-US" altLang="en-US" smtClean="0">
                <a:latin typeface="Arial" charset="0"/>
              </a:rPr>
              <a:pPr algn="r" eaLnBrk="1" hangingPunct="1">
                <a:defRPr/>
              </a:pPr>
              <a:t>27</a:t>
            </a:fld>
            <a:endParaRPr lang="en-US" altLang="en-US" dirty="0"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US" altLang="en-US" dirty="0" smtClean="0"/>
              <a:t>Unlike the original National Board Certification components, the Profile of Professional Growth is scored as a unit. All pieces connect to the first component, the description of the 4 Professional Growth Experiences, and thus cannot be assessed individually. For this reason scores may not be banked. Candidates are either Renewed or Not Renewed. </a:t>
            </a:r>
          </a:p>
        </p:txBody>
      </p:sp>
    </p:spTree>
    <p:extLst>
      <p:ext uri="{BB962C8B-B14F-4D97-AF65-F5344CB8AC3E}">
        <p14:creationId xmlns:p14="http://schemas.microsoft.com/office/powerpoint/2010/main" val="30892497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28</a:t>
            </a:fld>
            <a:endParaRPr lang="en-US" dirty="0"/>
          </a:p>
        </p:txBody>
      </p:sp>
    </p:spTree>
    <p:extLst>
      <p:ext uri="{BB962C8B-B14F-4D97-AF65-F5344CB8AC3E}">
        <p14:creationId xmlns:p14="http://schemas.microsoft.com/office/powerpoint/2010/main" val="20686965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29</a:t>
            </a:fld>
            <a:endParaRPr lang="en-US" dirty="0"/>
          </a:p>
        </p:txBody>
      </p:sp>
    </p:spTree>
    <p:extLst>
      <p:ext uri="{BB962C8B-B14F-4D97-AF65-F5344CB8AC3E}">
        <p14:creationId xmlns:p14="http://schemas.microsoft.com/office/powerpoint/2010/main" val="1452128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3</a:t>
            </a:fld>
            <a:endParaRPr lang="en-US" dirty="0"/>
          </a:p>
        </p:txBody>
      </p:sp>
    </p:spTree>
    <p:extLst>
      <p:ext uri="{BB962C8B-B14F-4D97-AF65-F5344CB8AC3E}">
        <p14:creationId xmlns:p14="http://schemas.microsoft.com/office/powerpoint/2010/main" val="13672633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30</a:t>
            </a:fld>
            <a:endParaRPr lang="en-US" dirty="0"/>
          </a:p>
        </p:txBody>
      </p:sp>
    </p:spTree>
    <p:extLst>
      <p:ext uri="{BB962C8B-B14F-4D97-AF65-F5344CB8AC3E}">
        <p14:creationId xmlns:p14="http://schemas.microsoft.com/office/powerpoint/2010/main" val="40988161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06C03406-DFF3-40CE-BEB8-C343F8B5C05D}" type="slidenum">
              <a:rPr lang="en-US" altLang="en-US" smtClean="0">
                <a:latin typeface="Arial" charset="0"/>
              </a:rPr>
              <a:pPr algn="r" eaLnBrk="1" hangingPunct="1">
                <a:defRPr/>
              </a:pPr>
              <a:t>31</a:t>
            </a:fld>
            <a:endParaRPr lang="en-US" altLang="en-US" dirty="0" smtClean="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altLang="en-US" dirty="0" smtClean="0"/>
              <a:t>Teachers are presented with a rubric. They will want to see that the professional growth experiences that they select to showcase meet these criteria.</a:t>
            </a:r>
          </a:p>
        </p:txBody>
      </p:sp>
    </p:spTree>
    <p:extLst>
      <p:ext uri="{BB962C8B-B14F-4D97-AF65-F5344CB8AC3E}">
        <p14:creationId xmlns:p14="http://schemas.microsoft.com/office/powerpoint/2010/main" val="33871488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908E23D6-D0FB-4940-A475-FFFBD852B702}" type="slidenum">
              <a:rPr lang="en-US" altLang="en-US" smtClean="0">
                <a:latin typeface="Arial" charset="0"/>
              </a:rPr>
              <a:pPr algn="r" eaLnBrk="1" hangingPunct="1">
                <a:defRPr/>
              </a:pPr>
              <a:t>32</a:t>
            </a:fld>
            <a:endParaRPr lang="en-US" altLang="en-US" dirty="0" smtClean="0">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n-US" altLang="en-US" dirty="0" smtClean="0"/>
              <a:t>Teachers are presented with a rubric. They will want to see that the professional growth experiences that they select to showcase meet these criteria.</a:t>
            </a:r>
          </a:p>
        </p:txBody>
      </p:sp>
    </p:spTree>
    <p:extLst>
      <p:ext uri="{BB962C8B-B14F-4D97-AF65-F5344CB8AC3E}">
        <p14:creationId xmlns:p14="http://schemas.microsoft.com/office/powerpoint/2010/main" val="19013264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webs address is hyperlinked so that you can walk them through the website. Once you are on the website, click on “learn about the process” and show them where to find the PPG instructions, the 5 Core Propositions information, eligibility information, and the renewal calendar. </a:t>
            </a:r>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33</a:t>
            </a:fld>
            <a:endParaRPr lang="en-US" dirty="0"/>
          </a:p>
        </p:txBody>
      </p:sp>
    </p:spTree>
    <p:extLst>
      <p:ext uri="{BB962C8B-B14F-4D97-AF65-F5344CB8AC3E}">
        <p14:creationId xmlns:p14="http://schemas.microsoft.com/office/powerpoint/2010/main" val="13162520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included this slide in case you are not able to access the internet.</a:t>
            </a:r>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34</a:t>
            </a:fld>
            <a:endParaRPr lang="en-US" dirty="0"/>
          </a:p>
        </p:txBody>
      </p:sp>
    </p:spTree>
    <p:extLst>
      <p:ext uri="{BB962C8B-B14F-4D97-AF65-F5344CB8AC3E}">
        <p14:creationId xmlns:p14="http://schemas.microsoft.com/office/powerpoint/2010/main" val="19098437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ltLang="en-US" dirty="0" smtClean="0"/>
          </a:p>
        </p:txBody>
      </p:sp>
      <p:sp>
        <p:nvSpPr>
          <p:cNvPr id="6246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6E306972-BA79-4862-8350-9A2B1FF6E6F1}" type="slidenum">
              <a:rPr lang="en-US" altLang="en-US" smtClean="0">
                <a:latin typeface="Arial" charset="0"/>
              </a:rPr>
              <a:pPr algn="r" eaLnBrk="1" hangingPunct="1">
                <a:defRPr/>
              </a:pPr>
              <a:t>35</a:t>
            </a:fld>
            <a:endParaRPr lang="en-US" altLang="en-US" dirty="0" smtClean="0">
              <a:latin typeface="Arial" charset="0"/>
            </a:endParaRPr>
          </a:p>
        </p:txBody>
      </p:sp>
    </p:spTree>
    <p:extLst>
      <p:ext uri="{BB962C8B-B14F-4D97-AF65-F5344CB8AC3E}">
        <p14:creationId xmlns:p14="http://schemas.microsoft.com/office/powerpoint/2010/main" val="1574251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r>
              <a:rPr lang="en-US" dirty="0" smtClean="0"/>
              <a:t>SCDE Decision Rules for NBCTs - At </a:t>
            </a:r>
            <a:r>
              <a:rPr lang="en-US" dirty="0"/>
              <a:t>the time an educator with National Board certification renews his or her South Carolina educator certificate beginning July 1, 2015, the educator must begin pursuing the R2S credential associated with his or her certification field(s) and employment. Although an educator’s National Board certification and South Carolina credential may be valid for a period of ten years, completion of the R2S requirements must follow standard five-year renewal periods. For example, a teacher whose National Board certificate renews effective July 1, 2017, must earn the R2S Literacy Requirement, if applicable, by June 30, 2022. If the full R2S Literacy Teacher Endorsement is required, the teacher must earn half the credits by June 30, 2022, and the remaining credits by June 30, 2027. o A National Board educator certified in one area must earn the R2S credential associated with that specific certification area. For example, an educator certified in Elementary Education must earn the R2S Literacy Teacher Endorsement while an educator certified in Mathematics must earn the R2S Literacy Requirement. o A National Board educator certified in more than one field must earn the R2S credential tied to his or assigned role or position. For example, an educator certified in Early Childhood Education and Tier 1 Elementary Principal must select the R2S credential associated with his or her assignment. If the educator is teaching Early Childhood, he or she must earn the R2S Literacy Teacher Endorsement. However, if the educator is assigned as an Assistant Principal, he or she must earn—at minimum—the R2S Literacy Requirement. An educator certified in multiple fields at varying R2S levels may always choose to pursue the full R2S Literacy Teacher Endorsement regardless of assignment.  A National Board educator who completes the R2S Literacy Requirement but is subsequently assigned to a position related to the R2S Literacy Teacher Endorsement must then earn the full endorsement. </a:t>
            </a:r>
            <a:endParaRPr lang="en-US" altLang="en-US" dirty="0" smtClean="0"/>
          </a:p>
        </p:txBody>
      </p:sp>
      <p:sp>
        <p:nvSpPr>
          <p:cNvPr id="6246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6E306972-BA79-4862-8350-9A2B1FF6E6F1}" type="slidenum">
              <a:rPr lang="en-US" altLang="en-US" smtClean="0">
                <a:latin typeface="Arial" charset="0"/>
              </a:rPr>
              <a:pPr algn="r" eaLnBrk="1" hangingPunct="1">
                <a:defRPr/>
              </a:pPr>
              <a:t>36</a:t>
            </a:fld>
            <a:endParaRPr lang="en-US" altLang="en-US" dirty="0" smtClean="0">
              <a:latin typeface="Arial" charset="0"/>
            </a:endParaRPr>
          </a:p>
        </p:txBody>
      </p:sp>
    </p:spTree>
    <p:extLst>
      <p:ext uri="{BB962C8B-B14F-4D97-AF65-F5344CB8AC3E}">
        <p14:creationId xmlns:p14="http://schemas.microsoft.com/office/powerpoint/2010/main" val="29229829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37</a:t>
            </a:fld>
            <a:endParaRPr lang="en-US" dirty="0"/>
          </a:p>
        </p:txBody>
      </p:sp>
    </p:spTree>
    <p:extLst>
      <p:ext uri="{BB962C8B-B14F-4D97-AF65-F5344CB8AC3E}">
        <p14:creationId xmlns:p14="http://schemas.microsoft.com/office/powerpoint/2010/main" val="25839595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altLang="en-US" dirty="0" smtClean="0"/>
          </a:p>
        </p:txBody>
      </p:sp>
      <p:sp>
        <p:nvSpPr>
          <p:cNvPr id="64516"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87101CC6-7A42-4880-84C8-FEFDB44F9531}" type="slidenum">
              <a:rPr lang="en-US" altLang="en-US" smtClean="0">
                <a:latin typeface="Arial" charset="0"/>
              </a:rPr>
              <a:pPr algn="r" eaLnBrk="1" hangingPunct="1">
                <a:defRPr/>
              </a:pPr>
              <a:t>38</a:t>
            </a:fld>
            <a:endParaRPr lang="en-US" altLang="en-US" dirty="0" smtClean="0">
              <a:latin typeface="Arial" charset="0"/>
            </a:endParaRPr>
          </a:p>
        </p:txBody>
      </p:sp>
    </p:spTree>
    <p:extLst>
      <p:ext uri="{BB962C8B-B14F-4D97-AF65-F5344CB8AC3E}">
        <p14:creationId xmlns:p14="http://schemas.microsoft.com/office/powerpoint/2010/main" val="1565531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6E68D4A8-4B30-4535-8D80-F54E205EEF60}" type="slidenum">
              <a:rPr lang="en-US" altLang="en-US" smtClean="0">
                <a:latin typeface="Arial" charset="0"/>
              </a:rPr>
              <a:pPr algn="r" eaLnBrk="1" hangingPunct="1">
                <a:defRPr/>
              </a:pPr>
              <a:t>4</a:t>
            </a:fld>
            <a:endParaRPr lang="en-US" altLang="en-US" dirty="0" smtClean="0">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altLang="en-US" dirty="0" smtClean="0"/>
              <a:t>NB Renewal focuses on the professional growth the National Board Certified Teacher has experienced over the past 10 or more years and its connection to student learning. </a:t>
            </a:r>
          </a:p>
          <a:p>
            <a:pPr eaLnBrk="1" hangingPunct="1"/>
            <a:r>
              <a:rPr lang="en-US" altLang="en-US" dirty="0" smtClean="0"/>
              <a:t>Any National Board Certified Teacher who has a valid teaching license may pursue NB renewal regardless of their current role. NBCTs who are no longer in the classroom, or teachers who have changed subjects or developmental levels may borrow a class for video entries. </a:t>
            </a:r>
          </a:p>
        </p:txBody>
      </p:sp>
    </p:spTree>
    <p:extLst>
      <p:ext uri="{BB962C8B-B14F-4D97-AF65-F5344CB8AC3E}">
        <p14:creationId xmlns:p14="http://schemas.microsoft.com/office/powerpoint/2010/main" val="3098053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46D78338-36E2-47E9-8854-9CFA88A1B968}" type="slidenum">
              <a:rPr lang="en-US" altLang="en-US" smtClean="0">
                <a:latin typeface="Arial" charset="0"/>
              </a:rPr>
              <a:pPr algn="r" eaLnBrk="1" hangingPunct="1">
                <a:defRPr/>
              </a:pPr>
              <a:t>5</a:t>
            </a:fld>
            <a:endParaRPr lang="en-US" altLang="en-US" dirty="0" smtClean="0">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defTabSz="931774" fontAlgn="base">
              <a:spcBef>
                <a:spcPct val="30000"/>
              </a:spcBef>
              <a:spcAft>
                <a:spcPct val="0"/>
              </a:spcAft>
              <a:defRPr/>
            </a:pPr>
            <a:r>
              <a:rPr lang="en-US" altLang="en-US" dirty="0" smtClean="0">
                <a:solidFill>
                  <a:srgbClr val="FF0000"/>
                </a:solidFill>
              </a:rPr>
              <a:t>* Note: Beginning in 2021, renewal will be replaced with</a:t>
            </a:r>
            <a:r>
              <a:rPr lang="en-US" altLang="en-US" baseline="0" dirty="0" smtClean="0">
                <a:solidFill>
                  <a:srgbClr val="FF0000"/>
                </a:solidFill>
              </a:rPr>
              <a:t> “Maintenance of Certificate,” which will result in a 5-year certification. Go to http://boardcertifiedteachers.org/maintenance-of-certification for an explanation and a roll-out calendar.</a:t>
            </a:r>
            <a:endParaRPr lang="en-US" altLang="en-US" dirty="0" smtClean="0">
              <a:solidFill>
                <a:srgbClr val="FF0000"/>
              </a:solidFill>
            </a:endParaRPr>
          </a:p>
          <a:p>
            <a:pPr eaLnBrk="1" hangingPunct="1"/>
            <a:r>
              <a:rPr lang="en-US" altLang="en-US" dirty="0" smtClean="0"/>
              <a:t>Teachers renew their certification in the same content/developmental area as their original certificate and must renew before their original certificate expires in its 10</a:t>
            </a:r>
            <a:r>
              <a:rPr lang="en-US" altLang="en-US" baseline="30000" dirty="0" smtClean="0"/>
              <a:t>th</a:t>
            </a:r>
            <a:r>
              <a:rPr lang="en-US" altLang="en-US" dirty="0" smtClean="0"/>
              <a:t> year. Teachers have two opportunities to renew, the first beginning in their 8</a:t>
            </a:r>
            <a:r>
              <a:rPr lang="en-US" altLang="en-US" baseline="30000" dirty="0" smtClean="0"/>
              <a:t>th</a:t>
            </a:r>
            <a:r>
              <a:rPr lang="en-US" altLang="en-US" dirty="0" smtClean="0"/>
              <a:t> year of certification.</a:t>
            </a:r>
          </a:p>
          <a:p>
            <a:pPr eaLnBrk="1" hangingPunct="1"/>
            <a:r>
              <a:rPr lang="en-US" altLang="en-US" dirty="0" smtClean="0"/>
              <a:t>If a teacher does not complete the renewal, or is not successful in renewing, he/she is no longer an National Board Certified Teacher and would have to pursue the complete certification process, the portfolio and assessment center, again. </a:t>
            </a:r>
          </a:p>
          <a:p>
            <a:pPr eaLnBrk="1" hangingPunct="1"/>
            <a:r>
              <a:rPr lang="en-US" altLang="en-US" dirty="0" smtClean="0"/>
              <a:t>NB Renewal, like the original certification, lasts for 10 years. It may be renewed again. </a:t>
            </a:r>
          </a:p>
          <a:p>
            <a:pPr eaLnBrk="1" hangingPunct="1"/>
            <a:r>
              <a:rPr lang="en-US" altLang="en-US" dirty="0" smtClean="0"/>
              <a:t>Teachers who wait to renew in year 9 will see a lapse in their supplement beginning in July.  The supplement will be reinstated when the renew.  It is up to the district to decide if the teacher will receive “back-pay” (July – date of renewal) or if the teacher’s supplement will be spread out over the remainder of the paychecks.</a:t>
            </a:r>
          </a:p>
        </p:txBody>
      </p:sp>
    </p:spTree>
    <p:extLst>
      <p:ext uri="{BB962C8B-B14F-4D97-AF65-F5344CB8AC3E}">
        <p14:creationId xmlns:p14="http://schemas.microsoft.com/office/powerpoint/2010/main" val="2748926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0DCA9109-922E-48FD-ADEA-7D1F51E38F7B}" type="slidenum">
              <a:rPr lang="en-US" altLang="en-US" smtClean="0">
                <a:latin typeface="Arial" charset="0"/>
              </a:rPr>
              <a:pPr algn="r" eaLnBrk="1" hangingPunct="1">
                <a:defRPr/>
              </a:pPr>
              <a:t>6</a:t>
            </a:fld>
            <a:endParaRPr lang="en-US" altLang="en-US" dirty="0" smtClean="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altLang="en-US" dirty="0" smtClean="0"/>
              <a:t>NBCTs apply for renewal beginning in </a:t>
            </a:r>
            <a:r>
              <a:rPr lang="en-US" altLang="en-US" dirty="0" smtClean="0"/>
              <a:t>September</a:t>
            </a:r>
            <a:r>
              <a:rPr lang="en-US" altLang="en-US" dirty="0" smtClean="0"/>
              <a:t> </a:t>
            </a:r>
            <a:r>
              <a:rPr lang="en-US" altLang="en-US" dirty="0" smtClean="0"/>
              <a:t>of their 8</a:t>
            </a:r>
            <a:r>
              <a:rPr lang="en-US" altLang="en-US" baseline="30000" dirty="0" smtClean="0"/>
              <a:t>th</a:t>
            </a:r>
            <a:r>
              <a:rPr lang="en-US" altLang="en-US" dirty="0" smtClean="0"/>
              <a:t> year of certification. The Profile of Professional Growth is due mid-May. (However, there is no reason why some of the work for Component 1 can’t be started earlier)</a:t>
            </a:r>
          </a:p>
          <a:p>
            <a:pPr eaLnBrk="1" hangingPunct="1"/>
            <a:r>
              <a:rPr lang="en-US" altLang="en-US" dirty="0" smtClean="0"/>
              <a:t>Teachers have two opportunities to attempt renewal. If they do not renew with their submitted Profile at the end of their 8</a:t>
            </a:r>
            <a:r>
              <a:rPr lang="en-US" altLang="en-US" baseline="30000" dirty="0" smtClean="0"/>
              <a:t>th</a:t>
            </a:r>
            <a:r>
              <a:rPr lang="en-US" altLang="en-US" dirty="0" smtClean="0"/>
              <a:t> year, they may submit another profile in their 9</a:t>
            </a:r>
            <a:r>
              <a:rPr lang="en-US" altLang="en-US" baseline="30000" dirty="0" smtClean="0"/>
              <a:t>th</a:t>
            </a:r>
            <a:r>
              <a:rPr lang="en-US" altLang="en-US" dirty="0" smtClean="0"/>
              <a:t> year of NB Certification. </a:t>
            </a:r>
          </a:p>
          <a:p>
            <a:pPr eaLnBrk="1" hangingPunct="1"/>
            <a:r>
              <a:rPr lang="en-US" altLang="en-US" dirty="0" smtClean="0"/>
              <a:t>Results are released in October. </a:t>
            </a:r>
          </a:p>
        </p:txBody>
      </p:sp>
    </p:spTree>
    <p:extLst>
      <p:ext uri="{BB962C8B-B14F-4D97-AF65-F5344CB8AC3E}">
        <p14:creationId xmlns:p14="http://schemas.microsoft.com/office/powerpoint/2010/main" val="3122489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7</a:t>
            </a:fld>
            <a:endParaRPr lang="en-US" dirty="0"/>
          </a:p>
        </p:txBody>
      </p:sp>
    </p:spTree>
    <p:extLst>
      <p:ext uri="{BB962C8B-B14F-4D97-AF65-F5344CB8AC3E}">
        <p14:creationId xmlns:p14="http://schemas.microsoft.com/office/powerpoint/2010/main" val="620825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79C6F94E-CEC6-4B6D-B80A-8B9442E66F17}" type="slidenum">
              <a:rPr lang="en-US" altLang="en-US" smtClean="0">
                <a:latin typeface="Arial" charset="0"/>
              </a:rPr>
              <a:pPr algn="r" eaLnBrk="1" hangingPunct="1">
                <a:defRPr/>
              </a:pPr>
              <a:t>8</a:t>
            </a:fld>
            <a:endParaRPr lang="en-US" altLang="en-US" dirty="0" smtClean="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altLang="en-US" dirty="0" smtClean="0"/>
              <a:t>Before moving to the next slide, it might be interesting to challenge the candidates to name the 5 core propositions. You might ask them to turn to a neighbor to do this.</a:t>
            </a:r>
          </a:p>
          <a:p>
            <a:pPr eaLnBrk="1" hangingPunct="1"/>
            <a:endParaRPr lang="en-US" altLang="en-US" dirty="0" smtClean="0"/>
          </a:p>
        </p:txBody>
      </p:sp>
    </p:spTree>
    <p:extLst>
      <p:ext uri="{BB962C8B-B14F-4D97-AF65-F5344CB8AC3E}">
        <p14:creationId xmlns:p14="http://schemas.microsoft.com/office/powerpoint/2010/main" val="2070062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82A3DE66-B43D-4E99-BAE6-828F618A759D}" type="slidenum">
              <a:rPr lang="en-US" altLang="en-US" smtClean="0">
                <a:latin typeface="Arial" charset="0"/>
              </a:rPr>
              <a:pPr algn="r" eaLnBrk="1" hangingPunct="1">
                <a:defRPr/>
              </a:pPr>
              <a:t>9</a:t>
            </a:fld>
            <a:endParaRPr lang="en-US" altLang="en-US" dirty="0" smtClean="0">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altLang="en-US" dirty="0" smtClean="0"/>
              <a:t>These 5 core propositions are infused in each certificate area. They are recursive in the standards. They are in embedded in the prompts for the portfolio and assessment center exercises.</a:t>
            </a:r>
          </a:p>
          <a:p>
            <a:pPr eaLnBrk="1" hangingPunct="1"/>
            <a:endParaRPr lang="en-US" altLang="en-US" dirty="0" smtClean="0"/>
          </a:p>
          <a:p>
            <a:pPr eaLnBrk="1" hangingPunct="1"/>
            <a:r>
              <a:rPr lang="en-US" altLang="en-US" dirty="0" smtClean="0"/>
              <a:t>The learning for teachers begins as they begin to “see” their practice, their teaching behaviors and the choices they make for students through these “lens”. </a:t>
            </a:r>
          </a:p>
          <a:p>
            <a:pPr eaLnBrk="1" hangingPunct="1"/>
            <a:endParaRPr lang="en-US" altLang="en-US" dirty="0" smtClean="0"/>
          </a:p>
          <a:p>
            <a:pPr eaLnBrk="1" hangingPunct="1"/>
            <a:r>
              <a:rPr lang="en-US" altLang="en-US" dirty="0" smtClean="0"/>
              <a:t>That’s why there isn’t one “template” for what an accomplished teacher is and why candidates must bring their best work to this process.</a:t>
            </a:r>
          </a:p>
        </p:txBody>
      </p:sp>
    </p:spTree>
    <p:extLst>
      <p:ext uri="{BB962C8B-B14F-4D97-AF65-F5344CB8AC3E}">
        <p14:creationId xmlns:p14="http://schemas.microsoft.com/office/powerpoint/2010/main" val="3802434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baseline="0"/>
            </a:lvl1pPr>
          </a:lstStyle>
          <a:p>
            <a:r>
              <a:rPr lang="en-US" altLang="en-US" dirty="0" smtClean="0"/>
              <a:t>National Board Renewal</a:t>
            </a:r>
            <a:br>
              <a:rPr lang="en-US" altLang="en-US" dirty="0" smtClean="0"/>
            </a:br>
            <a:r>
              <a:rPr lang="en-US" altLang="en-US" dirty="0" smtClean="0"/>
              <a:t>2016-2017</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18BC8ED8-7E9E-4FAE-A1EA-BF3EC279C1DD}" type="datetimeFigureOut">
              <a:rPr lang="en-US" smtClean="0"/>
              <a:t>11/12/2017</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AA67F65-EA27-4E44-AE66-B638EF35F517}" type="slidenum">
              <a:rPr lang="en-US" smtClean="0"/>
              <a:t>‹#›</a:t>
            </a:fld>
            <a:endParaRPr lang="en-US" dirty="0"/>
          </a:p>
        </p:txBody>
      </p:sp>
    </p:spTree>
    <p:extLst>
      <p:ext uri="{BB962C8B-B14F-4D97-AF65-F5344CB8AC3E}">
        <p14:creationId xmlns:p14="http://schemas.microsoft.com/office/powerpoint/2010/main" val="27178743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BC8ED8-7E9E-4FAE-A1EA-BF3EC279C1DD}" type="datetimeFigureOut">
              <a:rPr lang="en-US" smtClean="0"/>
              <a:t>11/12/2017</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AA67F65-EA27-4E44-AE66-B638EF35F517}" type="slidenum">
              <a:rPr lang="en-US" smtClean="0"/>
              <a:t>‹#›</a:t>
            </a:fld>
            <a:endParaRPr lang="en-US" dirty="0"/>
          </a:p>
        </p:txBody>
      </p:sp>
    </p:spTree>
    <p:extLst>
      <p:ext uri="{BB962C8B-B14F-4D97-AF65-F5344CB8AC3E}">
        <p14:creationId xmlns:p14="http://schemas.microsoft.com/office/powerpoint/2010/main" val="2722147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BC8ED8-7E9E-4FAE-A1EA-BF3EC279C1DD}" type="datetimeFigureOut">
              <a:rPr lang="en-US" smtClean="0"/>
              <a:t>11/12/2017</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AA67F65-EA27-4E44-AE66-B638EF35F517}" type="slidenum">
              <a:rPr lang="en-US" smtClean="0"/>
              <a:t>‹#›</a:t>
            </a:fld>
            <a:endParaRPr lang="en-US" dirty="0"/>
          </a:p>
        </p:txBody>
      </p:sp>
    </p:spTree>
    <p:extLst>
      <p:ext uri="{BB962C8B-B14F-4D97-AF65-F5344CB8AC3E}">
        <p14:creationId xmlns:p14="http://schemas.microsoft.com/office/powerpoint/2010/main" val="3002278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1"/>
          <p:cNvSpPr>
            <a:spLocks noChangeArrowheads="1"/>
          </p:cNvSpPr>
          <p:nvPr/>
        </p:nvSpPr>
        <p:spPr bwMode="auto">
          <a:xfrm>
            <a:off x="5181600" y="0"/>
            <a:ext cx="3352800" cy="1066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sz="2400">
                <a:solidFill>
                  <a:schemeClr val="tx1"/>
                </a:solidFill>
                <a:latin typeface="Verdana" panose="020B0604030504040204" pitchFamily="34" charset="0"/>
                <a:ea typeface="ＭＳ Ｐゴシック" pitchFamily="2" charset="-128"/>
              </a:defRPr>
            </a:lvl1pPr>
            <a:lvl2pPr marL="742950" indent="-285750" eaLnBrk="0" hangingPunct="0">
              <a:defRPr sz="2400">
                <a:solidFill>
                  <a:schemeClr val="tx1"/>
                </a:solidFill>
                <a:latin typeface="Verdana" panose="020B0604030504040204" pitchFamily="34" charset="0"/>
                <a:ea typeface="ＭＳ Ｐゴシック" pitchFamily="2" charset="-128"/>
              </a:defRPr>
            </a:lvl2pPr>
            <a:lvl3pPr marL="1143000" indent="-228600" eaLnBrk="0" hangingPunct="0">
              <a:defRPr sz="2400">
                <a:solidFill>
                  <a:schemeClr val="tx1"/>
                </a:solidFill>
                <a:latin typeface="Verdana" panose="020B0604030504040204" pitchFamily="34" charset="0"/>
                <a:ea typeface="ＭＳ Ｐゴシック" pitchFamily="2" charset="-128"/>
              </a:defRPr>
            </a:lvl3pPr>
            <a:lvl4pPr marL="1600200" indent="-228600" eaLnBrk="0" hangingPunct="0">
              <a:defRPr sz="2400">
                <a:solidFill>
                  <a:schemeClr val="tx1"/>
                </a:solidFill>
                <a:latin typeface="Verdana" panose="020B0604030504040204" pitchFamily="34" charset="0"/>
                <a:ea typeface="ＭＳ Ｐゴシック" pitchFamily="2" charset="-128"/>
              </a:defRPr>
            </a:lvl4pPr>
            <a:lvl5pPr marL="2057400" indent="-228600" eaLnBrk="0" hangingPunct="0">
              <a:defRPr sz="2400">
                <a:solidFill>
                  <a:schemeClr val="tx1"/>
                </a:solidFill>
                <a:latin typeface="Verdana" panose="020B0604030504040204" pitchFamily="34" charset="0"/>
                <a:ea typeface="ＭＳ Ｐゴシック" pitchFamily="2"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fontAlgn="base">
              <a:spcBef>
                <a:spcPct val="0"/>
              </a:spcBef>
              <a:spcAft>
                <a:spcPct val="0"/>
              </a:spcAft>
            </a:pPr>
            <a:endParaRPr lang="en-US" altLang="en-US" sz="1350" dirty="0">
              <a:solidFill>
                <a:srgbClr val="000000"/>
              </a:solidFill>
            </a:endParaRPr>
          </a:p>
        </p:txBody>
      </p:sp>
      <p:sp>
        <p:nvSpPr>
          <p:cNvPr id="5" name="Rectangle 12"/>
          <p:cNvSpPr>
            <a:spLocks noChangeArrowheads="1"/>
          </p:cNvSpPr>
          <p:nvPr/>
        </p:nvSpPr>
        <p:spPr bwMode="auto">
          <a:xfrm>
            <a:off x="4876800" y="76200"/>
            <a:ext cx="406400" cy="1066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sz="2400">
                <a:solidFill>
                  <a:schemeClr val="tx1"/>
                </a:solidFill>
                <a:latin typeface="Verdana" panose="020B0604030504040204" pitchFamily="34" charset="0"/>
                <a:ea typeface="ＭＳ Ｐゴシック" pitchFamily="2" charset="-128"/>
              </a:defRPr>
            </a:lvl1pPr>
            <a:lvl2pPr marL="742950" indent="-285750" eaLnBrk="0" hangingPunct="0">
              <a:defRPr sz="2400">
                <a:solidFill>
                  <a:schemeClr val="tx1"/>
                </a:solidFill>
                <a:latin typeface="Verdana" panose="020B0604030504040204" pitchFamily="34" charset="0"/>
                <a:ea typeface="ＭＳ Ｐゴシック" pitchFamily="2" charset="-128"/>
              </a:defRPr>
            </a:lvl2pPr>
            <a:lvl3pPr marL="1143000" indent="-228600" eaLnBrk="0" hangingPunct="0">
              <a:defRPr sz="2400">
                <a:solidFill>
                  <a:schemeClr val="tx1"/>
                </a:solidFill>
                <a:latin typeface="Verdana" panose="020B0604030504040204" pitchFamily="34" charset="0"/>
                <a:ea typeface="ＭＳ Ｐゴシック" pitchFamily="2" charset="-128"/>
              </a:defRPr>
            </a:lvl3pPr>
            <a:lvl4pPr marL="1600200" indent="-228600" eaLnBrk="0" hangingPunct="0">
              <a:defRPr sz="2400">
                <a:solidFill>
                  <a:schemeClr val="tx1"/>
                </a:solidFill>
                <a:latin typeface="Verdana" panose="020B0604030504040204" pitchFamily="34" charset="0"/>
                <a:ea typeface="ＭＳ Ｐゴシック" pitchFamily="2" charset="-128"/>
              </a:defRPr>
            </a:lvl4pPr>
            <a:lvl5pPr marL="2057400" indent="-228600" eaLnBrk="0" hangingPunct="0">
              <a:defRPr sz="2400">
                <a:solidFill>
                  <a:schemeClr val="tx1"/>
                </a:solidFill>
                <a:latin typeface="Verdana" panose="020B0604030504040204" pitchFamily="34" charset="0"/>
                <a:ea typeface="ＭＳ Ｐゴシック" pitchFamily="2"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fontAlgn="base">
              <a:spcBef>
                <a:spcPct val="0"/>
              </a:spcBef>
              <a:spcAft>
                <a:spcPct val="0"/>
              </a:spcAft>
            </a:pPr>
            <a:endParaRPr lang="en-US" altLang="en-US" sz="1350" dirty="0">
              <a:solidFill>
                <a:srgbClr val="000000"/>
              </a:solidFill>
            </a:endParaRPr>
          </a:p>
        </p:txBody>
      </p:sp>
      <p:pic>
        <p:nvPicPr>
          <p:cNvPr id="6" name="Picture 6" descr=" CERRA MAIN LOGO.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245601" y="5257800"/>
            <a:ext cx="2751667"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0" name="Rectangle 2"/>
          <p:cNvSpPr>
            <a:spLocks noGrp="1" noChangeArrowheads="1"/>
          </p:cNvSpPr>
          <p:nvPr>
            <p:ph type="ctrTitle"/>
          </p:nvPr>
        </p:nvSpPr>
        <p:spPr>
          <a:xfrm>
            <a:off x="914400" y="990600"/>
            <a:ext cx="10363200" cy="2438400"/>
          </a:xfrm>
        </p:spPr>
        <p:txBody>
          <a:bodyPr/>
          <a:lstStyle>
            <a:lvl1pPr>
              <a:defRPr sz="4725"/>
            </a:lvl1pPr>
          </a:lstStyle>
          <a:p>
            <a:r>
              <a:rPr lang="en-US"/>
              <a:t>Click to edit Master title style</a:t>
            </a:r>
          </a:p>
        </p:txBody>
      </p:sp>
      <p:sp>
        <p:nvSpPr>
          <p:cNvPr id="27651" name="Rectangle 3"/>
          <p:cNvSpPr>
            <a:spLocks noGrp="1" noChangeArrowheads="1"/>
          </p:cNvSpPr>
          <p:nvPr>
            <p:ph type="subTitle" idx="1"/>
          </p:nvPr>
        </p:nvSpPr>
        <p:spPr>
          <a:xfrm>
            <a:off x="914400" y="3581400"/>
            <a:ext cx="10363200" cy="1447800"/>
          </a:xfrm>
        </p:spPr>
        <p:txBody>
          <a:bodyPr/>
          <a:lstStyle>
            <a:lvl1pPr marL="0" indent="0" algn="ctr">
              <a:buFont typeface="Arial Unicode MS" pitchFamily="34" charset="-128"/>
              <a:buNone/>
              <a:defRPr sz="1950"/>
            </a:lvl1pPr>
          </a:lstStyle>
          <a:p>
            <a:r>
              <a:rPr lang="en-US"/>
              <a:t>Click to edit Master subtitle style</a:t>
            </a:r>
          </a:p>
        </p:txBody>
      </p:sp>
    </p:spTree>
    <p:extLst>
      <p:ext uri="{BB962C8B-B14F-4D97-AF65-F5344CB8AC3E}">
        <p14:creationId xmlns:p14="http://schemas.microsoft.com/office/powerpoint/2010/main" val="1005913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208E015-B206-4774-8C79-B66BF59EA833}"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D3037C6-8EB4-4880-9676-D755F8C6C839}"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3939268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75F26DAF-8275-4A74-BF9C-2E24E91266F0}"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907AA5E-0651-4B6C-AD8D-3FF57EC226E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3957202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1" y="1828800"/>
            <a:ext cx="5232400" cy="4191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1251" y="1828800"/>
            <a:ext cx="5232400" cy="4191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9F37DF0-708B-4406-B0D9-3A1F10314633}"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A31B69F-3D61-48BF-9828-87713243A0A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3884933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F7ECE187-81D7-4EFD-A946-7D2A33C904DE}"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8" name="Footer Placeholder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9" name="Slide Number Placeholder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85400EA0-0F91-44CB-969C-226C63C766F9}"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708357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84B8796-4B9F-40C8-A20C-9E661A209A0A}"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4"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5"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6FC7F7C2-01EB-4F1A-A7A3-A8B107B1E03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5727237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093DA9ED-A593-4C86-8C71-49D771488BBE}"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3"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4"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23123D7-6811-4068-AFAD-79BCC844047B}"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1274473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AF4B4A12-C4F8-4A6A-8E10-33714359203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4D29FA25-0B5A-43B3-8708-EA42FF798FE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701130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BC8ED8-7E9E-4FAE-A1EA-BF3EC279C1DD}" type="datetimeFigureOut">
              <a:rPr lang="en-US" smtClean="0"/>
              <a:t>11/12/2017</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AA67F65-EA27-4E44-AE66-B638EF35F517}" type="slidenum">
              <a:rPr lang="en-US" smtClean="0"/>
              <a:t>‹#›</a:t>
            </a:fld>
            <a:endParaRPr lang="en-US" dirty="0"/>
          </a:p>
        </p:txBody>
      </p:sp>
    </p:spTree>
    <p:extLst>
      <p:ext uri="{BB962C8B-B14F-4D97-AF65-F5344CB8AC3E}">
        <p14:creationId xmlns:p14="http://schemas.microsoft.com/office/powerpoint/2010/main" val="301795710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1602F1A7-97A5-4A4A-B387-A5122363EAF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CA1A82D-DC86-43CC-A167-B70A6CAE08C7}"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0680531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11E4C5F-510C-4016-922E-BD03D8F4536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AF816AF1-7DED-4586-BA89-9D3C423647F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207957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5119" y="304800"/>
            <a:ext cx="2669116"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5652" y="304800"/>
            <a:ext cx="7806267"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44ADE59A-7CE9-4D1F-8BA7-68DC07A82641}"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0545D8F-E4BB-44D5-AB9C-D9E8E1C3DBE2}"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39253107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0"/>
            <a:ext cx="10668000" cy="1447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1" y="1828800"/>
            <a:ext cx="5232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1251" y="1828800"/>
            <a:ext cx="5232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7FC4A9D-5019-453A-AC16-03833596C0C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DDBC93F-AEC3-41E7-8C3A-E9D9880D38C2}"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9032012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6" name="Shape 6"/>
          <p:cNvSpPr>
            <a:spLocks noGrp="1"/>
          </p:cNvSpPr>
          <p:nvPr>
            <p:ph type="title"/>
          </p:nvPr>
        </p:nvSpPr>
        <p:spPr>
          <a:prstGeom prst="rect">
            <a:avLst/>
          </a:prstGeom>
        </p:spPr>
        <p:txBody>
          <a:bodyPr/>
          <a:lstStyle/>
          <a:p>
            <a:pPr lvl="0">
              <a:defRPr sz="1800" cap="none">
                <a:solidFill>
                  <a:srgbClr val="000000"/>
                </a:solidFill>
              </a:defRPr>
            </a:pPr>
            <a:r>
              <a:rPr sz="3750" cap="all">
                <a:solidFill>
                  <a:srgbClr val="535353"/>
                </a:solidFill>
              </a:rPr>
              <a:t>Title Text</a:t>
            </a:r>
          </a:p>
        </p:txBody>
      </p:sp>
      <p:sp>
        <p:nvSpPr>
          <p:cNvPr id="7" name="Shape 7"/>
          <p:cNvSpPr>
            <a:spLocks noGrp="1"/>
          </p:cNvSpPr>
          <p:nvPr>
            <p:ph type="body" idx="1"/>
          </p:nvPr>
        </p:nvSpPr>
        <p:spPr>
          <a:prstGeom prst="rect">
            <a:avLst/>
          </a:prstGeom>
        </p:spPr>
        <p:txBody>
          <a:bodyPr/>
          <a:lstStyle/>
          <a:p>
            <a:pPr lvl="0">
              <a:defRPr sz="1800">
                <a:solidFill>
                  <a:srgbClr val="000000"/>
                </a:solidFill>
              </a:defRPr>
            </a:pPr>
            <a:r>
              <a:rPr sz="1950">
                <a:solidFill>
                  <a:srgbClr val="535353"/>
                </a:solidFill>
              </a:rPr>
              <a:t>Body Level One</a:t>
            </a:r>
          </a:p>
          <a:p>
            <a:pPr lvl="1">
              <a:defRPr sz="1800">
                <a:solidFill>
                  <a:srgbClr val="000000"/>
                </a:solidFill>
              </a:defRPr>
            </a:pPr>
            <a:r>
              <a:rPr sz="1950">
                <a:solidFill>
                  <a:srgbClr val="535353"/>
                </a:solidFill>
              </a:rPr>
              <a:t>Body Level Two</a:t>
            </a:r>
          </a:p>
          <a:p>
            <a:pPr lvl="2">
              <a:defRPr sz="1800">
                <a:solidFill>
                  <a:srgbClr val="000000"/>
                </a:solidFill>
              </a:defRPr>
            </a:pPr>
            <a:r>
              <a:rPr sz="1950">
                <a:solidFill>
                  <a:srgbClr val="535353"/>
                </a:solidFill>
              </a:rPr>
              <a:t>Body Level Three</a:t>
            </a:r>
          </a:p>
          <a:p>
            <a:pPr lvl="3">
              <a:defRPr sz="1800">
                <a:solidFill>
                  <a:srgbClr val="000000"/>
                </a:solidFill>
              </a:defRPr>
            </a:pPr>
            <a:r>
              <a:rPr sz="1950">
                <a:solidFill>
                  <a:srgbClr val="535353"/>
                </a:solidFill>
              </a:rPr>
              <a:t>Body Level Four</a:t>
            </a:r>
          </a:p>
          <a:p>
            <a:pPr lvl="4">
              <a:defRPr sz="1800">
                <a:solidFill>
                  <a:srgbClr val="000000"/>
                </a:solidFill>
              </a:defRPr>
            </a:pPr>
            <a:r>
              <a:rPr sz="1950">
                <a:solidFill>
                  <a:srgbClr val="535353"/>
                </a:solidFill>
              </a:rPr>
              <a:t>Body Level Five</a:t>
            </a:r>
          </a:p>
        </p:txBody>
      </p:sp>
      <p:sp>
        <p:nvSpPr>
          <p:cNvPr id="8" name="Shape 8"/>
          <p:cNvSpPr>
            <a:spLocks noGrp="1"/>
          </p:cNvSpPr>
          <p:nvPr>
            <p:ph type="sldNum" sz="quarter" idx="2"/>
          </p:nvPr>
        </p:nvSpPr>
        <p:spPr>
          <a:xfrm>
            <a:off x="11830051" y="6515100"/>
            <a:ext cx="209551" cy="228600"/>
          </a:xfrm>
          <a:prstGeom prst="rect">
            <a:avLst/>
          </a:prstGeom>
        </p:spPr>
        <p:txBody>
          <a:bodyPr/>
          <a:lstStyle/>
          <a:p>
            <a:pPr algn="ctr" eaLnBrk="0" fontAlgn="base" hangingPunct="0">
              <a:spcBef>
                <a:spcPct val="0"/>
              </a:spcBef>
              <a:spcAft>
                <a:spcPct val="0"/>
              </a:spcAft>
            </a:pPr>
            <a:fld id="{86CB4B4D-7CA3-9044-876B-883B54F8677D}" type="slidenum">
              <a:rPr>
                <a:solidFill>
                  <a:srgbClr val="000000"/>
                </a:solidFill>
              </a:rPr>
              <a:pPr algn="ctr" eaLnBrk="0" fontAlgn="base" hangingPunct="0">
                <a:spcBef>
                  <a:spcPct val="0"/>
                </a:spcBef>
                <a:spcAft>
                  <a:spcPct val="0"/>
                </a:spcAft>
              </a:pPr>
              <a:t>‹#›</a:t>
            </a:fld>
            <a:endParaRPr dirty="0">
              <a:solidFill>
                <a:srgbClr val="000000"/>
              </a:solidFill>
            </a:endParaRPr>
          </a:p>
        </p:txBody>
      </p:sp>
    </p:spTree>
    <p:extLst>
      <p:ext uri="{BB962C8B-B14F-4D97-AF65-F5344CB8AC3E}">
        <p14:creationId xmlns:p14="http://schemas.microsoft.com/office/powerpoint/2010/main" val="4182297820"/>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0"/>
            <a:ext cx="10668000" cy="1447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55651" y="1828800"/>
            <a:ext cx="10668000" cy="4191000"/>
          </a:xfrm>
        </p:spPr>
        <p:txBody>
          <a:bodyPr/>
          <a:lstStyle/>
          <a:p>
            <a:pPr lvl="0"/>
            <a:endParaRPr lang="en-US" noProof="0" dirty="0" smtClean="0"/>
          </a:p>
        </p:txBody>
      </p:sp>
      <p:sp>
        <p:nvSpPr>
          <p:cNvPr id="4" name="Rectangle 6"/>
          <p:cNvSpPr>
            <a:spLocks noGrp="1" noChangeArrowheads="1"/>
          </p:cNvSpPr>
          <p:nvPr>
            <p:ph type="dt" sz="half" idx="10"/>
          </p:nvPr>
        </p:nvSpPr>
        <p:spPr>
          <a:xfrm>
            <a:off x="812800" y="6245225"/>
            <a:ext cx="2641600" cy="476250"/>
          </a:xfrm>
          <a:prstGeom prst="rect">
            <a:avLst/>
          </a:prstGeom>
          <a:ln/>
        </p:spPr>
        <p:txBody>
          <a:bodyPr/>
          <a:lstStyle>
            <a:lvl1pPr>
              <a:defRPr/>
            </a:lvl1pPr>
          </a:lstStyle>
          <a:p>
            <a:pPr>
              <a:defRPr/>
            </a:pPr>
            <a:fld id="{399A90DA-0B15-4504-80D0-2CF38353BC16}" type="slidenum">
              <a:rPr lang="en-US">
                <a:solidFill>
                  <a:srgbClr val="000000"/>
                </a:solidFill>
              </a:rPr>
              <a:pPr>
                <a:defRPr/>
              </a:pPr>
              <a:t>‹#›</a:t>
            </a:fld>
            <a:endParaRPr lang="en-US" dirty="0">
              <a:solidFill>
                <a:srgbClr val="000000"/>
              </a:solidFill>
            </a:endParaRPr>
          </a:p>
        </p:txBody>
      </p:sp>
      <p:sp>
        <p:nvSpPr>
          <p:cNvPr id="5" name="Rectangle 7"/>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n-US" dirty="0">
              <a:solidFill>
                <a:srgbClr val="000000"/>
              </a:solidFill>
            </a:endParaRPr>
          </a:p>
        </p:txBody>
      </p:sp>
      <p:sp>
        <p:nvSpPr>
          <p:cNvPr id="6" name="Rectangle 8"/>
          <p:cNvSpPr>
            <a:spLocks noGrp="1" noChangeArrowheads="1"/>
          </p:cNvSpPr>
          <p:nvPr>
            <p:ph type="sldNum" sz="quarter" idx="12"/>
          </p:nvPr>
        </p:nvSpPr>
        <p:spPr>
          <a:xfrm>
            <a:off x="8737600" y="6245225"/>
            <a:ext cx="2641600" cy="476250"/>
          </a:xfrm>
          <a:prstGeom prst="rect">
            <a:avLst/>
          </a:prstGeom>
          <a:ln/>
        </p:spPr>
        <p:txBody>
          <a:bodyPr/>
          <a:lstStyle>
            <a:lvl1pPr>
              <a:defRPr/>
            </a:lvl1pPr>
          </a:lstStyle>
          <a:p>
            <a:pPr>
              <a:defRPr/>
            </a:pPr>
            <a:fld id="{A827A391-6487-4119-95A9-D6149B2AB63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39056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BC8ED8-7E9E-4FAE-A1EA-BF3EC279C1DD}" type="datetimeFigureOut">
              <a:rPr lang="en-US" smtClean="0"/>
              <a:t>11/12/2017</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AA67F65-EA27-4E44-AE66-B638EF35F517}" type="slidenum">
              <a:rPr lang="en-US" smtClean="0"/>
              <a:t>‹#›</a:t>
            </a:fld>
            <a:endParaRPr lang="en-US" dirty="0"/>
          </a:p>
        </p:txBody>
      </p:sp>
    </p:spTree>
    <p:extLst>
      <p:ext uri="{BB962C8B-B14F-4D97-AF65-F5344CB8AC3E}">
        <p14:creationId xmlns:p14="http://schemas.microsoft.com/office/powerpoint/2010/main" val="2203156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BC8ED8-7E9E-4FAE-A1EA-BF3EC279C1DD}" type="datetimeFigureOut">
              <a:rPr lang="en-US" smtClean="0"/>
              <a:t>11/12/2017</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AA67F65-EA27-4E44-AE66-B638EF35F517}" type="slidenum">
              <a:rPr lang="en-US" smtClean="0"/>
              <a:t>‹#›</a:t>
            </a:fld>
            <a:endParaRPr lang="en-US" dirty="0"/>
          </a:p>
        </p:txBody>
      </p:sp>
    </p:spTree>
    <p:extLst>
      <p:ext uri="{BB962C8B-B14F-4D97-AF65-F5344CB8AC3E}">
        <p14:creationId xmlns:p14="http://schemas.microsoft.com/office/powerpoint/2010/main" val="4256869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BC8ED8-7E9E-4FAE-A1EA-BF3EC279C1DD}" type="datetimeFigureOut">
              <a:rPr lang="en-US" smtClean="0"/>
              <a:t>11/12/2017</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3AA67F65-EA27-4E44-AE66-B638EF35F517}" type="slidenum">
              <a:rPr lang="en-US" smtClean="0"/>
              <a:t>‹#›</a:t>
            </a:fld>
            <a:endParaRPr lang="en-US" dirty="0"/>
          </a:p>
        </p:txBody>
      </p:sp>
    </p:spTree>
    <p:extLst>
      <p:ext uri="{BB962C8B-B14F-4D97-AF65-F5344CB8AC3E}">
        <p14:creationId xmlns:p14="http://schemas.microsoft.com/office/powerpoint/2010/main" val="3877730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BC8ED8-7E9E-4FAE-A1EA-BF3EC279C1DD}" type="datetimeFigureOut">
              <a:rPr lang="en-US" smtClean="0"/>
              <a:t>11/12/2017</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3AA67F65-EA27-4E44-AE66-B638EF35F517}" type="slidenum">
              <a:rPr lang="en-US" smtClean="0"/>
              <a:t>‹#›</a:t>
            </a:fld>
            <a:endParaRPr lang="en-US" dirty="0"/>
          </a:p>
        </p:txBody>
      </p:sp>
    </p:spTree>
    <p:extLst>
      <p:ext uri="{BB962C8B-B14F-4D97-AF65-F5344CB8AC3E}">
        <p14:creationId xmlns:p14="http://schemas.microsoft.com/office/powerpoint/2010/main" val="4110558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BC8ED8-7E9E-4FAE-A1EA-BF3EC279C1DD}" type="datetimeFigureOut">
              <a:rPr lang="en-US" smtClean="0"/>
              <a:t>11/12/2017</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3AA67F65-EA27-4E44-AE66-B638EF35F517}" type="slidenum">
              <a:rPr lang="en-US" smtClean="0"/>
              <a:t>‹#›</a:t>
            </a:fld>
            <a:endParaRPr lang="en-US" dirty="0"/>
          </a:p>
        </p:txBody>
      </p:sp>
    </p:spTree>
    <p:extLst>
      <p:ext uri="{BB962C8B-B14F-4D97-AF65-F5344CB8AC3E}">
        <p14:creationId xmlns:p14="http://schemas.microsoft.com/office/powerpoint/2010/main" val="282271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BC8ED8-7E9E-4FAE-A1EA-BF3EC279C1DD}" type="datetimeFigureOut">
              <a:rPr lang="en-US" smtClean="0"/>
              <a:t>11/12/2017</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AA67F65-EA27-4E44-AE66-B638EF35F517}" type="slidenum">
              <a:rPr lang="en-US" smtClean="0"/>
              <a:t>‹#›</a:t>
            </a:fld>
            <a:endParaRPr lang="en-US" dirty="0"/>
          </a:p>
        </p:txBody>
      </p:sp>
    </p:spTree>
    <p:extLst>
      <p:ext uri="{BB962C8B-B14F-4D97-AF65-F5344CB8AC3E}">
        <p14:creationId xmlns:p14="http://schemas.microsoft.com/office/powerpoint/2010/main" val="3062857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BC8ED8-7E9E-4FAE-A1EA-BF3EC279C1DD}" type="datetimeFigureOut">
              <a:rPr lang="en-US" smtClean="0"/>
              <a:t>11/12/2017</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AA67F65-EA27-4E44-AE66-B638EF35F517}" type="slidenum">
              <a:rPr lang="en-US" smtClean="0"/>
              <a:t>‹#›</a:t>
            </a:fld>
            <a:endParaRPr lang="en-US" dirty="0"/>
          </a:p>
        </p:txBody>
      </p:sp>
    </p:spTree>
    <p:extLst>
      <p:ext uri="{BB962C8B-B14F-4D97-AF65-F5344CB8AC3E}">
        <p14:creationId xmlns:p14="http://schemas.microsoft.com/office/powerpoint/2010/main" val="3834934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BC8ED8-7E9E-4FAE-A1EA-BF3EC279C1DD}" type="datetimeFigureOut">
              <a:rPr lang="en-US" smtClean="0"/>
              <a:t>11/12/2017</a:t>
            </a:fld>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A67F65-EA27-4E44-AE66-B638EF35F517}" type="slidenum">
              <a:rPr lang="en-US" smtClean="0"/>
              <a:t>‹#›</a:t>
            </a:fld>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672411" y="4582886"/>
            <a:ext cx="2138589" cy="2138589"/>
          </a:xfrm>
          <a:prstGeom prst="rect">
            <a:avLst/>
          </a:prstGeom>
          <a:ln w="12700">
            <a:solidFill>
              <a:srgbClr val="F8B93B"/>
            </a:solidFill>
          </a:ln>
        </p:spPr>
      </p:pic>
    </p:spTree>
    <p:extLst>
      <p:ext uri="{BB962C8B-B14F-4D97-AF65-F5344CB8AC3E}">
        <p14:creationId xmlns:p14="http://schemas.microsoft.com/office/powerpoint/2010/main" val="2638271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6233" y="304800"/>
            <a:ext cx="10668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55651" y="18288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2" descr=" CERRA MAIN LOGO.png"/>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9245601" y="5257800"/>
            <a:ext cx="2751667"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10483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 id="2147483675" r:id="rId14"/>
  </p:sldLayoutIdLst>
  <p:timing>
    <p:tnLst>
      <p:par>
        <p:cTn id="1" dur="indefinite" restart="never" nodeType="tmRoot"/>
      </p:par>
    </p:tnLst>
  </p:timing>
  <p:hf sldNum="0" hdr="0" ftr="0"/>
  <p:txStyles>
    <p:titleStyle>
      <a:lvl1pPr algn="ctr" rtl="0" eaLnBrk="0" fontAlgn="base" hangingPunct="0">
        <a:lnSpc>
          <a:spcPct val="80000"/>
        </a:lnSpc>
        <a:spcBef>
          <a:spcPct val="0"/>
        </a:spcBef>
        <a:spcAft>
          <a:spcPct val="0"/>
        </a:spcAft>
        <a:defRPr sz="3600" b="1">
          <a:solidFill>
            <a:schemeClr val="tx1"/>
          </a:solidFill>
          <a:latin typeface="+mj-lt"/>
          <a:ea typeface="ＭＳ Ｐゴシック" charset="-128"/>
          <a:cs typeface="ＭＳ Ｐゴシック" charset="-128"/>
        </a:defRPr>
      </a:lvl1pPr>
      <a:lvl2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2pPr>
      <a:lvl3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3pPr>
      <a:lvl4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4pPr>
      <a:lvl5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5pPr>
      <a:lvl6pPr marL="342900" algn="ctr" rtl="0" fontAlgn="base">
        <a:lnSpc>
          <a:spcPct val="80000"/>
        </a:lnSpc>
        <a:spcBef>
          <a:spcPct val="0"/>
        </a:spcBef>
        <a:spcAft>
          <a:spcPct val="0"/>
        </a:spcAft>
        <a:defRPr sz="3600" b="1">
          <a:solidFill>
            <a:schemeClr val="tx1"/>
          </a:solidFill>
          <a:latin typeface="Arial Unicode MS" pitchFamily="34" charset="-128"/>
        </a:defRPr>
      </a:lvl6pPr>
      <a:lvl7pPr marL="685800" algn="ctr" rtl="0" fontAlgn="base">
        <a:lnSpc>
          <a:spcPct val="80000"/>
        </a:lnSpc>
        <a:spcBef>
          <a:spcPct val="0"/>
        </a:spcBef>
        <a:spcAft>
          <a:spcPct val="0"/>
        </a:spcAft>
        <a:defRPr sz="3600" b="1">
          <a:solidFill>
            <a:schemeClr val="tx1"/>
          </a:solidFill>
          <a:latin typeface="Arial Unicode MS" pitchFamily="34" charset="-128"/>
        </a:defRPr>
      </a:lvl7pPr>
      <a:lvl8pPr marL="1028700" algn="ctr" rtl="0" fontAlgn="base">
        <a:lnSpc>
          <a:spcPct val="80000"/>
        </a:lnSpc>
        <a:spcBef>
          <a:spcPct val="0"/>
        </a:spcBef>
        <a:spcAft>
          <a:spcPct val="0"/>
        </a:spcAft>
        <a:defRPr sz="3600" b="1">
          <a:solidFill>
            <a:schemeClr val="tx1"/>
          </a:solidFill>
          <a:latin typeface="Arial Unicode MS" pitchFamily="34" charset="-128"/>
        </a:defRPr>
      </a:lvl8pPr>
      <a:lvl9pPr marL="1371600" algn="ctr" rtl="0" fontAlgn="base">
        <a:lnSpc>
          <a:spcPct val="80000"/>
        </a:lnSpc>
        <a:spcBef>
          <a:spcPct val="0"/>
        </a:spcBef>
        <a:spcAft>
          <a:spcPct val="0"/>
        </a:spcAft>
        <a:defRPr sz="3600" b="1">
          <a:solidFill>
            <a:schemeClr val="tx1"/>
          </a:solidFill>
          <a:latin typeface="Arial Unicode MS" pitchFamily="34" charset="-128"/>
        </a:defRPr>
      </a:lvl9pPr>
    </p:titleStyle>
    <p:bodyStyle>
      <a:lvl1pPr marL="352425" indent="-352425" algn="l" rtl="0" eaLnBrk="0" fontAlgn="base" hangingPunct="0">
        <a:spcBef>
          <a:spcPct val="20000"/>
        </a:spcBef>
        <a:spcAft>
          <a:spcPct val="0"/>
        </a:spcAft>
        <a:buClr>
          <a:srgbClr val="60CA8E"/>
        </a:buClr>
        <a:buFont typeface="Arial Unicode MS" panose="020B0604020202020204" pitchFamily="34" charset="-128"/>
        <a:buChar char="•"/>
        <a:defRPr sz="2100">
          <a:solidFill>
            <a:schemeClr val="tx1"/>
          </a:solidFill>
          <a:latin typeface="+mn-lt"/>
          <a:ea typeface="ＭＳ Ｐゴシック" charset="-128"/>
          <a:cs typeface="ＭＳ Ｐゴシック" charset="-128"/>
        </a:defRPr>
      </a:lvl1pPr>
      <a:lvl2pPr marL="681038" indent="-327422" algn="l" rtl="0" eaLnBrk="0" fontAlgn="base" hangingPunct="0">
        <a:spcBef>
          <a:spcPct val="20000"/>
        </a:spcBef>
        <a:spcAft>
          <a:spcPct val="0"/>
        </a:spcAft>
        <a:buClr>
          <a:srgbClr val="60CA8E"/>
        </a:buClr>
        <a:buFont typeface="Arial Unicode MS" panose="020B0604020202020204" pitchFamily="34" charset="-128"/>
        <a:buChar char="•"/>
        <a:defRPr sz="1800">
          <a:solidFill>
            <a:schemeClr val="tx1"/>
          </a:solidFill>
          <a:latin typeface="+mn-lt"/>
          <a:ea typeface="ＭＳ Ｐゴシック" charset="-128"/>
        </a:defRPr>
      </a:lvl2pPr>
      <a:lvl3pPr marL="978694" indent="-296466" algn="l" rtl="0" eaLnBrk="0" fontAlgn="base" hangingPunct="0">
        <a:spcBef>
          <a:spcPct val="20000"/>
        </a:spcBef>
        <a:spcAft>
          <a:spcPct val="0"/>
        </a:spcAft>
        <a:buClr>
          <a:srgbClr val="60CA8E"/>
        </a:buClr>
        <a:buFont typeface="Arial Unicode MS" panose="020B0604020202020204" pitchFamily="34" charset="-128"/>
        <a:buChar char="•"/>
        <a:defRPr sz="1725">
          <a:solidFill>
            <a:schemeClr val="tx1"/>
          </a:solidFill>
          <a:latin typeface="+mn-lt"/>
          <a:ea typeface="ＭＳ Ｐゴシック" charset="-128"/>
        </a:defRPr>
      </a:lvl3pPr>
      <a:lvl4pPr marL="1270397" indent="-290513" algn="l" rtl="0" eaLnBrk="0" fontAlgn="base" hangingPunct="0">
        <a:spcBef>
          <a:spcPct val="20000"/>
        </a:spcBef>
        <a:spcAft>
          <a:spcPct val="0"/>
        </a:spcAft>
        <a:buClr>
          <a:srgbClr val="60CA8E"/>
        </a:buClr>
        <a:buFont typeface="Arial Unicode MS" panose="020B0604020202020204" pitchFamily="34" charset="-128"/>
        <a:buChar char="•"/>
        <a:defRPr sz="1500">
          <a:solidFill>
            <a:schemeClr val="tx1"/>
          </a:solidFill>
          <a:latin typeface="+mn-lt"/>
          <a:ea typeface="ＭＳ Ｐゴシック" charset="-128"/>
        </a:defRPr>
      </a:lvl4pPr>
      <a:lvl5pPr marL="1570435" indent="-298847" algn="l" rtl="0" eaLnBrk="0" fontAlgn="base" hangingPunct="0">
        <a:spcBef>
          <a:spcPct val="25000"/>
        </a:spcBef>
        <a:spcAft>
          <a:spcPct val="0"/>
        </a:spcAft>
        <a:buClr>
          <a:srgbClr val="60CA8E"/>
        </a:buClr>
        <a:buFont typeface="Arial Unicode MS" panose="020B0604020202020204" pitchFamily="34" charset="-128"/>
        <a:buChar char="•"/>
        <a:defRPr sz="1500">
          <a:solidFill>
            <a:schemeClr val="tx1"/>
          </a:solidFill>
          <a:latin typeface="+mn-lt"/>
          <a:ea typeface="ＭＳ Ｐゴシック" charset="-128"/>
        </a:defRPr>
      </a:lvl5pPr>
      <a:lvl6pPr marL="19133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6pPr>
      <a:lvl7pPr marL="22562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7pPr>
      <a:lvl8pPr marL="25991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8pPr>
      <a:lvl9pPr marL="29420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hyperlink" Target="http://www.nbpts.org/" TargetMode="External"/><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hyperlink" Target="http://boardcertifiedteachers.org/renewal"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hyperlink" Target="http://www.nbpts.org/national-board-certification/renewal/" TargetMode="External"/><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hyperlink" Target="http://www.nbpts.org/national-board-certification/candidate-center/renewal-candidate-resources/" TargetMode="External"/><Relationship Id="rId2" Type="http://schemas.openxmlformats.org/officeDocument/2006/relationships/notesSlide" Target="../notesSlides/notesSlide38.xml"/><Relationship Id="rId1" Type="http://schemas.openxmlformats.org/officeDocument/2006/relationships/slideLayout" Target="../slideLayouts/slideLayout13.xml"/><Relationship Id="rId4" Type="http://schemas.openxmlformats.org/officeDocument/2006/relationships/hyperlink" Target="http://www.cerra.org/"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mailto:suzanne@cerra.org" TargetMode="External"/><Relationship Id="rId2" Type="http://schemas.openxmlformats.org/officeDocument/2006/relationships/hyperlink" Target="mailto:hallmanj@cerra.org"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90600"/>
            <a:ext cx="10363200" cy="3272118"/>
          </a:xfrm>
        </p:spPr>
        <p:txBody>
          <a:bodyPr/>
          <a:lstStyle/>
          <a:p>
            <a:r>
              <a:rPr lang="en-US" altLang="en-US" dirty="0" smtClean="0">
                <a:solidFill>
                  <a:srgbClr val="004A97"/>
                </a:solidFill>
                <a:latin typeface="Arial" panose="020B0604020202020204" pitchFamily="34" charset="0"/>
                <a:cs typeface="Arial" panose="020B0604020202020204" pitchFamily="34" charset="0"/>
              </a:rPr>
              <a:t>National Board Renewal</a:t>
            </a:r>
            <a:r>
              <a:rPr lang="en-US" altLang="en-US" smtClean="0">
                <a:solidFill>
                  <a:srgbClr val="004A97"/>
                </a:solidFill>
                <a:latin typeface="Arial" panose="020B0604020202020204" pitchFamily="34" charset="0"/>
                <a:cs typeface="Arial" panose="020B0604020202020204" pitchFamily="34" charset="0"/>
              </a:rPr>
              <a:t/>
            </a:r>
            <a:br>
              <a:rPr lang="en-US" altLang="en-US" smtClean="0">
                <a:solidFill>
                  <a:srgbClr val="004A97"/>
                </a:solidFill>
                <a:latin typeface="Arial" panose="020B0604020202020204" pitchFamily="34" charset="0"/>
                <a:cs typeface="Arial" panose="020B0604020202020204" pitchFamily="34" charset="0"/>
              </a:rPr>
            </a:br>
            <a:r>
              <a:rPr lang="en-US" altLang="en-US" smtClean="0">
                <a:solidFill>
                  <a:srgbClr val="004A97"/>
                </a:solidFill>
                <a:latin typeface="Arial" panose="020B0604020202020204" pitchFamily="34" charset="0"/>
                <a:cs typeface="Arial" panose="020B0604020202020204" pitchFamily="34" charset="0"/>
              </a:rPr>
              <a:t>2017-2018</a:t>
            </a:r>
            <a:endParaRPr lang="en-US" dirty="0">
              <a:solidFill>
                <a:srgbClr val="004A9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7077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r>
              <a:rPr lang="en-US" altLang="en-US" dirty="0" smtClean="0"/>
              <a:t>CERRA NB Toolkit</a:t>
            </a:r>
          </a:p>
        </p:txBody>
      </p:sp>
      <p:pic>
        <p:nvPicPr>
          <p:cNvPr id="12291" name="Picture 2" descr="Architecture3"/>
          <p:cNvPicPr>
            <a:picLocks noGrp="1" noChangeAspect="1" noChangeArrowheads="1"/>
          </p:cNvPicPr>
          <p:nvPr>
            <p:ph type="body" idx="1"/>
          </p:nvPr>
        </p:nvPicPr>
        <p:blipFill>
          <a:blip r:embed="rId3" cstate="print"/>
          <a:srcRect t="7312" b="5051"/>
          <a:stretch>
            <a:fillRect/>
          </a:stretch>
        </p:blipFill>
        <p:spPr>
          <a:xfrm>
            <a:off x="443752" y="136525"/>
            <a:ext cx="11748248" cy="6607175"/>
          </a:xfrm>
        </p:spPr>
      </p:pic>
      <p:sp>
        <p:nvSpPr>
          <p:cNvPr id="37891" name="Oval 3"/>
          <p:cNvSpPr>
            <a:spLocks noChangeArrowheads="1"/>
          </p:cNvSpPr>
          <p:nvPr/>
        </p:nvSpPr>
        <p:spPr bwMode="auto">
          <a:xfrm>
            <a:off x="3200400" y="4800600"/>
            <a:ext cx="3886200" cy="1828800"/>
          </a:xfrm>
          <a:prstGeom prst="ellipse">
            <a:avLst/>
          </a:prstGeom>
          <a:noFill/>
          <a:ln w="76200" cap="sq">
            <a:solidFill>
              <a:srgbClr val="FF9900"/>
            </a:solidFill>
            <a:round/>
            <a:headEnd type="none" w="sm" len="sm"/>
            <a:tailEnd type="none" w="sm" len="sm"/>
          </a:ln>
        </p:spPr>
        <p:txBody>
          <a:bodyPr wrap="none" anchor="ctr"/>
          <a:lstStyle/>
          <a:p>
            <a:pPr algn="ctr" eaLnBrk="0" hangingPunct="0"/>
            <a:endParaRPr lang="en-US" altLang="en-US" dirty="0"/>
          </a:p>
        </p:txBody>
      </p:sp>
      <p:sp>
        <p:nvSpPr>
          <p:cNvPr id="37892" name="Oval 4"/>
          <p:cNvSpPr>
            <a:spLocks noChangeArrowheads="1"/>
          </p:cNvSpPr>
          <p:nvPr/>
        </p:nvSpPr>
        <p:spPr bwMode="auto">
          <a:xfrm>
            <a:off x="1295400" y="3810000"/>
            <a:ext cx="3276600" cy="1828800"/>
          </a:xfrm>
          <a:prstGeom prst="ellipse">
            <a:avLst/>
          </a:prstGeom>
          <a:noFill/>
          <a:ln w="76200" cap="sq">
            <a:solidFill>
              <a:srgbClr val="FF9900"/>
            </a:solidFill>
            <a:round/>
            <a:headEnd type="none" w="sm" len="sm"/>
            <a:tailEnd type="none" w="sm" len="sm"/>
          </a:ln>
        </p:spPr>
        <p:txBody>
          <a:bodyPr wrap="none" anchor="ctr"/>
          <a:lstStyle/>
          <a:p>
            <a:pPr algn="ctr" eaLnBrk="0" hangingPunct="0"/>
            <a:endParaRPr lang="en-US" altLang="en-US" dirty="0"/>
          </a:p>
        </p:txBody>
      </p:sp>
      <p:sp>
        <p:nvSpPr>
          <p:cNvPr id="37893" name="Oval 5"/>
          <p:cNvSpPr>
            <a:spLocks noChangeArrowheads="1"/>
          </p:cNvSpPr>
          <p:nvPr/>
        </p:nvSpPr>
        <p:spPr bwMode="auto">
          <a:xfrm>
            <a:off x="5791200" y="2514600"/>
            <a:ext cx="4191000" cy="1828800"/>
          </a:xfrm>
          <a:prstGeom prst="ellipse">
            <a:avLst/>
          </a:prstGeom>
          <a:noFill/>
          <a:ln w="76200" cap="sq">
            <a:solidFill>
              <a:srgbClr val="FF9900"/>
            </a:solidFill>
            <a:round/>
            <a:headEnd type="none" w="sm" len="sm"/>
            <a:tailEnd type="none" w="sm" len="sm"/>
          </a:ln>
        </p:spPr>
        <p:txBody>
          <a:bodyPr wrap="none" anchor="ctr"/>
          <a:lstStyle/>
          <a:p>
            <a:pPr algn="ctr" eaLnBrk="0" hangingPunct="0"/>
            <a:endParaRPr lang="en-US" altLang="en-US" dirty="0"/>
          </a:p>
        </p:txBody>
      </p:sp>
      <p:sp>
        <p:nvSpPr>
          <p:cNvPr id="37894" name="Oval 6"/>
          <p:cNvSpPr>
            <a:spLocks noChangeArrowheads="1"/>
          </p:cNvSpPr>
          <p:nvPr/>
        </p:nvSpPr>
        <p:spPr bwMode="auto">
          <a:xfrm>
            <a:off x="1295400" y="2286000"/>
            <a:ext cx="3276600" cy="1828800"/>
          </a:xfrm>
          <a:prstGeom prst="ellipse">
            <a:avLst/>
          </a:prstGeom>
          <a:noFill/>
          <a:ln w="76200" cap="sq">
            <a:solidFill>
              <a:srgbClr val="FF9900"/>
            </a:solidFill>
            <a:round/>
            <a:headEnd type="none" w="sm" len="sm"/>
            <a:tailEnd type="none" w="sm" len="sm"/>
          </a:ln>
        </p:spPr>
        <p:txBody>
          <a:bodyPr wrap="none" anchor="ctr"/>
          <a:lstStyle/>
          <a:p>
            <a:pPr algn="ctr" eaLnBrk="0" hangingPunct="0"/>
            <a:endParaRPr lang="en-US" altLang="en-US" dirty="0"/>
          </a:p>
        </p:txBody>
      </p:sp>
      <p:sp>
        <p:nvSpPr>
          <p:cNvPr id="37895" name="Oval 7"/>
          <p:cNvSpPr>
            <a:spLocks noChangeArrowheads="1"/>
          </p:cNvSpPr>
          <p:nvPr/>
        </p:nvSpPr>
        <p:spPr bwMode="auto">
          <a:xfrm>
            <a:off x="5638800" y="1219200"/>
            <a:ext cx="4343400" cy="1828800"/>
          </a:xfrm>
          <a:prstGeom prst="ellipse">
            <a:avLst/>
          </a:prstGeom>
          <a:noFill/>
          <a:ln w="76200" cap="sq">
            <a:solidFill>
              <a:srgbClr val="FF9900"/>
            </a:solidFill>
            <a:round/>
            <a:headEnd type="none" w="sm" len="sm"/>
            <a:tailEnd type="none" w="sm" len="sm"/>
          </a:ln>
        </p:spPr>
        <p:txBody>
          <a:bodyPr wrap="none" anchor="ctr"/>
          <a:lstStyle/>
          <a:p>
            <a:pPr algn="ctr" eaLnBrk="0" hangingPunct="0"/>
            <a:endParaRPr lang="en-US" altLang="en-US" dirty="0"/>
          </a:p>
        </p:txBody>
      </p:sp>
      <p:sp>
        <p:nvSpPr>
          <p:cNvPr id="37896" name="Oval 8"/>
          <p:cNvSpPr>
            <a:spLocks noChangeArrowheads="1"/>
          </p:cNvSpPr>
          <p:nvPr/>
        </p:nvSpPr>
        <p:spPr bwMode="auto">
          <a:xfrm>
            <a:off x="1295400" y="685800"/>
            <a:ext cx="3276600" cy="1828800"/>
          </a:xfrm>
          <a:prstGeom prst="ellipse">
            <a:avLst/>
          </a:prstGeom>
          <a:noFill/>
          <a:ln w="76200" cap="sq">
            <a:solidFill>
              <a:srgbClr val="FF9900"/>
            </a:solidFill>
            <a:round/>
            <a:headEnd type="none" w="sm" len="sm"/>
            <a:tailEnd type="none" w="sm" len="sm"/>
          </a:ln>
        </p:spPr>
        <p:txBody>
          <a:bodyPr wrap="none" anchor="ctr"/>
          <a:lstStyle/>
          <a:p>
            <a:pPr algn="ctr" eaLnBrk="0" hangingPunct="0"/>
            <a:endParaRPr lang="en-US" altLang="en-US" dirty="0"/>
          </a:p>
        </p:txBody>
      </p:sp>
      <p:sp>
        <p:nvSpPr>
          <p:cNvPr id="12298" name="Text Box 10"/>
          <p:cNvSpPr txBox="1">
            <a:spLocks noChangeArrowheads="1"/>
          </p:cNvSpPr>
          <p:nvPr/>
        </p:nvSpPr>
        <p:spPr bwMode="auto">
          <a:xfrm>
            <a:off x="1295400" y="6591300"/>
            <a:ext cx="5638800" cy="304800"/>
          </a:xfrm>
          <a:prstGeom prst="rect">
            <a:avLst/>
          </a:prstGeom>
          <a:noFill/>
          <a:ln w="12700" cap="sq">
            <a:noFill/>
            <a:miter lim="800000"/>
            <a:headEnd type="none" w="sm" len="sm"/>
            <a:tailEnd type="none" w="sm" len="sm"/>
          </a:ln>
        </p:spPr>
        <p:txBody>
          <a:bodyPr>
            <a:spAutoFit/>
          </a:bodyPr>
          <a:lstStyle/>
          <a:p>
            <a:pPr algn="ctr" eaLnBrk="0" hangingPunct="0">
              <a:spcBef>
                <a:spcPct val="50000"/>
              </a:spcBef>
            </a:pPr>
            <a:r>
              <a:rPr lang="en-US" altLang="en-US" sz="1400" dirty="0"/>
              <a:t>National Board for Professional Teaching Standards </a:t>
            </a:r>
          </a:p>
        </p:txBody>
      </p:sp>
    </p:spTree>
    <p:extLst>
      <p:ext uri="{BB962C8B-B14F-4D97-AF65-F5344CB8AC3E}">
        <p14:creationId xmlns:p14="http://schemas.microsoft.com/office/powerpoint/2010/main" val="21988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gtEl>
                                        <p:attrNameLst>
                                          <p:attrName>style.visibility</p:attrName>
                                        </p:attrNameLst>
                                      </p:cBhvr>
                                      <p:to>
                                        <p:strVal val="visible"/>
                                      </p:to>
                                    </p:set>
                                  </p:childTnLst>
                                  <p:subTnLst>
                                    <p:set>
                                      <p:cBhvr override="childStyle">
                                        <p:cTn dur="1" fill="hold" display="0" masterRel="nextClick" afterEffect="1"/>
                                        <p:tgtEl>
                                          <p:spTgt spid="37891"/>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2"/>
                                        </p:tgtEl>
                                        <p:attrNameLst>
                                          <p:attrName>style.visibility</p:attrName>
                                        </p:attrNameLst>
                                      </p:cBhvr>
                                      <p:to>
                                        <p:strVal val="visible"/>
                                      </p:to>
                                    </p:set>
                                  </p:childTnLst>
                                  <p:subTnLst>
                                    <p:set>
                                      <p:cBhvr override="childStyle">
                                        <p:cTn dur="1" fill="hold" display="0" masterRel="nextClick" afterEffect="1"/>
                                        <p:tgtEl>
                                          <p:spTgt spid="37892"/>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3"/>
                                        </p:tgtEl>
                                        <p:attrNameLst>
                                          <p:attrName>style.visibility</p:attrName>
                                        </p:attrNameLst>
                                      </p:cBhvr>
                                      <p:to>
                                        <p:strVal val="visible"/>
                                      </p:to>
                                    </p:set>
                                  </p:childTnLst>
                                  <p:subTnLst>
                                    <p:set>
                                      <p:cBhvr override="childStyle">
                                        <p:cTn dur="1" fill="hold" display="0" masterRel="nextClick" afterEffect="1"/>
                                        <p:tgtEl>
                                          <p:spTgt spid="37893"/>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4"/>
                                        </p:tgtEl>
                                        <p:attrNameLst>
                                          <p:attrName>style.visibility</p:attrName>
                                        </p:attrNameLst>
                                      </p:cBhvr>
                                      <p:to>
                                        <p:strVal val="visible"/>
                                      </p:to>
                                    </p:set>
                                  </p:childTnLst>
                                  <p:subTnLst>
                                    <p:set>
                                      <p:cBhvr override="childStyle">
                                        <p:cTn dur="1" fill="hold" display="0" masterRel="nextClick" afterEffect="1"/>
                                        <p:tgtEl>
                                          <p:spTgt spid="37894"/>
                                        </p:tgtEl>
                                        <p:attrNameLst>
                                          <p:attrName>style.visibility</p:attrName>
                                        </p:attrNameLst>
                                      </p:cBhvr>
                                      <p:to>
                                        <p:strVal val="hidden"/>
                                      </p:to>
                                    </p:set>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5"/>
                                        </p:tgtEl>
                                        <p:attrNameLst>
                                          <p:attrName>style.visibility</p:attrName>
                                        </p:attrNameLst>
                                      </p:cBhvr>
                                      <p:to>
                                        <p:strVal val="visible"/>
                                      </p:to>
                                    </p:set>
                                  </p:childTnLst>
                                  <p:subTnLst>
                                    <p:set>
                                      <p:cBhvr override="childStyle">
                                        <p:cTn dur="1" fill="hold" display="0" masterRel="nextClick" afterEffect="1"/>
                                        <p:tgtEl>
                                          <p:spTgt spid="37895"/>
                                        </p:tgtEl>
                                        <p:attrNameLst>
                                          <p:attrName>style.visibility</p:attrName>
                                        </p:attrNameLst>
                                      </p:cBhvr>
                                      <p:to>
                                        <p:strVal val="hidden"/>
                                      </p:to>
                                    </p:set>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896"/>
                                        </p:tgtEl>
                                        <p:attrNameLst>
                                          <p:attrName>style.visibility</p:attrName>
                                        </p:attrNameLst>
                                      </p:cBhvr>
                                      <p:to>
                                        <p:strVal val="visible"/>
                                      </p:to>
                                    </p:set>
                                  </p:childTnLst>
                                  <p:subTnLst>
                                    <p:set>
                                      <p:cBhvr override="childStyle">
                                        <p:cTn dur="1" fill="hold" display="0" masterRel="nextClick" afterEffect="1"/>
                                        <p:tgtEl>
                                          <p:spTgt spid="37896"/>
                                        </p:tgtEl>
                                        <p:attrNameLst>
                                          <p:attrName>style.visibility</p:attrName>
                                        </p:attrNameLst>
                                      </p:cBhvr>
                                      <p:to>
                                        <p:strVal val="hidden"/>
                                      </p:to>
                                    </p:set>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7893"/>
                                        </p:tgtEl>
                                        <p:attrNameLst>
                                          <p:attrName>style.visibility</p:attrName>
                                        </p:attrNameLst>
                                      </p:cBhvr>
                                      <p:to>
                                        <p:strVal val="visible"/>
                                      </p:to>
                                    </p:set>
                                  </p:childTnLst>
                                  <p:subTnLst>
                                    <p:set>
                                      <p:cBhvr override="childStyle">
                                        <p:cTn dur="1" fill="hold" display="0" masterRel="nextClick" afterEffect="1"/>
                                        <p:tgtEl>
                                          <p:spTgt spid="37893"/>
                                        </p:tgtEl>
                                        <p:attrNameLst>
                                          <p:attrName>style.visibility</p:attrName>
                                        </p:attrNameLst>
                                      </p:cBhvr>
                                      <p:to>
                                        <p:strVal val="hidden"/>
                                      </p:to>
                                    </p:set>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7894"/>
                                        </p:tgtEl>
                                        <p:attrNameLst>
                                          <p:attrName>style.visibility</p:attrName>
                                        </p:attrNameLst>
                                      </p:cBhvr>
                                      <p:to>
                                        <p:strVal val="visible"/>
                                      </p:to>
                                    </p:set>
                                  </p:childTnLst>
                                  <p:subTnLst>
                                    <p:set>
                                      <p:cBhvr override="childStyle">
                                        <p:cTn dur="1" fill="hold" display="0" masterRel="nextClick" afterEffect="1"/>
                                        <p:tgtEl>
                                          <p:spTgt spid="37894"/>
                                        </p:tgtEl>
                                        <p:attrNameLst>
                                          <p:attrName>style.visibility</p:attrName>
                                        </p:attrNameLst>
                                      </p:cBhvr>
                                      <p:to>
                                        <p:strVal val="hidden"/>
                                      </p:to>
                                    </p:set>
                                  </p:sub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7895"/>
                                        </p:tgtEl>
                                        <p:attrNameLst>
                                          <p:attrName>style.visibility</p:attrName>
                                        </p:attrNameLst>
                                      </p:cBhvr>
                                      <p:to>
                                        <p:strVal val="visible"/>
                                      </p:to>
                                    </p:set>
                                  </p:childTnLst>
                                  <p:subTnLst>
                                    <p:set>
                                      <p:cBhvr override="childStyle">
                                        <p:cTn dur="1" fill="hold" display="0" masterRel="nextClick" afterEffect="1"/>
                                        <p:tgtEl>
                                          <p:spTgt spid="37895"/>
                                        </p:tgtEl>
                                        <p:attrNameLst>
                                          <p:attrName>style.visibility</p:attrName>
                                        </p:attrNameLst>
                                      </p:cBhvr>
                                      <p:to>
                                        <p:strVal val="hidden"/>
                                      </p:to>
                                    </p:set>
                                  </p:sub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78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nimBg="1"/>
      <p:bldP spid="37892" grpId="0" animBg="1"/>
      <p:bldP spid="37893" grpId="0" animBg="1"/>
      <p:bldP spid="37893" grpId="1" animBg="1"/>
      <p:bldP spid="37894" grpId="0" animBg="1"/>
      <p:bldP spid="37894" grpId="1" animBg="1"/>
      <p:bldP spid="37895" grpId="0" animBg="1"/>
      <p:bldP spid="37895" grpId="1" animBg="1"/>
      <p:bldP spid="37896" grpId="0" animBg="1"/>
      <p:bldP spid="37896"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eaLnBrk="1" hangingPunct="1"/>
            <a:r>
              <a:rPr lang="en-US" altLang="en-US" dirty="0" smtClean="0">
                <a:solidFill>
                  <a:srgbClr val="004A97"/>
                </a:solidFill>
              </a:rPr>
              <a:t>Profile of </a:t>
            </a:r>
            <a:br>
              <a:rPr lang="en-US" altLang="en-US" dirty="0" smtClean="0">
                <a:solidFill>
                  <a:srgbClr val="004A97"/>
                </a:solidFill>
              </a:rPr>
            </a:br>
            <a:r>
              <a:rPr lang="en-US" altLang="en-US" dirty="0" smtClean="0">
                <a:solidFill>
                  <a:srgbClr val="004A97"/>
                </a:solidFill>
              </a:rPr>
              <a:t>Professional Growth (PPG)</a:t>
            </a:r>
          </a:p>
        </p:txBody>
      </p:sp>
      <p:sp>
        <p:nvSpPr>
          <p:cNvPr id="90115" name="Rectangle 3"/>
          <p:cNvSpPr>
            <a:spLocks noGrp="1" noChangeArrowheads="1"/>
          </p:cNvSpPr>
          <p:nvPr>
            <p:ph type="body" idx="1"/>
          </p:nvPr>
        </p:nvSpPr>
        <p:spPr>
          <a:xfrm>
            <a:off x="2290482" y="1789766"/>
            <a:ext cx="7835153" cy="4419600"/>
          </a:xfrm>
        </p:spPr>
        <p:txBody>
          <a:bodyPr/>
          <a:lstStyle/>
          <a:p>
            <a:pPr eaLnBrk="1" hangingPunct="1"/>
            <a:r>
              <a:rPr lang="en-US" altLang="en-US" sz="2400" dirty="0" smtClean="0">
                <a:latin typeface="Arial" panose="020B0604020202020204" pitchFamily="34" charset="0"/>
                <a:cs typeface="Arial" panose="020B0604020202020204" pitchFamily="34" charset="0"/>
              </a:rPr>
              <a:t>Documentation of professional growth experiences (certificate-specific content:  knowledge, pedagogy, technology)</a:t>
            </a:r>
          </a:p>
          <a:p>
            <a:pPr lvl="1" eaLnBrk="1" hangingPunct="1"/>
            <a:r>
              <a:rPr lang="en-US" altLang="en-US" sz="2400" dirty="0">
                <a:latin typeface="Arial" panose="020B0604020202020204" pitchFamily="34" charset="0"/>
                <a:cs typeface="Arial" panose="020B0604020202020204" pitchFamily="34" charset="0"/>
              </a:rPr>
              <a:t>have evolved</a:t>
            </a:r>
          </a:p>
          <a:p>
            <a:pPr lvl="1" eaLnBrk="1" hangingPunct="1"/>
            <a:r>
              <a:rPr lang="en-US" altLang="en-US" sz="2400" dirty="0">
                <a:latin typeface="Arial" panose="020B0604020202020204" pitchFamily="34" charset="0"/>
                <a:cs typeface="Arial" panose="020B0604020202020204" pitchFamily="34" charset="0"/>
              </a:rPr>
              <a:t>are varied and/or multifaceted (workshops, courses, reading, leadership)</a:t>
            </a:r>
          </a:p>
          <a:p>
            <a:pPr lvl="1" eaLnBrk="1" hangingPunct="1"/>
            <a:r>
              <a:rPr lang="en-US" altLang="en-US" sz="2400" dirty="0">
                <a:latin typeface="Arial" panose="020B0604020202020204" pitchFamily="34" charset="0"/>
                <a:cs typeface="Arial" panose="020B0604020202020204" pitchFamily="34" charset="0"/>
              </a:rPr>
              <a:t>have been a focus over extended period of time</a:t>
            </a:r>
          </a:p>
          <a:p>
            <a:pPr lvl="1" eaLnBrk="1" hangingPunct="1"/>
            <a:r>
              <a:rPr lang="en-US" altLang="en-US" sz="2400" dirty="0">
                <a:latin typeface="Arial" panose="020B0604020202020204" pitchFamily="34" charset="0"/>
                <a:cs typeface="Arial" panose="020B0604020202020204" pitchFamily="34" charset="0"/>
              </a:rPr>
              <a:t>demonstrate classroom practices consistent with high standards of NBCT</a:t>
            </a:r>
          </a:p>
        </p:txBody>
      </p:sp>
    </p:spTree>
    <p:extLst>
      <p:ext uri="{BB962C8B-B14F-4D97-AF65-F5344CB8AC3E}">
        <p14:creationId xmlns:p14="http://schemas.microsoft.com/office/powerpoint/2010/main" val="3290402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wipe(up)">
                                      <p:cBhvr>
                                        <p:cTn id="7" dur="500"/>
                                        <p:tgtEl>
                                          <p:spTgt spid="90115">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90115">
                                            <p:txEl>
                                              <p:pRg st="1" end="1"/>
                                            </p:txEl>
                                          </p:spTgt>
                                        </p:tgtEl>
                                        <p:attrNameLst>
                                          <p:attrName>style.visibility</p:attrName>
                                        </p:attrNameLst>
                                      </p:cBhvr>
                                      <p:to>
                                        <p:strVal val="visible"/>
                                      </p:to>
                                    </p:set>
                                    <p:animEffect transition="in" filter="wipe(up)">
                                      <p:cBhvr>
                                        <p:cTn id="10" dur="500"/>
                                        <p:tgtEl>
                                          <p:spTgt spid="90115">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90115">
                                            <p:txEl>
                                              <p:pRg st="2" end="2"/>
                                            </p:txEl>
                                          </p:spTgt>
                                        </p:tgtEl>
                                        <p:attrNameLst>
                                          <p:attrName>style.visibility</p:attrName>
                                        </p:attrNameLst>
                                      </p:cBhvr>
                                      <p:to>
                                        <p:strVal val="visible"/>
                                      </p:to>
                                    </p:set>
                                    <p:animEffect transition="in" filter="wipe(up)">
                                      <p:cBhvr>
                                        <p:cTn id="13" dur="500"/>
                                        <p:tgtEl>
                                          <p:spTgt spid="90115">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90115">
                                            <p:txEl>
                                              <p:pRg st="3" end="3"/>
                                            </p:txEl>
                                          </p:spTgt>
                                        </p:tgtEl>
                                        <p:attrNameLst>
                                          <p:attrName>style.visibility</p:attrName>
                                        </p:attrNameLst>
                                      </p:cBhvr>
                                      <p:to>
                                        <p:strVal val="visible"/>
                                      </p:to>
                                    </p:set>
                                    <p:animEffect transition="in" filter="wipe(up)">
                                      <p:cBhvr>
                                        <p:cTn id="16" dur="500"/>
                                        <p:tgtEl>
                                          <p:spTgt spid="90115">
                                            <p:txEl>
                                              <p:pRg st="3" end="3"/>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90115">
                                            <p:txEl>
                                              <p:pRg st="4" end="4"/>
                                            </p:txEl>
                                          </p:spTgt>
                                        </p:tgtEl>
                                        <p:attrNameLst>
                                          <p:attrName>style.visibility</p:attrName>
                                        </p:attrNameLst>
                                      </p:cBhvr>
                                      <p:to>
                                        <p:strVal val="visible"/>
                                      </p:to>
                                    </p:set>
                                    <p:animEffect transition="in" filter="wipe(up)">
                                      <p:cBhvr>
                                        <p:cTn id="19" dur="500"/>
                                        <p:tgtEl>
                                          <p:spTgt spid="901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altLang="en-US" dirty="0" smtClean="0">
                <a:solidFill>
                  <a:srgbClr val="004A97"/>
                </a:solidFill>
              </a:rPr>
              <a:t>Profile of Professional Growth (PPG) (cont.)</a:t>
            </a:r>
          </a:p>
        </p:txBody>
      </p:sp>
      <p:sp>
        <p:nvSpPr>
          <p:cNvPr id="90115" name="Rectangle 3"/>
          <p:cNvSpPr>
            <a:spLocks noGrp="1" noChangeArrowheads="1"/>
          </p:cNvSpPr>
          <p:nvPr>
            <p:ph type="body" idx="1"/>
          </p:nvPr>
        </p:nvSpPr>
        <p:spPr>
          <a:xfrm>
            <a:off x="1752600" y="1828800"/>
            <a:ext cx="7888941" cy="4419600"/>
          </a:xfrm>
        </p:spPr>
        <p:txBody>
          <a:bodyPr/>
          <a:lstStyle/>
          <a:p>
            <a:pPr eaLnBrk="1" hangingPunct="1"/>
            <a:r>
              <a:rPr lang="en-US" altLang="en-US" sz="2400" dirty="0" smtClean="0">
                <a:latin typeface="Arial" panose="020B0604020202020204" pitchFamily="34" charset="0"/>
                <a:cs typeface="Arial" panose="020B0604020202020204" pitchFamily="34" charset="0"/>
              </a:rPr>
              <a:t>Demonstration of NB standards in connection to student learning</a:t>
            </a:r>
          </a:p>
          <a:p>
            <a:pPr eaLnBrk="1" hangingPunct="1"/>
            <a:r>
              <a:rPr lang="en-US" altLang="en-US" sz="2400" dirty="0" smtClean="0">
                <a:latin typeface="Arial" panose="020B0604020202020204" pitchFamily="34" charset="0"/>
                <a:cs typeface="Arial" panose="020B0604020202020204" pitchFamily="34" charset="0"/>
              </a:rPr>
              <a:t>Broad range of subject content, professional knowledge, and expertise</a:t>
            </a:r>
          </a:p>
          <a:p>
            <a:pPr eaLnBrk="1" hangingPunct="1"/>
            <a:r>
              <a:rPr lang="en-US" altLang="en-US" sz="2400" dirty="0" smtClean="0">
                <a:latin typeface="Arial" panose="020B0604020202020204" pitchFamily="34" charset="0"/>
                <a:cs typeface="Arial" panose="020B0604020202020204" pitchFamily="34" charset="0"/>
              </a:rPr>
              <a:t>Wide spectrum of activities and tasks, often in a collegial approach contributing to the quality of education and student learning</a:t>
            </a:r>
          </a:p>
          <a:p>
            <a:pPr eaLnBrk="1" hangingPunct="1"/>
            <a:r>
              <a:rPr lang="en-US" altLang="en-US" sz="2400" dirty="0" smtClean="0">
                <a:latin typeface="Arial" panose="020B0604020202020204" pitchFamily="34" charset="0"/>
                <a:cs typeface="Arial" panose="020B0604020202020204" pitchFamily="34" charset="0"/>
              </a:rPr>
              <a:t>Ongoing commitment and contribution to the teaching profession</a:t>
            </a:r>
          </a:p>
          <a:p>
            <a:pPr eaLnBrk="1" hangingPunct="1"/>
            <a:endParaRPr lang="en-US" altLang="en-US" sz="2400" dirty="0"/>
          </a:p>
          <a:p>
            <a:pPr marL="0" indent="0" eaLnBrk="1" hangingPunct="1">
              <a:buNone/>
            </a:pPr>
            <a:endParaRPr lang="en-US" altLang="en-US" sz="2400" dirty="0"/>
          </a:p>
          <a:p>
            <a:pPr eaLnBrk="1" hangingPunct="1"/>
            <a:endParaRPr lang="en-US" altLang="en-US" sz="2400" dirty="0"/>
          </a:p>
        </p:txBody>
      </p:sp>
    </p:spTree>
    <p:extLst>
      <p:ext uri="{BB962C8B-B14F-4D97-AF65-F5344CB8AC3E}">
        <p14:creationId xmlns:p14="http://schemas.microsoft.com/office/powerpoint/2010/main" val="3847368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wipe(up)">
                                      <p:cBhvr>
                                        <p:cTn id="7" dur="500"/>
                                        <p:tgtEl>
                                          <p:spTgt spid="901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0115">
                                            <p:txEl>
                                              <p:pRg st="1" end="1"/>
                                            </p:txEl>
                                          </p:spTgt>
                                        </p:tgtEl>
                                        <p:attrNameLst>
                                          <p:attrName>style.visibility</p:attrName>
                                        </p:attrNameLst>
                                      </p:cBhvr>
                                      <p:to>
                                        <p:strVal val="visible"/>
                                      </p:to>
                                    </p:set>
                                    <p:animEffect transition="in" filter="wipe(up)">
                                      <p:cBhvr>
                                        <p:cTn id="12" dur="500"/>
                                        <p:tgtEl>
                                          <p:spTgt spid="901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0115">
                                            <p:txEl>
                                              <p:pRg st="2" end="2"/>
                                            </p:txEl>
                                          </p:spTgt>
                                        </p:tgtEl>
                                        <p:attrNameLst>
                                          <p:attrName>style.visibility</p:attrName>
                                        </p:attrNameLst>
                                      </p:cBhvr>
                                      <p:to>
                                        <p:strVal val="visible"/>
                                      </p:to>
                                    </p:set>
                                    <p:animEffect transition="in" filter="wipe(up)">
                                      <p:cBhvr>
                                        <p:cTn id="17" dur="500"/>
                                        <p:tgtEl>
                                          <p:spTgt spid="901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0115">
                                            <p:txEl>
                                              <p:pRg st="3" end="3"/>
                                            </p:txEl>
                                          </p:spTgt>
                                        </p:tgtEl>
                                        <p:attrNameLst>
                                          <p:attrName>style.visibility</p:attrName>
                                        </p:attrNameLst>
                                      </p:cBhvr>
                                      <p:to>
                                        <p:strVal val="visible"/>
                                      </p:to>
                                    </p:set>
                                    <p:animEffect transition="in" filter="wipe(up)">
                                      <p:cBhvr>
                                        <p:cTn id="22" dur="500"/>
                                        <p:tgtEl>
                                          <p:spTgt spid="901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solidFill>
                  <a:srgbClr val="004A97"/>
                </a:solidFill>
              </a:rPr>
              <a:t>Format of Profile of Professional Growth (PPG)</a:t>
            </a:r>
          </a:p>
        </p:txBody>
      </p:sp>
      <p:sp>
        <p:nvSpPr>
          <p:cNvPr id="3" name="Content Placeholder 2"/>
          <p:cNvSpPr>
            <a:spLocks noGrp="1"/>
          </p:cNvSpPr>
          <p:nvPr>
            <p:ph idx="1"/>
          </p:nvPr>
        </p:nvSpPr>
        <p:spPr>
          <a:xfrm>
            <a:off x="2259105" y="1903412"/>
            <a:ext cx="6763871" cy="4191000"/>
          </a:xfrm>
        </p:spPr>
        <p:txBody>
          <a:bodyPr/>
          <a:lstStyle/>
          <a:p>
            <a:pPr marL="0" indent="0">
              <a:buNone/>
              <a:defRPr/>
            </a:pPr>
            <a:r>
              <a:rPr lang="en-US" altLang="en-US" sz="2400" dirty="0">
                <a:latin typeface="Arial" panose="020B0604020202020204" pitchFamily="34" charset="0"/>
                <a:cs typeface="Arial" panose="020B0604020202020204" pitchFamily="34" charset="0"/>
              </a:rPr>
              <a:t>Single submission of 3 interrelated components (Professional Growth Experiences—PGEs) and 1 reflection</a:t>
            </a:r>
          </a:p>
          <a:p>
            <a:pPr lvl="1" eaLnBrk="1" hangingPunct="1">
              <a:buFont typeface="Times" charset="0"/>
              <a:buChar char="•"/>
              <a:defRPr/>
            </a:pPr>
            <a:r>
              <a:rPr lang="en-US" altLang="en-US" sz="2400" dirty="0">
                <a:latin typeface="Arial" panose="020B0604020202020204" pitchFamily="34" charset="0"/>
                <a:cs typeface="Arial" panose="020B0604020202020204" pitchFamily="34" charset="0"/>
              </a:rPr>
              <a:t>2 videos </a:t>
            </a:r>
          </a:p>
          <a:p>
            <a:pPr lvl="2" eaLnBrk="1" hangingPunct="1">
              <a:buFont typeface="Times" charset="0"/>
              <a:buNone/>
              <a:defRPr/>
            </a:pPr>
            <a:r>
              <a:rPr lang="en-US" altLang="en-US" sz="2400" dirty="0">
                <a:latin typeface="Arial" panose="020B0604020202020204" pitchFamily="34" charset="0"/>
                <a:cs typeface="Arial" panose="020B0604020202020204" pitchFamily="34" charset="0"/>
              </a:rPr>
              <a:t>     or</a:t>
            </a:r>
          </a:p>
          <a:p>
            <a:pPr lvl="1" eaLnBrk="1" hangingPunct="1">
              <a:buFont typeface="Times" charset="0"/>
              <a:buChar char="•"/>
              <a:defRPr/>
            </a:pPr>
            <a:r>
              <a:rPr lang="en-US" altLang="en-US" sz="2400" dirty="0">
                <a:latin typeface="Arial" panose="020B0604020202020204" pitchFamily="34" charset="0"/>
                <a:cs typeface="Arial" panose="020B0604020202020204" pitchFamily="34" charset="0"/>
              </a:rPr>
              <a:t>1 Video and student work samples </a:t>
            </a:r>
          </a:p>
          <a:p>
            <a:pPr>
              <a:buFont typeface="Times" charset="0"/>
              <a:buChar char="•"/>
              <a:defRPr/>
            </a:pPr>
            <a:endParaRPr lang="en-US" sz="3200" dirty="0"/>
          </a:p>
        </p:txBody>
      </p:sp>
    </p:spTree>
    <p:extLst>
      <p:ext uri="{BB962C8B-B14F-4D97-AF65-F5344CB8AC3E}">
        <p14:creationId xmlns:p14="http://schemas.microsoft.com/office/powerpoint/2010/main" val="1159321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15"/>
          <p:cNvSpPr>
            <a:spLocks noChangeArrowheads="1"/>
          </p:cNvSpPr>
          <p:nvPr/>
        </p:nvSpPr>
        <p:spPr bwMode="auto">
          <a:xfrm>
            <a:off x="6210300" y="5466445"/>
            <a:ext cx="3124200" cy="1371600"/>
          </a:xfrm>
          <a:prstGeom prst="rect">
            <a:avLst/>
          </a:prstGeom>
          <a:solidFill>
            <a:schemeClr val="bg1"/>
          </a:solidFill>
          <a:ln w="12700" cap="sq">
            <a:noFill/>
            <a:miter lim="800000"/>
            <a:headEnd type="none" w="sm" len="sm"/>
            <a:tailEnd type="none" w="sm" len="sm"/>
          </a:ln>
        </p:spPr>
        <p:txBody>
          <a:bodyPr wrap="none" anchor="ctr"/>
          <a:lstStyle/>
          <a:p>
            <a:pPr algn="ctr" eaLnBrk="0" hangingPunct="0"/>
            <a:endParaRPr lang="en-US" altLang="en-US" dirty="0"/>
          </a:p>
        </p:txBody>
      </p:sp>
      <p:sp>
        <p:nvSpPr>
          <p:cNvPr id="16388" name="Rectangle 12"/>
          <p:cNvSpPr>
            <a:spLocks noChangeArrowheads="1"/>
          </p:cNvSpPr>
          <p:nvPr/>
        </p:nvSpPr>
        <p:spPr bwMode="auto">
          <a:xfrm>
            <a:off x="1752600" y="381000"/>
            <a:ext cx="8610600" cy="1600200"/>
          </a:xfrm>
          <a:prstGeom prst="rect">
            <a:avLst/>
          </a:prstGeom>
          <a:solidFill>
            <a:schemeClr val="bg1"/>
          </a:solidFill>
          <a:ln w="12700" cap="sq">
            <a:noFill/>
            <a:miter lim="800000"/>
            <a:headEnd type="none" w="sm" len="sm"/>
            <a:tailEnd type="none" w="sm" len="sm"/>
          </a:ln>
        </p:spPr>
        <p:txBody>
          <a:bodyPr wrap="none" anchor="ctr"/>
          <a:lstStyle/>
          <a:p>
            <a:pPr algn="ctr" eaLnBrk="0" hangingPunct="0"/>
            <a:endParaRPr lang="en-US" altLang="en-US" dirty="0"/>
          </a:p>
        </p:txBody>
      </p:sp>
      <p:sp>
        <p:nvSpPr>
          <p:cNvPr id="16389" name="Rectangle 2"/>
          <p:cNvSpPr>
            <a:spLocks noGrp="1" noChangeArrowheads="1"/>
          </p:cNvSpPr>
          <p:nvPr>
            <p:ph type="title"/>
          </p:nvPr>
        </p:nvSpPr>
        <p:spPr/>
        <p:txBody>
          <a:bodyPr/>
          <a:lstStyle/>
          <a:p>
            <a:pPr eaLnBrk="1" hangingPunct="1"/>
            <a:endParaRPr lang="en-US" altLang="en-US" dirty="0" smtClean="0"/>
          </a:p>
        </p:txBody>
      </p:sp>
      <p:sp>
        <p:nvSpPr>
          <p:cNvPr id="26628" name="AutoShape 4"/>
          <p:cNvSpPr>
            <a:spLocks noChangeArrowheads="1"/>
          </p:cNvSpPr>
          <p:nvPr/>
        </p:nvSpPr>
        <p:spPr bwMode="auto">
          <a:xfrm rot="1974803" flipV="1">
            <a:off x="3276600" y="2133600"/>
            <a:ext cx="1066800" cy="2209800"/>
          </a:xfrm>
          <a:prstGeom prst="upArrow">
            <a:avLst>
              <a:gd name="adj1" fmla="val 50000"/>
              <a:gd name="adj2" fmla="val 51786"/>
            </a:avLst>
          </a:prstGeom>
          <a:solidFill>
            <a:srgbClr val="00B050"/>
          </a:solidFill>
          <a:ln w="9525">
            <a:solidFill>
              <a:schemeClr val="tx1"/>
            </a:solidFill>
            <a:miter lim="800000"/>
            <a:headEnd/>
            <a:tailEnd/>
          </a:ln>
        </p:spPr>
        <p:txBody>
          <a:bodyPr vert="eaVert" wrap="none" anchor="ctr"/>
          <a:lstStyle/>
          <a:p>
            <a:pPr algn="ctr" eaLnBrk="0" hangingPunct="0"/>
            <a:endParaRPr lang="en-US" altLang="en-US" dirty="0"/>
          </a:p>
        </p:txBody>
      </p:sp>
      <p:sp>
        <p:nvSpPr>
          <p:cNvPr id="26629" name="AutoShape 5"/>
          <p:cNvSpPr>
            <a:spLocks noChangeArrowheads="1"/>
          </p:cNvSpPr>
          <p:nvPr/>
        </p:nvSpPr>
        <p:spPr bwMode="auto">
          <a:xfrm rot="-1974803" flipH="1" flipV="1">
            <a:off x="4953000" y="2133600"/>
            <a:ext cx="1066800" cy="2209800"/>
          </a:xfrm>
          <a:prstGeom prst="upArrow">
            <a:avLst>
              <a:gd name="adj1" fmla="val 50000"/>
              <a:gd name="adj2" fmla="val 51786"/>
            </a:avLst>
          </a:prstGeom>
          <a:solidFill>
            <a:srgbClr val="00B050"/>
          </a:solidFill>
          <a:ln w="9525">
            <a:solidFill>
              <a:schemeClr val="tx1"/>
            </a:solidFill>
            <a:miter lim="800000"/>
            <a:headEnd/>
            <a:tailEnd/>
          </a:ln>
        </p:spPr>
        <p:txBody>
          <a:bodyPr vert="eaVert" wrap="none" anchor="ctr"/>
          <a:lstStyle/>
          <a:p>
            <a:pPr algn="ctr" eaLnBrk="0" hangingPunct="0"/>
            <a:endParaRPr lang="en-US" altLang="en-US" dirty="0"/>
          </a:p>
        </p:txBody>
      </p:sp>
      <p:sp>
        <p:nvSpPr>
          <p:cNvPr id="26630" name="Oval 6"/>
          <p:cNvSpPr>
            <a:spLocks noChangeArrowheads="1"/>
          </p:cNvSpPr>
          <p:nvPr/>
        </p:nvSpPr>
        <p:spPr bwMode="auto">
          <a:xfrm>
            <a:off x="2819400" y="533400"/>
            <a:ext cx="3657600" cy="2133600"/>
          </a:xfrm>
          <a:prstGeom prst="ellipse">
            <a:avLst/>
          </a:prstGeom>
          <a:solidFill>
            <a:srgbClr val="00B050"/>
          </a:solidFill>
          <a:ln w="9525">
            <a:solidFill>
              <a:schemeClr val="tx1"/>
            </a:solidFill>
            <a:round/>
            <a:headEnd/>
            <a:tailEnd/>
          </a:ln>
        </p:spPr>
        <p:txBody>
          <a:bodyPr wrap="none" anchor="ctr"/>
          <a:lstStyle/>
          <a:p>
            <a:pPr algn="ctr"/>
            <a:r>
              <a:rPr lang="en-US" altLang="en-US" sz="3200" dirty="0">
                <a:latin typeface="Arial" charset="0"/>
              </a:rPr>
              <a:t>Component 1</a:t>
            </a:r>
          </a:p>
          <a:p>
            <a:pPr algn="ctr"/>
            <a:r>
              <a:rPr lang="en-US" altLang="en-US" sz="2000" dirty="0">
                <a:latin typeface="Arial" charset="0"/>
              </a:rPr>
              <a:t>4 Professional Growth </a:t>
            </a:r>
          </a:p>
          <a:p>
            <a:pPr algn="ctr"/>
            <a:r>
              <a:rPr lang="en-US" altLang="en-US" sz="2000" dirty="0">
                <a:latin typeface="Arial" charset="0"/>
              </a:rPr>
              <a:t>Experiences (PGE)</a:t>
            </a:r>
          </a:p>
        </p:txBody>
      </p:sp>
      <p:sp>
        <p:nvSpPr>
          <p:cNvPr id="26633" name="Text Box 9"/>
          <p:cNvSpPr txBox="1">
            <a:spLocks noChangeArrowheads="1"/>
          </p:cNvSpPr>
          <p:nvPr/>
        </p:nvSpPr>
        <p:spPr bwMode="auto">
          <a:xfrm>
            <a:off x="2057400" y="6019801"/>
            <a:ext cx="5029200" cy="714375"/>
          </a:xfrm>
          <a:prstGeom prst="rect">
            <a:avLst/>
          </a:prstGeom>
          <a:solidFill>
            <a:srgbClr val="004A97"/>
          </a:solidFill>
          <a:ln w="12700" cap="sq">
            <a:solidFill>
              <a:schemeClr val="tx1"/>
            </a:solidFill>
            <a:miter lim="800000"/>
            <a:headEnd type="none" w="sm" len="sm"/>
            <a:tailEnd type="none" w="sm" len="sm"/>
          </a:ln>
        </p:spPr>
        <p:txBody>
          <a:bodyPr>
            <a:spAutoFit/>
          </a:bodyPr>
          <a:lstStyle/>
          <a:p>
            <a:pPr algn="ctr" eaLnBrk="0" hangingPunct="0">
              <a:spcBef>
                <a:spcPct val="50000"/>
              </a:spcBef>
            </a:pPr>
            <a:r>
              <a:rPr lang="en-US" altLang="en-US" sz="4000" dirty="0"/>
              <a:t>Reflection</a:t>
            </a:r>
          </a:p>
        </p:txBody>
      </p:sp>
      <p:sp>
        <p:nvSpPr>
          <p:cNvPr id="26634" name="AutoShape 10"/>
          <p:cNvSpPr>
            <a:spLocks/>
          </p:cNvSpPr>
          <p:nvPr/>
        </p:nvSpPr>
        <p:spPr bwMode="auto">
          <a:xfrm>
            <a:off x="7467600" y="457200"/>
            <a:ext cx="685800" cy="6172200"/>
          </a:xfrm>
          <a:prstGeom prst="rightBrace">
            <a:avLst>
              <a:gd name="adj1" fmla="val 75000"/>
              <a:gd name="adj2" fmla="val 50000"/>
            </a:avLst>
          </a:prstGeom>
          <a:noFill/>
          <a:ln w="76200" cap="sq">
            <a:solidFill>
              <a:schemeClr val="tx1"/>
            </a:solidFill>
            <a:round/>
            <a:headEnd type="none" w="sm" len="sm"/>
            <a:tailEnd type="none" w="sm" len="sm"/>
          </a:ln>
        </p:spPr>
        <p:txBody>
          <a:bodyPr wrap="none" anchor="ctr"/>
          <a:lstStyle/>
          <a:p>
            <a:pPr algn="ctr" eaLnBrk="0" hangingPunct="0"/>
            <a:endParaRPr lang="en-US" altLang="en-US" dirty="0"/>
          </a:p>
        </p:txBody>
      </p:sp>
      <p:sp>
        <p:nvSpPr>
          <p:cNvPr id="26635" name="Text Box 11"/>
          <p:cNvSpPr txBox="1">
            <a:spLocks noChangeArrowheads="1"/>
          </p:cNvSpPr>
          <p:nvPr/>
        </p:nvSpPr>
        <p:spPr bwMode="auto">
          <a:xfrm>
            <a:off x="8077200" y="3108325"/>
            <a:ext cx="2286000" cy="946150"/>
          </a:xfrm>
          <a:prstGeom prst="rect">
            <a:avLst/>
          </a:prstGeom>
          <a:noFill/>
          <a:ln w="12700" cap="sq">
            <a:noFill/>
            <a:miter lim="800000"/>
            <a:headEnd type="none" w="sm" len="sm"/>
            <a:tailEnd type="none" w="sm" len="sm"/>
          </a:ln>
        </p:spPr>
        <p:txBody>
          <a:bodyPr>
            <a:spAutoFit/>
          </a:bodyPr>
          <a:lstStyle/>
          <a:p>
            <a:pPr algn="ctr" eaLnBrk="0" hangingPunct="0">
              <a:spcBef>
                <a:spcPct val="50000"/>
              </a:spcBef>
            </a:pPr>
            <a:r>
              <a:rPr lang="en-US" altLang="en-US" sz="2800" dirty="0"/>
              <a:t>Scored Holistically</a:t>
            </a:r>
          </a:p>
        </p:txBody>
      </p:sp>
      <p:sp>
        <p:nvSpPr>
          <p:cNvPr id="26637" name="Oval 13"/>
          <p:cNvSpPr>
            <a:spLocks noChangeArrowheads="1"/>
          </p:cNvSpPr>
          <p:nvPr/>
        </p:nvSpPr>
        <p:spPr bwMode="auto">
          <a:xfrm>
            <a:off x="1676400" y="4267200"/>
            <a:ext cx="2895600" cy="1676400"/>
          </a:xfrm>
          <a:prstGeom prst="ellipse">
            <a:avLst/>
          </a:prstGeom>
          <a:solidFill>
            <a:srgbClr val="00B050"/>
          </a:solidFill>
          <a:ln w="9525">
            <a:solidFill>
              <a:schemeClr val="tx1"/>
            </a:solidFill>
            <a:round/>
            <a:headEnd/>
            <a:tailEnd/>
          </a:ln>
        </p:spPr>
        <p:txBody>
          <a:bodyPr wrap="none" anchor="ctr"/>
          <a:lstStyle/>
          <a:p>
            <a:pPr algn="ctr"/>
            <a:r>
              <a:rPr lang="en-US" altLang="en-US" sz="3200" dirty="0">
                <a:latin typeface="Arial" charset="0"/>
              </a:rPr>
              <a:t>Component 2</a:t>
            </a:r>
          </a:p>
          <a:p>
            <a:pPr algn="ctr"/>
            <a:r>
              <a:rPr lang="en-US" altLang="en-US" sz="2000" dirty="0">
                <a:latin typeface="Arial" charset="0"/>
              </a:rPr>
              <a:t>Video</a:t>
            </a:r>
          </a:p>
          <a:p>
            <a:pPr algn="ctr"/>
            <a:r>
              <a:rPr lang="en-US" altLang="en-US" sz="2000" dirty="0">
                <a:latin typeface="Arial" charset="0"/>
              </a:rPr>
              <a:t>Based on 1 PGE</a:t>
            </a:r>
          </a:p>
        </p:txBody>
      </p:sp>
      <p:sp>
        <p:nvSpPr>
          <p:cNvPr id="26638" name="Oval 14"/>
          <p:cNvSpPr>
            <a:spLocks noChangeArrowheads="1"/>
          </p:cNvSpPr>
          <p:nvPr/>
        </p:nvSpPr>
        <p:spPr bwMode="auto">
          <a:xfrm>
            <a:off x="4724400" y="4267200"/>
            <a:ext cx="2895600" cy="1676400"/>
          </a:xfrm>
          <a:prstGeom prst="ellipse">
            <a:avLst/>
          </a:prstGeom>
          <a:solidFill>
            <a:srgbClr val="00B050"/>
          </a:solidFill>
          <a:ln w="9525">
            <a:solidFill>
              <a:schemeClr val="accent1"/>
            </a:solidFill>
            <a:round/>
            <a:headEnd/>
            <a:tailEnd/>
          </a:ln>
        </p:spPr>
        <p:txBody>
          <a:bodyPr wrap="none" anchor="ctr"/>
          <a:lstStyle/>
          <a:p>
            <a:pPr algn="ctr"/>
            <a:r>
              <a:rPr lang="en-US" altLang="en-US" sz="3200" dirty="0">
                <a:latin typeface="Arial" charset="0"/>
              </a:rPr>
              <a:t>Component 3</a:t>
            </a:r>
          </a:p>
          <a:p>
            <a:pPr algn="ctr"/>
            <a:r>
              <a:rPr lang="en-US" altLang="en-US" sz="2000" dirty="0">
                <a:latin typeface="Arial" charset="0"/>
              </a:rPr>
              <a:t>Video or Student Work</a:t>
            </a:r>
          </a:p>
          <a:p>
            <a:pPr algn="ctr"/>
            <a:r>
              <a:rPr lang="en-US" altLang="en-US" sz="2000" dirty="0">
                <a:latin typeface="Arial" charset="0"/>
              </a:rPr>
              <a:t>Based on 2</a:t>
            </a:r>
            <a:r>
              <a:rPr lang="en-US" altLang="en-US" sz="2000" baseline="30000" dirty="0">
                <a:latin typeface="Arial" charset="0"/>
              </a:rPr>
              <a:t>nd</a:t>
            </a:r>
            <a:r>
              <a:rPr lang="en-US" altLang="en-US" sz="2000" dirty="0">
                <a:latin typeface="Arial" charset="0"/>
              </a:rPr>
              <a:t> PGE</a:t>
            </a:r>
          </a:p>
        </p:txBody>
      </p:sp>
    </p:spTree>
    <p:extLst>
      <p:ext uri="{BB962C8B-B14F-4D97-AF65-F5344CB8AC3E}">
        <p14:creationId xmlns:p14="http://schemas.microsoft.com/office/powerpoint/2010/main" val="4223836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630"/>
                                        </p:tgtEl>
                                        <p:attrNameLst>
                                          <p:attrName>style.visibility</p:attrName>
                                        </p:attrNameLst>
                                      </p:cBhvr>
                                      <p:to>
                                        <p:strVal val="visible"/>
                                      </p:to>
                                    </p:set>
                                    <p:animEffect transition="in" filter="circle(in)">
                                      <p:cBhvr>
                                        <p:cTn id="7" dur="1000"/>
                                        <p:tgtEl>
                                          <p:spTgt spid="266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6628"/>
                                        </p:tgtEl>
                                        <p:attrNameLst>
                                          <p:attrName>style.visibility</p:attrName>
                                        </p:attrNameLst>
                                      </p:cBhvr>
                                      <p:to>
                                        <p:strVal val="visible"/>
                                      </p:to>
                                    </p:set>
                                    <p:animEffect transition="in" filter="wipe(up)">
                                      <p:cBhvr>
                                        <p:cTn id="12" dur="500"/>
                                        <p:tgtEl>
                                          <p:spTgt spid="266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6637"/>
                                        </p:tgtEl>
                                        <p:attrNameLst>
                                          <p:attrName>style.visibility</p:attrName>
                                        </p:attrNameLst>
                                      </p:cBhvr>
                                      <p:to>
                                        <p:strVal val="visible"/>
                                      </p:to>
                                    </p:set>
                                    <p:animEffect transition="in" filter="circle(in)">
                                      <p:cBhvr>
                                        <p:cTn id="17" dur="1000"/>
                                        <p:tgtEl>
                                          <p:spTgt spid="2663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6629"/>
                                        </p:tgtEl>
                                        <p:attrNameLst>
                                          <p:attrName>style.visibility</p:attrName>
                                        </p:attrNameLst>
                                      </p:cBhvr>
                                      <p:to>
                                        <p:strVal val="visible"/>
                                      </p:to>
                                    </p:set>
                                    <p:animEffect transition="in" filter="wipe(up)">
                                      <p:cBhvr>
                                        <p:cTn id="22" dur="500"/>
                                        <p:tgtEl>
                                          <p:spTgt spid="2662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6638"/>
                                        </p:tgtEl>
                                        <p:attrNameLst>
                                          <p:attrName>style.visibility</p:attrName>
                                        </p:attrNameLst>
                                      </p:cBhvr>
                                      <p:to>
                                        <p:strVal val="visible"/>
                                      </p:to>
                                    </p:set>
                                    <p:animEffect transition="in" filter="circle(in)">
                                      <p:cBhvr>
                                        <p:cTn id="27" dur="1000"/>
                                        <p:tgtEl>
                                          <p:spTgt spid="2663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6633"/>
                                        </p:tgtEl>
                                        <p:attrNameLst>
                                          <p:attrName>style.visibility</p:attrName>
                                        </p:attrNameLst>
                                      </p:cBhvr>
                                      <p:to>
                                        <p:strVal val="visible"/>
                                      </p:to>
                                    </p:set>
                                    <p:animEffect transition="in" filter="wipe(up)">
                                      <p:cBhvr>
                                        <p:cTn id="32" dur="500"/>
                                        <p:tgtEl>
                                          <p:spTgt spid="2663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6634"/>
                                        </p:tgtEl>
                                        <p:attrNameLst>
                                          <p:attrName>style.visibility</p:attrName>
                                        </p:attrNameLst>
                                      </p:cBhvr>
                                      <p:to>
                                        <p:strVal val="visible"/>
                                      </p:to>
                                    </p:set>
                                    <p:animEffect transition="in" filter="wipe(left)">
                                      <p:cBhvr>
                                        <p:cTn id="37" dur="500"/>
                                        <p:tgtEl>
                                          <p:spTgt spid="26634"/>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26635"/>
                                        </p:tgtEl>
                                        <p:attrNameLst>
                                          <p:attrName>style.visibility</p:attrName>
                                        </p:attrNameLst>
                                      </p:cBhvr>
                                      <p:to>
                                        <p:strVal val="visible"/>
                                      </p:to>
                                    </p:set>
                                    <p:animEffect transition="in" filter="wipe(left)">
                                      <p:cBhvr>
                                        <p:cTn id="40" dur="500"/>
                                        <p:tgtEl>
                                          <p:spTgt spid="266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nimBg="1"/>
      <p:bldP spid="26629" grpId="0" animBg="1"/>
      <p:bldP spid="26630" grpId="0" animBg="1"/>
      <p:bldP spid="26633" grpId="0" animBg="1"/>
      <p:bldP spid="26634" grpId="0" animBg="1"/>
      <p:bldP spid="26635" grpId="0"/>
      <p:bldP spid="26637" grpId="0" animBg="1"/>
      <p:bldP spid="2663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altLang="en-US" dirty="0" smtClean="0">
                <a:solidFill>
                  <a:srgbClr val="004A97"/>
                </a:solidFill>
              </a:rPr>
              <a:t>Component One</a:t>
            </a:r>
          </a:p>
        </p:txBody>
      </p:sp>
      <p:sp>
        <p:nvSpPr>
          <p:cNvPr id="17412" name="Rectangle 3"/>
          <p:cNvSpPr>
            <a:spLocks noGrp="1" noChangeArrowheads="1"/>
          </p:cNvSpPr>
          <p:nvPr>
            <p:ph type="body" idx="1"/>
          </p:nvPr>
        </p:nvSpPr>
        <p:spPr>
          <a:xfrm>
            <a:off x="2312894" y="1828800"/>
            <a:ext cx="7893424" cy="4191000"/>
          </a:xfrm>
        </p:spPr>
        <p:txBody>
          <a:bodyPr/>
          <a:lstStyle/>
          <a:p>
            <a:pPr eaLnBrk="1" hangingPunct="1"/>
            <a:r>
              <a:rPr lang="en-US" altLang="en-US" sz="2400" dirty="0" smtClean="0">
                <a:latin typeface="Arial" panose="020B0604020202020204" pitchFamily="34" charset="0"/>
                <a:cs typeface="Arial" panose="020B0604020202020204" pitchFamily="34" charset="0"/>
              </a:rPr>
              <a:t>4 Professional Growth Experiences (PGEs)</a:t>
            </a:r>
          </a:p>
          <a:p>
            <a:pPr eaLnBrk="1" hangingPunct="1"/>
            <a:r>
              <a:rPr lang="en-US" altLang="en-US" sz="2400" dirty="0" smtClean="0">
                <a:latin typeface="Arial" panose="020B0604020202020204" pitchFamily="34" charset="0"/>
                <a:cs typeface="Arial" panose="020B0604020202020204" pitchFamily="34" charset="0"/>
              </a:rPr>
              <a:t>3 pages of commentary for each PGE</a:t>
            </a:r>
          </a:p>
          <a:p>
            <a:pPr eaLnBrk="1" hangingPunct="1"/>
            <a:r>
              <a:rPr lang="en-US" altLang="en-US" sz="2400" dirty="0" smtClean="0">
                <a:latin typeface="Arial" panose="020B0604020202020204" pitchFamily="34" charset="0"/>
                <a:cs typeface="Arial" panose="020B0604020202020204" pitchFamily="34" charset="0"/>
              </a:rPr>
              <a:t>2 pages of samples of products for each PGE</a:t>
            </a:r>
          </a:p>
          <a:p>
            <a:pPr eaLnBrk="1" hangingPunct="1"/>
            <a:r>
              <a:rPr lang="en-US" altLang="en-US" sz="2400" dirty="0" smtClean="0">
                <a:latin typeface="Arial" panose="020B0604020202020204" pitchFamily="34" charset="0"/>
                <a:cs typeface="Arial" panose="020B0604020202020204" pitchFamily="34" charset="0"/>
              </a:rPr>
              <a:t>Must demonstrate:</a:t>
            </a:r>
          </a:p>
          <a:p>
            <a:pPr lvl="1" eaLnBrk="1" hangingPunct="1"/>
            <a:r>
              <a:rPr lang="en-US" altLang="en-US" sz="2400" dirty="0" smtClean="0">
                <a:latin typeface="Arial" panose="020B0604020202020204" pitchFamily="34" charset="0"/>
                <a:cs typeface="Arial" panose="020B0604020202020204" pitchFamily="34" charset="0"/>
              </a:rPr>
              <a:t>Current content knowledge and pedagogy</a:t>
            </a:r>
          </a:p>
          <a:p>
            <a:pPr lvl="1" eaLnBrk="1" hangingPunct="1"/>
            <a:r>
              <a:rPr lang="en-US" altLang="en-US" sz="2400" dirty="0" smtClean="0">
                <a:latin typeface="Arial" panose="020B0604020202020204" pitchFamily="34" charset="0"/>
                <a:cs typeface="Arial" panose="020B0604020202020204" pitchFamily="34" charset="0"/>
              </a:rPr>
              <a:t>Effective use of technology</a:t>
            </a:r>
          </a:p>
          <a:p>
            <a:pPr lvl="1" eaLnBrk="1" hangingPunct="1"/>
            <a:r>
              <a:rPr lang="en-US" altLang="en-US" sz="2400" dirty="0" smtClean="0">
                <a:latin typeface="Arial" panose="020B0604020202020204" pitchFamily="34" charset="0"/>
                <a:cs typeface="Arial" panose="020B0604020202020204" pitchFamily="34" charset="0"/>
              </a:rPr>
              <a:t>Ongoing, varied, multifaceted experiences</a:t>
            </a:r>
          </a:p>
          <a:p>
            <a:pPr lvl="1" eaLnBrk="1" hangingPunct="1"/>
            <a:r>
              <a:rPr lang="en-US" altLang="en-US" sz="2400" dirty="0" smtClean="0">
                <a:latin typeface="Arial" panose="020B0604020202020204" pitchFamily="34" charset="0"/>
                <a:cs typeface="Arial" panose="020B0604020202020204" pitchFamily="34" charset="0"/>
              </a:rPr>
              <a:t>Direct or indirect impact on student learning</a:t>
            </a:r>
          </a:p>
          <a:p>
            <a:pPr eaLnBrk="1" hangingPunct="1"/>
            <a:endParaRPr lang="en-US" altLang="en-US" dirty="0" smtClean="0"/>
          </a:p>
        </p:txBody>
      </p:sp>
    </p:spTree>
    <p:extLst>
      <p:ext uri="{BB962C8B-B14F-4D97-AF65-F5344CB8AC3E}">
        <p14:creationId xmlns:p14="http://schemas.microsoft.com/office/powerpoint/2010/main" val="3520407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solidFill>
                  <a:srgbClr val="004A97"/>
                </a:solidFill>
              </a:rPr>
              <a:t>Component 1:  </a:t>
            </a:r>
            <a:r>
              <a:rPr lang="en-US" altLang="en-US" sz="3200" dirty="0">
                <a:solidFill>
                  <a:srgbClr val="004A97"/>
                </a:solidFill>
              </a:rPr>
              <a:t>Written Commentary</a:t>
            </a:r>
          </a:p>
        </p:txBody>
      </p:sp>
      <p:sp>
        <p:nvSpPr>
          <p:cNvPr id="18435" name="Text Placeholder 2"/>
          <p:cNvSpPr>
            <a:spLocks noGrp="1"/>
          </p:cNvSpPr>
          <p:nvPr>
            <p:ph type="body" idx="1"/>
          </p:nvPr>
        </p:nvSpPr>
        <p:spPr>
          <a:xfrm>
            <a:off x="839788" y="1681163"/>
            <a:ext cx="5157787" cy="657225"/>
          </a:xfrm>
        </p:spPr>
        <p:txBody>
          <a:bodyPr/>
          <a:lstStyle/>
          <a:p>
            <a:r>
              <a:rPr lang="en-US" altLang="en-US" sz="2400" b="0" dirty="0" smtClean="0">
                <a:latin typeface="Arial" panose="020B0604020202020204" pitchFamily="34" charset="0"/>
                <a:cs typeface="Arial" panose="020B0604020202020204" pitchFamily="34" charset="0"/>
              </a:rPr>
              <a:t>For each PGE:</a:t>
            </a:r>
          </a:p>
        </p:txBody>
      </p:sp>
      <p:sp>
        <p:nvSpPr>
          <p:cNvPr id="18436" name="Content Placeholder 3"/>
          <p:cNvSpPr>
            <a:spLocks noGrp="1"/>
          </p:cNvSpPr>
          <p:nvPr>
            <p:ph sz="half" idx="2"/>
          </p:nvPr>
        </p:nvSpPr>
        <p:spPr>
          <a:xfrm>
            <a:off x="839788" y="2380129"/>
            <a:ext cx="5157787" cy="3809534"/>
          </a:xfrm>
        </p:spPr>
        <p:txBody>
          <a:bodyPr/>
          <a:lstStyle/>
          <a:p>
            <a:r>
              <a:rPr lang="en-US" altLang="en-US" sz="2400" dirty="0" smtClean="0">
                <a:latin typeface="Arial" panose="020B0604020202020204" pitchFamily="34" charset="0"/>
                <a:cs typeface="Arial" panose="020B0604020202020204" pitchFamily="34" charset="0"/>
              </a:rPr>
              <a:t>Describe the context</a:t>
            </a:r>
          </a:p>
          <a:p>
            <a:r>
              <a:rPr lang="en-US" altLang="en-US" sz="2400" dirty="0" smtClean="0">
                <a:latin typeface="Arial" panose="020B0604020202020204" pitchFamily="34" charset="0"/>
                <a:cs typeface="Arial" panose="020B0604020202020204" pitchFamily="34" charset="0"/>
              </a:rPr>
              <a:t>Describe the PGE</a:t>
            </a:r>
          </a:p>
          <a:p>
            <a:r>
              <a:rPr lang="en-US" altLang="en-US" sz="2400" dirty="0" smtClean="0">
                <a:latin typeface="Arial" panose="020B0604020202020204" pitchFamily="34" charset="0"/>
                <a:cs typeface="Arial" panose="020B0604020202020204" pitchFamily="34" charset="0"/>
              </a:rPr>
              <a:t>Identify the need and how the PGE addresses the need</a:t>
            </a:r>
          </a:p>
          <a:p>
            <a:r>
              <a:rPr lang="en-US" altLang="en-US" sz="2400" dirty="0" smtClean="0">
                <a:latin typeface="Arial" panose="020B0604020202020204" pitchFamily="34" charset="0"/>
                <a:cs typeface="Arial" panose="020B0604020202020204" pitchFamily="34" charset="0"/>
              </a:rPr>
              <a:t>(Do this four times.)</a:t>
            </a:r>
          </a:p>
          <a:p>
            <a:endParaRPr lang="en-US" altLang="en-US" dirty="0" smtClean="0"/>
          </a:p>
        </p:txBody>
      </p:sp>
      <p:sp>
        <p:nvSpPr>
          <p:cNvPr id="18437" name="Text Placeholder 4"/>
          <p:cNvSpPr>
            <a:spLocks noGrp="1"/>
          </p:cNvSpPr>
          <p:nvPr>
            <p:ph type="body" sz="quarter" idx="3"/>
          </p:nvPr>
        </p:nvSpPr>
        <p:spPr>
          <a:xfrm>
            <a:off x="6172200" y="1681163"/>
            <a:ext cx="5183188" cy="698966"/>
          </a:xfrm>
        </p:spPr>
        <p:txBody>
          <a:bodyPr>
            <a:normAutofit fontScale="25000" lnSpcReduction="20000"/>
          </a:bodyPr>
          <a:lstStyle/>
          <a:p>
            <a:endParaRPr lang="en-US" altLang="en-US" b="0" dirty="0" smtClean="0"/>
          </a:p>
          <a:p>
            <a:endParaRPr lang="en-US" altLang="en-US" b="0" dirty="0" smtClean="0"/>
          </a:p>
          <a:p>
            <a:endParaRPr lang="en-US" altLang="en-US" b="0" dirty="0" smtClean="0"/>
          </a:p>
          <a:p>
            <a:r>
              <a:rPr lang="en-US" altLang="en-US" sz="9600" b="0" dirty="0" smtClean="0">
                <a:latin typeface="Arial" panose="020B0604020202020204" pitchFamily="34" charset="0"/>
                <a:cs typeface="Arial" panose="020B0604020202020204" pitchFamily="34" charset="0"/>
              </a:rPr>
              <a:t>Addressed anywhere:</a:t>
            </a:r>
          </a:p>
        </p:txBody>
      </p:sp>
      <p:sp>
        <p:nvSpPr>
          <p:cNvPr id="18438" name="Content Placeholder 5"/>
          <p:cNvSpPr>
            <a:spLocks noGrp="1"/>
          </p:cNvSpPr>
          <p:nvPr>
            <p:ph sz="quarter" idx="4"/>
          </p:nvPr>
        </p:nvSpPr>
        <p:spPr>
          <a:xfrm>
            <a:off x="6172199" y="2380129"/>
            <a:ext cx="5674659" cy="3809534"/>
          </a:xfrm>
        </p:spPr>
        <p:txBody>
          <a:bodyPr/>
          <a:lstStyle/>
          <a:p>
            <a:r>
              <a:rPr lang="en-US" altLang="en-US" sz="2400" dirty="0" smtClean="0">
                <a:latin typeface="Arial" panose="020B0604020202020204" pitchFamily="34" charset="0"/>
                <a:cs typeface="Arial" panose="020B0604020202020204" pitchFamily="34" charset="0"/>
              </a:rPr>
              <a:t>Content/pedagogical knowledge that was acquired/deepened</a:t>
            </a:r>
          </a:p>
          <a:p>
            <a:r>
              <a:rPr lang="en-US" altLang="en-US" sz="2400" dirty="0" smtClean="0">
                <a:latin typeface="Arial" panose="020B0604020202020204" pitchFamily="34" charset="0"/>
                <a:cs typeface="Arial" panose="020B0604020202020204" pitchFamily="34" charset="0"/>
              </a:rPr>
              <a:t>Acquisition/Use of technology</a:t>
            </a:r>
          </a:p>
          <a:p>
            <a:r>
              <a:rPr lang="en-US" altLang="en-US" sz="2400" dirty="0" smtClean="0">
                <a:latin typeface="Arial" panose="020B0604020202020204" pitchFamily="34" charset="0"/>
                <a:cs typeface="Arial" panose="020B0604020202020204" pitchFamily="34" charset="0"/>
              </a:rPr>
              <a:t>Interaction with colleagues, professional groups, parents and/or community</a:t>
            </a:r>
          </a:p>
        </p:txBody>
      </p:sp>
    </p:spTree>
    <p:extLst>
      <p:ext uri="{BB962C8B-B14F-4D97-AF65-F5344CB8AC3E}">
        <p14:creationId xmlns:p14="http://schemas.microsoft.com/office/powerpoint/2010/main" val="2171754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US" altLang="en-US" dirty="0" smtClean="0">
                <a:solidFill>
                  <a:srgbClr val="004A97"/>
                </a:solidFill>
              </a:rPr>
              <a:t>Component Two</a:t>
            </a:r>
          </a:p>
        </p:txBody>
      </p:sp>
      <p:sp>
        <p:nvSpPr>
          <p:cNvPr id="19460" name="Rectangle 3"/>
          <p:cNvSpPr>
            <a:spLocks noGrp="1" noChangeArrowheads="1"/>
          </p:cNvSpPr>
          <p:nvPr>
            <p:ph type="body" idx="1"/>
          </p:nvPr>
        </p:nvSpPr>
        <p:spPr>
          <a:xfrm>
            <a:off x="2312895" y="1867553"/>
            <a:ext cx="8122024" cy="4191000"/>
          </a:xfrm>
        </p:spPr>
        <p:txBody>
          <a:bodyPr/>
          <a:lstStyle/>
          <a:p>
            <a:pPr eaLnBrk="1" hangingPunct="1"/>
            <a:r>
              <a:rPr lang="en-US" altLang="en-US" sz="2400" dirty="0" smtClean="0">
                <a:latin typeface="Arial" panose="020B0604020202020204" pitchFamily="34" charset="0"/>
                <a:cs typeface="Arial" panose="020B0604020202020204" pitchFamily="34" charset="0"/>
              </a:rPr>
              <a:t>Application of one PGE from Component 1 in classroom</a:t>
            </a:r>
          </a:p>
          <a:p>
            <a:pPr eaLnBrk="1" hangingPunct="1"/>
            <a:r>
              <a:rPr lang="en-US" altLang="en-US" sz="2400" dirty="0" smtClean="0">
                <a:latin typeface="Arial" panose="020B0604020202020204" pitchFamily="34" charset="0"/>
                <a:cs typeface="Arial" panose="020B0604020202020204" pitchFamily="34" charset="0"/>
              </a:rPr>
              <a:t>10-minute video of classroom instruction</a:t>
            </a:r>
          </a:p>
          <a:p>
            <a:pPr lvl="1" eaLnBrk="1" hangingPunct="1"/>
            <a:r>
              <a:rPr lang="en-US" altLang="en-US" sz="2400" dirty="0" smtClean="0">
                <a:latin typeface="Arial" panose="020B0604020202020204" pitchFamily="34" charset="0"/>
                <a:cs typeface="Arial" panose="020B0604020202020204" pitchFamily="34" charset="0"/>
              </a:rPr>
              <a:t>Same content area of original certificate</a:t>
            </a:r>
          </a:p>
          <a:p>
            <a:pPr lvl="1" eaLnBrk="1" hangingPunct="1"/>
            <a:r>
              <a:rPr lang="en-US" altLang="en-US" sz="2400" dirty="0" smtClean="0">
                <a:latin typeface="Arial" panose="020B0604020202020204" pitchFamily="34" charset="0"/>
                <a:cs typeface="Arial" panose="020B0604020202020204" pitchFamily="34" charset="0"/>
              </a:rPr>
              <a:t>Same developmental level as original certificate</a:t>
            </a:r>
          </a:p>
          <a:p>
            <a:pPr lvl="1" eaLnBrk="1" hangingPunct="1"/>
            <a:r>
              <a:rPr lang="en-US" altLang="en-US" sz="2400" dirty="0" smtClean="0">
                <a:latin typeface="Arial" panose="020B0604020202020204" pitchFamily="34" charset="0"/>
                <a:cs typeface="Arial" panose="020B0604020202020204" pitchFamily="34" charset="0"/>
              </a:rPr>
              <a:t>Recorded between September 1 and May 15</a:t>
            </a:r>
          </a:p>
          <a:p>
            <a:pPr lvl="1" eaLnBrk="1" hangingPunct="1"/>
            <a:r>
              <a:rPr lang="en-US" altLang="en-US" sz="2400" dirty="0" smtClean="0">
                <a:latin typeface="Arial" panose="020B0604020202020204" pitchFamily="34" charset="0"/>
                <a:cs typeface="Arial" panose="020B0604020202020204" pitchFamily="34" charset="0"/>
              </a:rPr>
              <a:t>May be segmented (up to three) </a:t>
            </a:r>
          </a:p>
          <a:p>
            <a:pPr eaLnBrk="1" hangingPunct="1"/>
            <a:r>
              <a:rPr lang="en-US" altLang="en-US" sz="2400" dirty="0" smtClean="0">
                <a:latin typeface="Arial" panose="020B0604020202020204" pitchFamily="34" charset="0"/>
                <a:cs typeface="Arial" panose="020B0604020202020204" pitchFamily="34" charset="0"/>
              </a:rPr>
              <a:t>4 pages of written commentary</a:t>
            </a:r>
          </a:p>
          <a:p>
            <a:pPr eaLnBrk="1" hangingPunct="1"/>
            <a:endParaRPr lang="en-US" altLang="en-US" dirty="0" smtClean="0"/>
          </a:p>
        </p:txBody>
      </p:sp>
    </p:spTree>
    <p:extLst>
      <p:ext uri="{BB962C8B-B14F-4D97-AF65-F5344CB8AC3E}">
        <p14:creationId xmlns:p14="http://schemas.microsoft.com/office/powerpoint/2010/main" val="2639974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solidFill>
                  <a:srgbClr val="004A97"/>
                </a:solidFill>
              </a:rPr>
              <a:t>Component 2:  </a:t>
            </a:r>
            <a:r>
              <a:rPr lang="en-US" altLang="en-US" sz="2800" dirty="0">
                <a:solidFill>
                  <a:srgbClr val="004A97"/>
                </a:solidFill>
              </a:rPr>
              <a:t>Written Commentary</a:t>
            </a:r>
            <a:endParaRPr lang="en-US" altLang="en-US" dirty="0" smtClean="0">
              <a:solidFill>
                <a:srgbClr val="004A97"/>
              </a:solidFill>
            </a:endParaRPr>
          </a:p>
        </p:txBody>
      </p:sp>
      <p:sp>
        <p:nvSpPr>
          <p:cNvPr id="20483" name="Content Placeholder 2"/>
          <p:cNvSpPr>
            <a:spLocks noGrp="1"/>
          </p:cNvSpPr>
          <p:nvPr>
            <p:ph idx="1"/>
          </p:nvPr>
        </p:nvSpPr>
        <p:spPr>
          <a:xfrm>
            <a:off x="2133600" y="1827212"/>
            <a:ext cx="8565776" cy="4191000"/>
          </a:xfrm>
        </p:spPr>
        <p:txBody>
          <a:bodyPr/>
          <a:lstStyle/>
          <a:p>
            <a:r>
              <a:rPr lang="en-US" altLang="en-US" sz="2400" dirty="0" smtClean="0">
                <a:latin typeface="Arial" panose="020B0604020202020204" pitchFamily="34" charset="0"/>
                <a:cs typeface="Arial" panose="020B0604020202020204" pitchFamily="34" charset="0"/>
              </a:rPr>
              <a:t>Age ranges of the students</a:t>
            </a:r>
          </a:p>
          <a:p>
            <a:r>
              <a:rPr lang="en-US" altLang="en-US" sz="2400" dirty="0" smtClean="0">
                <a:latin typeface="Arial" panose="020B0604020202020204" pitchFamily="34" charset="0"/>
                <a:cs typeface="Arial" panose="020B0604020202020204" pitchFamily="34" charset="0"/>
              </a:rPr>
              <a:t>PGE to which this component is connected</a:t>
            </a:r>
          </a:p>
          <a:p>
            <a:r>
              <a:rPr lang="en-US" altLang="en-US" sz="2400" dirty="0" smtClean="0">
                <a:latin typeface="Arial" panose="020B0604020202020204" pitchFamily="34" charset="0"/>
                <a:cs typeface="Arial" panose="020B0604020202020204" pitchFamily="34" charset="0"/>
              </a:rPr>
              <a:t>Lesson’s goals/connection to overall learning</a:t>
            </a:r>
          </a:p>
          <a:p>
            <a:r>
              <a:rPr lang="en-US" altLang="en-US" sz="2400" dirty="0" smtClean="0">
                <a:latin typeface="Arial" panose="020B0604020202020204" pitchFamily="34" charset="0"/>
                <a:cs typeface="Arial" panose="020B0604020202020204" pitchFamily="34" charset="0"/>
              </a:rPr>
              <a:t>Importance of the instruction for students</a:t>
            </a:r>
          </a:p>
          <a:p>
            <a:r>
              <a:rPr lang="en-US" altLang="en-US" sz="2400" dirty="0" smtClean="0">
                <a:latin typeface="Arial" panose="020B0604020202020204" pitchFamily="34" charset="0"/>
                <a:cs typeface="Arial" panose="020B0604020202020204" pitchFamily="34" charset="0"/>
              </a:rPr>
              <a:t>Equity of access and promotion of diversity</a:t>
            </a:r>
          </a:p>
          <a:p>
            <a:r>
              <a:rPr lang="en-US" altLang="en-US" sz="2400" dirty="0" smtClean="0">
                <a:latin typeface="Arial" panose="020B0604020202020204" pitchFamily="34" charset="0"/>
                <a:cs typeface="Arial" panose="020B0604020202020204" pitchFamily="34" charset="0"/>
              </a:rPr>
              <a:t>Impact on student learning</a:t>
            </a:r>
          </a:p>
          <a:p>
            <a:r>
              <a:rPr lang="en-US" altLang="en-US" sz="2400" dirty="0" smtClean="0">
                <a:latin typeface="Arial" panose="020B0604020202020204" pitchFamily="34" charset="0"/>
                <a:cs typeface="Arial" panose="020B0604020202020204" pitchFamily="34" charset="0"/>
              </a:rPr>
              <a:t>Connection to certificate-specific content knowledge</a:t>
            </a:r>
          </a:p>
        </p:txBody>
      </p:sp>
    </p:spTree>
    <p:extLst>
      <p:ext uri="{BB962C8B-B14F-4D97-AF65-F5344CB8AC3E}">
        <p14:creationId xmlns:p14="http://schemas.microsoft.com/office/powerpoint/2010/main" val="4179839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altLang="en-US" dirty="0" smtClean="0">
                <a:solidFill>
                  <a:srgbClr val="004A97"/>
                </a:solidFill>
              </a:rPr>
              <a:t>Component Three</a:t>
            </a:r>
          </a:p>
        </p:txBody>
      </p:sp>
      <p:sp>
        <p:nvSpPr>
          <p:cNvPr id="21508" name="Rectangle 3"/>
          <p:cNvSpPr>
            <a:spLocks noGrp="1" noChangeArrowheads="1"/>
          </p:cNvSpPr>
          <p:nvPr>
            <p:ph type="body" idx="1"/>
          </p:nvPr>
        </p:nvSpPr>
        <p:spPr>
          <a:xfrm>
            <a:off x="2200586" y="1807488"/>
            <a:ext cx="7799294" cy="4419600"/>
          </a:xfrm>
        </p:spPr>
        <p:txBody>
          <a:bodyPr/>
          <a:lstStyle/>
          <a:p>
            <a:pPr eaLnBrk="1" hangingPunct="1"/>
            <a:r>
              <a:rPr lang="en-US" altLang="en-US" sz="2400" dirty="0" smtClean="0">
                <a:latin typeface="Arial" panose="020B0604020202020204" pitchFamily="34" charset="0"/>
                <a:cs typeface="Arial" panose="020B0604020202020204" pitchFamily="34" charset="0"/>
              </a:rPr>
              <a:t>Application of a different PGE from Component One</a:t>
            </a:r>
          </a:p>
          <a:p>
            <a:pPr eaLnBrk="1" hangingPunct="1"/>
            <a:r>
              <a:rPr lang="en-US" altLang="en-US" sz="2400" dirty="0" smtClean="0">
                <a:latin typeface="Arial" panose="020B0604020202020204" pitchFamily="34" charset="0"/>
                <a:cs typeface="Arial" panose="020B0604020202020204" pitchFamily="34" charset="0"/>
              </a:rPr>
              <a:t>6 minute video of instruction (may be 3 segments)</a:t>
            </a:r>
          </a:p>
          <a:p>
            <a:pPr lvl="1" eaLnBrk="1" hangingPunct="1">
              <a:buFont typeface="Times" pitchFamily="18" charset="0"/>
              <a:buNone/>
            </a:pPr>
            <a:r>
              <a:rPr lang="en-US" altLang="en-US" sz="2400" dirty="0" smtClean="0">
                <a:latin typeface="Arial" panose="020B0604020202020204" pitchFamily="34" charset="0"/>
                <a:cs typeface="Arial" panose="020B0604020202020204" pitchFamily="34" charset="0"/>
              </a:rPr>
              <a:t>       OR</a:t>
            </a:r>
          </a:p>
          <a:p>
            <a:pPr eaLnBrk="1" hangingPunct="1"/>
            <a:r>
              <a:rPr lang="en-US" altLang="en-US" sz="2400" dirty="0" smtClean="0">
                <a:latin typeface="Arial" panose="020B0604020202020204" pitchFamily="34" charset="0"/>
                <a:cs typeface="Arial" panose="020B0604020202020204" pitchFamily="34" charset="0"/>
              </a:rPr>
              <a:t>8 pages of learner work</a:t>
            </a:r>
            <a:endParaRPr lang="en-US" altLang="en-US" sz="2400" dirty="0">
              <a:latin typeface="Arial" panose="020B0604020202020204" pitchFamily="34" charset="0"/>
              <a:cs typeface="Arial" panose="020B0604020202020204" pitchFamily="34" charset="0"/>
            </a:endParaRPr>
          </a:p>
          <a:p>
            <a:pPr eaLnBrk="1" hangingPunct="1"/>
            <a:r>
              <a:rPr lang="en-US" altLang="en-US" sz="2400" dirty="0" smtClean="0">
                <a:latin typeface="Arial" panose="020B0604020202020204" pitchFamily="34" charset="0"/>
                <a:cs typeface="Arial" panose="020B0604020202020204" pitchFamily="34" charset="0"/>
              </a:rPr>
              <a:t>4 pages of written commentary</a:t>
            </a:r>
          </a:p>
          <a:p>
            <a:pPr eaLnBrk="1" hangingPunct="1"/>
            <a:r>
              <a:rPr lang="en-US" altLang="en-US" sz="2400" dirty="0" smtClean="0">
                <a:latin typeface="Arial" panose="020B0604020202020204" pitchFamily="34" charset="0"/>
                <a:cs typeface="Arial" panose="020B0604020202020204" pitchFamily="34" charset="0"/>
              </a:rPr>
              <a:t>Could be preK-12 or adult learners – direct or indirect impact on student learning</a:t>
            </a:r>
          </a:p>
          <a:p>
            <a:pPr eaLnBrk="1" hangingPunct="1"/>
            <a:endParaRPr lang="en-US" altLang="en-U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2825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altLang="en-US" dirty="0" smtClean="0">
                <a:solidFill>
                  <a:srgbClr val="004A97"/>
                </a:solidFill>
              </a:rPr>
              <a:t>Essential Questions</a:t>
            </a:r>
          </a:p>
        </p:txBody>
      </p:sp>
      <p:sp>
        <p:nvSpPr>
          <p:cNvPr id="4100" name="Rectangle 3"/>
          <p:cNvSpPr>
            <a:spLocks noGrp="1" noChangeArrowheads="1"/>
          </p:cNvSpPr>
          <p:nvPr>
            <p:ph type="body" idx="1"/>
          </p:nvPr>
        </p:nvSpPr>
        <p:spPr>
          <a:xfrm>
            <a:off x="1452282" y="1869141"/>
            <a:ext cx="9224683" cy="4684059"/>
          </a:xfrm>
        </p:spPr>
        <p:txBody>
          <a:bodyPr/>
          <a:lstStyle/>
          <a:p>
            <a:pPr eaLnBrk="1" hangingPunct="1">
              <a:buFont typeface="Times" charset="0"/>
              <a:buChar char="•"/>
              <a:defRPr/>
            </a:pPr>
            <a:r>
              <a:rPr lang="en-US" altLang="en-US" sz="3000" dirty="0" smtClean="0"/>
              <a:t> </a:t>
            </a:r>
            <a:r>
              <a:rPr lang="en-US" altLang="en-US" sz="3000" dirty="0" smtClean="0">
                <a:latin typeface="Arial" panose="020B0604020202020204" pitchFamily="34" charset="0"/>
                <a:cs typeface="Arial" panose="020B0604020202020204" pitchFamily="34" charset="0"/>
              </a:rPr>
              <a:t>What </a:t>
            </a:r>
            <a:r>
              <a:rPr lang="en-US" altLang="en-US" sz="3000" dirty="0">
                <a:latin typeface="Arial" panose="020B0604020202020204" pitchFamily="34" charset="0"/>
                <a:cs typeface="Arial" panose="020B0604020202020204" pitchFamily="34" charset="0"/>
              </a:rPr>
              <a:t>is required of </a:t>
            </a:r>
            <a:r>
              <a:rPr lang="en-US" altLang="en-US" sz="3000" dirty="0" smtClean="0">
                <a:latin typeface="Arial" panose="020B0604020202020204" pitchFamily="34" charset="0"/>
                <a:cs typeface="Arial" panose="020B0604020202020204" pitchFamily="34" charset="0"/>
              </a:rPr>
              <a:t>renewal candidates</a:t>
            </a:r>
            <a:r>
              <a:rPr lang="en-US" altLang="en-US" sz="3000" dirty="0">
                <a:latin typeface="Arial" panose="020B0604020202020204" pitchFamily="34" charset="0"/>
                <a:cs typeface="Arial" panose="020B0604020202020204" pitchFamily="34" charset="0"/>
              </a:rPr>
              <a:t>?</a:t>
            </a:r>
          </a:p>
          <a:p>
            <a:pPr marL="465138" indent="-465138">
              <a:buFont typeface="Times" charset="0"/>
              <a:buChar char="•"/>
              <a:defRPr/>
            </a:pPr>
            <a:r>
              <a:rPr lang="en-US" altLang="en-US" sz="3000" dirty="0">
                <a:latin typeface="Arial" panose="020B0604020202020204" pitchFamily="34" charset="0"/>
                <a:cs typeface="Arial" panose="020B0604020202020204" pitchFamily="34" charset="0"/>
              </a:rPr>
              <a:t>In what ways can the Five Core Propositions and the Architecture of Accomplished Teaching connect with my work as a professional?</a:t>
            </a:r>
          </a:p>
          <a:p>
            <a:pPr marL="465138" indent="-465138">
              <a:buFont typeface="Times" charset="0"/>
              <a:buChar char="•"/>
              <a:defRPr/>
            </a:pPr>
            <a:r>
              <a:rPr lang="en-US" altLang="en-US" sz="3000" dirty="0">
                <a:latin typeface="Arial" panose="020B0604020202020204" pitchFamily="34" charset="0"/>
                <a:cs typeface="Arial" panose="020B0604020202020204" pitchFamily="34" charset="0"/>
              </a:rPr>
              <a:t>In what ways can I connect my professional growth experiences to student learning</a:t>
            </a:r>
            <a:r>
              <a:rPr lang="en-US" altLang="en-US" sz="3000" dirty="0" smtClean="0">
                <a:latin typeface="Arial" panose="020B0604020202020204" pitchFamily="34" charset="0"/>
                <a:cs typeface="Arial" panose="020B0604020202020204" pitchFamily="34" charset="0"/>
              </a:rPr>
              <a:t>?</a:t>
            </a:r>
          </a:p>
          <a:p>
            <a:pPr marL="465138" indent="-465138">
              <a:buFont typeface="Times" charset="0"/>
              <a:buChar char="•"/>
              <a:defRPr/>
            </a:pPr>
            <a:r>
              <a:rPr lang="en-US" altLang="en-US" sz="3000" dirty="0" smtClean="0">
                <a:latin typeface="Arial" panose="020B0604020202020204" pitchFamily="34" charset="0"/>
                <a:cs typeface="Arial" panose="020B0604020202020204" pitchFamily="34" charset="0"/>
              </a:rPr>
              <a:t>What do I need to know about the legislation governing the SC NB supplement and the requirements for my state certificate?</a:t>
            </a:r>
            <a:endParaRPr lang="en-US" alt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0756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solidFill>
                  <a:srgbClr val="004A97"/>
                </a:solidFill>
              </a:rPr>
              <a:t>Component 3:  </a:t>
            </a:r>
            <a:r>
              <a:rPr lang="en-US" altLang="en-US" sz="2800" dirty="0">
                <a:solidFill>
                  <a:srgbClr val="004A97"/>
                </a:solidFill>
              </a:rPr>
              <a:t>Written Commentary</a:t>
            </a:r>
            <a:endParaRPr lang="en-US" altLang="en-US" dirty="0" smtClean="0">
              <a:solidFill>
                <a:srgbClr val="004A97"/>
              </a:solidFill>
            </a:endParaRPr>
          </a:p>
        </p:txBody>
      </p:sp>
      <p:sp>
        <p:nvSpPr>
          <p:cNvPr id="22531" name="Content Placeholder 2"/>
          <p:cNvSpPr>
            <a:spLocks noGrp="1"/>
          </p:cNvSpPr>
          <p:nvPr>
            <p:ph idx="1"/>
          </p:nvPr>
        </p:nvSpPr>
        <p:spPr>
          <a:xfrm>
            <a:off x="2019050" y="1752600"/>
            <a:ext cx="8162365" cy="4191000"/>
          </a:xfrm>
        </p:spPr>
        <p:txBody>
          <a:bodyPr/>
          <a:lstStyle/>
          <a:p>
            <a:r>
              <a:rPr lang="en-US" altLang="en-US" sz="2400" dirty="0" smtClean="0">
                <a:latin typeface="Arial" panose="020B0604020202020204" pitchFamily="34" charset="0"/>
                <a:cs typeface="Arial" panose="020B0604020202020204" pitchFamily="34" charset="0"/>
              </a:rPr>
              <a:t>Goals of the featured lesson</a:t>
            </a:r>
          </a:p>
          <a:p>
            <a:r>
              <a:rPr lang="en-US" altLang="en-US" sz="2400" dirty="0" smtClean="0">
                <a:latin typeface="Arial" panose="020B0604020202020204" pitchFamily="34" charset="0"/>
                <a:cs typeface="Arial" panose="020B0604020202020204" pitchFamily="34" charset="0"/>
              </a:rPr>
              <a:t>Connection to broader context of instruction</a:t>
            </a:r>
          </a:p>
          <a:p>
            <a:r>
              <a:rPr lang="en-US" altLang="en-US" sz="2400" dirty="0" smtClean="0">
                <a:latin typeface="Arial" panose="020B0604020202020204" pitchFamily="34" charset="0"/>
                <a:cs typeface="Arial" panose="020B0604020202020204" pitchFamily="34" charset="0"/>
              </a:rPr>
              <a:t>Importance of instruction for learners</a:t>
            </a:r>
          </a:p>
          <a:p>
            <a:r>
              <a:rPr lang="en-US" altLang="en-US" sz="2400" dirty="0" smtClean="0">
                <a:latin typeface="Arial" panose="020B0604020202020204" pitchFamily="34" charset="0"/>
                <a:cs typeface="Arial" panose="020B0604020202020204" pitchFamily="34" charset="0"/>
              </a:rPr>
              <a:t>Connection to PGE</a:t>
            </a:r>
          </a:p>
          <a:p>
            <a:r>
              <a:rPr lang="en-US" altLang="en-US" sz="2400" dirty="0" smtClean="0">
                <a:latin typeface="Arial" panose="020B0604020202020204" pitchFamily="34" charset="0"/>
                <a:cs typeface="Arial" panose="020B0604020202020204" pitchFamily="34" charset="0"/>
              </a:rPr>
              <a:t>Specific evidence of learning from video/learner work</a:t>
            </a:r>
          </a:p>
          <a:p>
            <a:r>
              <a:rPr lang="en-US" altLang="en-US" sz="2400" dirty="0" smtClean="0">
                <a:latin typeface="Arial" panose="020B0604020202020204" pitchFamily="34" charset="0"/>
                <a:cs typeface="Arial" panose="020B0604020202020204" pitchFamily="34" charset="0"/>
              </a:rPr>
              <a:t>Four pages</a:t>
            </a:r>
          </a:p>
        </p:txBody>
      </p:sp>
    </p:spTree>
    <p:extLst>
      <p:ext uri="{BB962C8B-B14F-4D97-AF65-F5344CB8AC3E}">
        <p14:creationId xmlns:p14="http://schemas.microsoft.com/office/powerpoint/2010/main" val="1813487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solidFill>
                  <a:srgbClr val="004A97"/>
                </a:solidFill>
              </a:rPr>
              <a:t>Component 3:  </a:t>
            </a:r>
            <a:r>
              <a:rPr lang="en-US" altLang="en-US" sz="2800" dirty="0">
                <a:solidFill>
                  <a:srgbClr val="004A97"/>
                </a:solidFill>
              </a:rPr>
              <a:t>Evidence</a:t>
            </a:r>
          </a:p>
        </p:txBody>
      </p:sp>
      <p:sp>
        <p:nvSpPr>
          <p:cNvPr id="23555" name="Text Placeholder 2"/>
          <p:cNvSpPr>
            <a:spLocks noGrp="1"/>
          </p:cNvSpPr>
          <p:nvPr>
            <p:ph type="body" idx="1"/>
          </p:nvPr>
        </p:nvSpPr>
        <p:spPr>
          <a:xfrm>
            <a:off x="839788" y="1681163"/>
            <a:ext cx="5157787" cy="389684"/>
          </a:xfrm>
        </p:spPr>
        <p:txBody>
          <a:bodyPr>
            <a:noAutofit/>
          </a:bodyPr>
          <a:lstStyle/>
          <a:p>
            <a:r>
              <a:rPr lang="en-US" altLang="en-US" sz="2400" dirty="0" smtClean="0">
                <a:latin typeface="Arial" panose="020B0604020202020204" pitchFamily="34" charset="0"/>
                <a:cs typeface="Arial" panose="020B0604020202020204" pitchFamily="34" charset="0"/>
              </a:rPr>
              <a:t>Video</a:t>
            </a:r>
          </a:p>
        </p:txBody>
      </p:sp>
      <p:sp>
        <p:nvSpPr>
          <p:cNvPr id="23556" name="Content Placeholder 3"/>
          <p:cNvSpPr>
            <a:spLocks noGrp="1"/>
          </p:cNvSpPr>
          <p:nvPr>
            <p:ph sz="half" idx="2"/>
          </p:nvPr>
        </p:nvSpPr>
        <p:spPr>
          <a:xfrm>
            <a:off x="839788" y="2070847"/>
            <a:ext cx="5157787" cy="4118816"/>
          </a:xfrm>
        </p:spPr>
        <p:txBody>
          <a:bodyPr/>
          <a:lstStyle/>
          <a:p>
            <a:r>
              <a:rPr lang="en-US" altLang="en-US" sz="2400" dirty="0" smtClean="0">
                <a:latin typeface="Arial" panose="020B0604020202020204" pitchFamily="34" charset="0"/>
                <a:cs typeface="Arial" panose="020B0604020202020204" pitchFamily="34" charset="0"/>
              </a:rPr>
              <a:t>May be segmented</a:t>
            </a:r>
          </a:p>
          <a:p>
            <a:r>
              <a:rPr lang="en-US" altLang="en-US" sz="2400" dirty="0" smtClean="0">
                <a:latin typeface="Arial" panose="020B0604020202020204" pitchFamily="34" charset="0"/>
                <a:cs typeface="Arial" panose="020B0604020202020204" pitchFamily="34" charset="0"/>
              </a:rPr>
              <a:t>Six minutes maximum</a:t>
            </a:r>
          </a:p>
          <a:p>
            <a:r>
              <a:rPr lang="en-US" altLang="en-US" sz="2400" dirty="0" smtClean="0">
                <a:latin typeface="Arial" panose="020B0604020202020204" pitchFamily="34" charset="0"/>
                <a:cs typeface="Arial" panose="020B0604020202020204" pitchFamily="34" charset="0"/>
              </a:rPr>
              <a:t>No editing</a:t>
            </a:r>
          </a:p>
          <a:p>
            <a:r>
              <a:rPr lang="en-US" altLang="en-US" sz="2400" dirty="0" smtClean="0">
                <a:latin typeface="Arial" panose="020B0604020202020204" pitchFamily="34" charset="0"/>
                <a:cs typeface="Arial" panose="020B0604020202020204" pitchFamily="34" charset="0"/>
              </a:rPr>
              <a:t>Teacher teaching preK-12 students or interacting with educational colleagues</a:t>
            </a:r>
          </a:p>
          <a:p>
            <a:r>
              <a:rPr lang="en-US" altLang="en-US" sz="2400" dirty="0" smtClean="0">
                <a:latin typeface="Arial" panose="020B0604020202020204" pitchFamily="34" charset="0"/>
                <a:cs typeface="Arial" panose="020B0604020202020204" pitchFamily="34" charset="0"/>
              </a:rPr>
              <a:t>Student produced video or a video of student performance</a:t>
            </a:r>
          </a:p>
          <a:p>
            <a:endParaRPr lang="en-US" altLang="en-US" dirty="0" smtClean="0"/>
          </a:p>
        </p:txBody>
      </p:sp>
      <p:sp>
        <p:nvSpPr>
          <p:cNvPr id="23557" name="Text Placeholder 4"/>
          <p:cNvSpPr>
            <a:spLocks noGrp="1"/>
          </p:cNvSpPr>
          <p:nvPr>
            <p:ph type="body" sz="quarter" idx="3"/>
          </p:nvPr>
        </p:nvSpPr>
        <p:spPr>
          <a:xfrm>
            <a:off x="6172200" y="1681163"/>
            <a:ext cx="5183188" cy="389684"/>
          </a:xfrm>
        </p:spPr>
        <p:txBody>
          <a:bodyPr>
            <a:noAutofit/>
          </a:bodyPr>
          <a:lstStyle/>
          <a:p>
            <a:r>
              <a:rPr lang="en-US" altLang="en-US" sz="2400" dirty="0" smtClean="0">
                <a:latin typeface="Arial" panose="020B0604020202020204" pitchFamily="34" charset="0"/>
                <a:cs typeface="Arial" panose="020B0604020202020204" pitchFamily="34" charset="0"/>
              </a:rPr>
              <a:t>Learner’s Work</a:t>
            </a:r>
          </a:p>
        </p:txBody>
      </p:sp>
      <p:sp>
        <p:nvSpPr>
          <p:cNvPr id="6" name="Content Placeholder 5"/>
          <p:cNvSpPr>
            <a:spLocks noGrp="1"/>
          </p:cNvSpPr>
          <p:nvPr>
            <p:ph sz="quarter" idx="4"/>
          </p:nvPr>
        </p:nvSpPr>
        <p:spPr>
          <a:xfrm>
            <a:off x="6172200" y="2070847"/>
            <a:ext cx="5183188" cy="4118816"/>
          </a:xfrm>
        </p:spPr>
        <p:txBody>
          <a:bodyPr>
            <a:normAutofit lnSpcReduction="10000"/>
          </a:bodyPr>
          <a:lstStyle/>
          <a:p>
            <a:pPr>
              <a:buFont typeface="Times" charset="0"/>
              <a:buChar char="•"/>
              <a:defRPr/>
            </a:pPr>
            <a:r>
              <a:rPr lang="en-US" sz="2400" dirty="0" smtClean="0"/>
              <a:t>Hard copy</a:t>
            </a:r>
          </a:p>
          <a:p>
            <a:pPr marL="0" indent="0">
              <a:buNone/>
              <a:defRPr/>
            </a:pPr>
            <a:r>
              <a:rPr lang="en-US" sz="2400" dirty="0"/>
              <a:t> </a:t>
            </a:r>
            <a:r>
              <a:rPr lang="en-US" sz="2400" dirty="0" smtClean="0"/>
              <a:t>    </a:t>
            </a:r>
            <a:r>
              <a:rPr lang="en-US" sz="2400" b="1" dirty="0" smtClean="0"/>
              <a:t> -</a:t>
            </a:r>
            <a:r>
              <a:rPr lang="en-US" sz="2400" dirty="0" smtClean="0"/>
              <a:t>Teacher </a:t>
            </a:r>
            <a:r>
              <a:rPr lang="en-US" sz="2400" dirty="0"/>
              <a:t>plans, responses</a:t>
            </a:r>
          </a:p>
          <a:p>
            <a:pPr marL="0" indent="0">
              <a:buNone/>
              <a:defRPr/>
            </a:pPr>
            <a:r>
              <a:rPr lang="en-US" sz="2400" dirty="0"/>
              <a:t>      </a:t>
            </a:r>
            <a:r>
              <a:rPr lang="en-US" sz="2400" b="1" dirty="0" smtClean="0"/>
              <a:t>-</a:t>
            </a:r>
            <a:r>
              <a:rPr lang="en-US" sz="2400" dirty="0" smtClean="0"/>
              <a:t>Printouts </a:t>
            </a:r>
            <a:r>
              <a:rPr lang="en-US" sz="2400" dirty="0"/>
              <a:t>of computer work</a:t>
            </a:r>
          </a:p>
          <a:p>
            <a:pPr marL="0" indent="0">
              <a:buNone/>
              <a:defRPr/>
            </a:pPr>
            <a:r>
              <a:rPr lang="en-US" sz="2400" dirty="0"/>
              <a:t>        of students or </a:t>
            </a:r>
          </a:p>
          <a:p>
            <a:pPr marL="0" indent="0">
              <a:buNone/>
              <a:defRPr/>
            </a:pPr>
            <a:r>
              <a:rPr lang="en-US" sz="2400" dirty="0"/>
              <a:t>        professional colleagues</a:t>
            </a:r>
          </a:p>
          <a:p>
            <a:pPr marL="0" indent="0">
              <a:buNone/>
              <a:defRPr/>
            </a:pPr>
            <a:r>
              <a:rPr lang="en-US" sz="2400" dirty="0"/>
              <a:t>      </a:t>
            </a:r>
            <a:r>
              <a:rPr lang="en-US" sz="2400" b="1" dirty="0" smtClean="0"/>
              <a:t>-</a:t>
            </a:r>
            <a:r>
              <a:rPr lang="en-US" sz="2400" dirty="0" smtClean="0"/>
              <a:t>Scripting </a:t>
            </a:r>
            <a:r>
              <a:rPr lang="en-US" sz="2400" dirty="0"/>
              <a:t>of classroom    </a:t>
            </a:r>
          </a:p>
          <a:p>
            <a:pPr marL="0" indent="0">
              <a:buNone/>
              <a:defRPr/>
            </a:pPr>
            <a:r>
              <a:rPr lang="en-US" sz="2400" dirty="0"/>
              <a:t>        observations/post-</a:t>
            </a:r>
          </a:p>
          <a:p>
            <a:pPr marL="0" indent="0">
              <a:buNone/>
              <a:defRPr/>
            </a:pPr>
            <a:r>
              <a:rPr lang="en-US" sz="2400" dirty="0"/>
              <a:t>        conference notes</a:t>
            </a:r>
          </a:p>
          <a:p>
            <a:pPr marL="0" indent="0">
              <a:buNone/>
              <a:defRPr/>
            </a:pPr>
            <a:r>
              <a:rPr lang="en-US" sz="2400" dirty="0"/>
              <a:t>      </a:t>
            </a:r>
            <a:r>
              <a:rPr lang="en-US" sz="2400" b="1" dirty="0" smtClean="0"/>
              <a:t>-</a:t>
            </a:r>
            <a:r>
              <a:rPr lang="en-US" sz="2400" dirty="0" smtClean="0"/>
              <a:t>Transcript </a:t>
            </a:r>
            <a:r>
              <a:rPr lang="en-US" sz="2400" dirty="0"/>
              <a:t>of </a:t>
            </a:r>
            <a:r>
              <a:rPr lang="en-US" sz="2400" dirty="0" smtClean="0"/>
              <a:t>student</a:t>
            </a:r>
          </a:p>
          <a:p>
            <a:pPr marL="0" indent="0">
              <a:buNone/>
              <a:defRPr/>
            </a:pPr>
            <a:r>
              <a:rPr lang="en-US" sz="2400" dirty="0"/>
              <a:t> </a:t>
            </a:r>
            <a:r>
              <a:rPr lang="en-US" sz="2400" dirty="0" smtClean="0"/>
              <a:t>       </a:t>
            </a:r>
            <a:r>
              <a:rPr lang="en-US" sz="2400" dirty="0"/>
              <a:t>video</a:t>
            </a:r>
            <a:endParaRPr lang="en-US" sz="2400" dirty="0" smtClean="0"/>
          </a:p>
          <a:p>
            <a:pPr marL="0" indent="0">
              <a:buNone/>
              <a:defRPr/>
            </a:pPr>
            <a:endParaRPr lang="en-US" dirty="0" smtClean="0"/>
          </a:p>
          <a:p>
            <a:pPr marL="0" indent="0">
              <a:buNone/>
              <a:defRPr/>
            </a:pPr>
            <a:endParaRPr lang="en-US" dirty="0"/>
          </a:p>
        </p:txBody>
      </p:sp>
    </p:spTree>
    <p:extLst>
      <p:ext uri="{BB962C8B-B14F-4D97-AF65-F5344CB8AC3E}">
        <p14:creationId xmlns:p14="http://schemas.microsoft.com/office/powerpoint/2010/main" val="1827322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en-US" altLang="en-US" dirty="0" smtClean="0">
                <a:solidFill>
                  <a:srgbClr val="004A97"/>
                </a:solidFill>
              </a:rPr>
              <a:t>Reflection</a:t>
            </a:r>
          </a:p>
        </p:txBody>
      </p:sp>
      <p:sp>
        <p:nvSpPr>
          <p:cNvPr id="24580" name="Rectangle 3"/>
          <p:cNvSpPr>
            <a:spLocks noGrp="1" noChangeArrowheads="1"/>
          </p:cNvSpPr>
          <p:nvPr>
            <p:ph type="body" idx="1"/>
          </p:nvPr>
        </p:nvSpPr>
        <p:spPr>
          <a:xfrm>
            <a:off x="2622177" y="1752600"/>
            <a:ext cx="7651376" cy="4191000"/>
          </a:xfrm>
        </p:spPr>
        <p:txBody>
          <a:bodyPr/>
          <a:lstStyle/>
          <a:p>
            <a:pPr eaLnBrk="1" hangingPunct="1"/>
            <a:r>
              <a:rPr lang="en-US" altLang="en-US" sz="2400" dirty="0" smtClean="0">
                <a:latin typeface="Arial" panose="020B0604020202020204" pitchFamily="34" charset="0"/>
                <a:cs typeface="Arial" panose="020B0604020202020204" pitchFamily="34" charset="0"/>
              </a:rPr>
              <a:t>3 pages of written commentary</a:t>
            </a:r>
          </a:p>
          <a:p>
            <a:pPr eaLnBrk="1" hangingPunct="1"/>
            <a:r>
              <a:rPr lang="en-US" altLang="en-US" sz="2400" dirty="0" smtClean="0">
                <a:latin typeface="Arial" panose="020B0604020202020204" pitchFamily="34" charset="0"/>
                <a:cs typeface="Arial" panose="020B0604020202020204" pitchFamily="34" charset="0"/>
              </a:rPr>
              <a:t>Analysis of relationship between practice and student learning</a:t>
            </a:r>
          </a:p>
          <a:p>
            <a:pPr eaLnBrk="1" hangingPunct="1"/>
            <a:r>
              <a:rPr lang="en-US" altLang="en-US" sz="2400" dirty="0" smtClean="0">
                <a:latin typeface="Arial" panose="020B0604020202020204" pitchFamily="34" charset="0"/>
                <a:cs typeface="Arial" panose="020B0604020202020204" pitchFamily="34" charset="0"/>
              </a:rPr>
              <a:t>Discovery of patterns, themes or trends – focus on challenges, plans for continuous growth, impact on student learning</a:t>
            </a:r>
          </a:p>
          <a:p>
            <a:pPr eaLnBrk="1" hangingPunct="1"/>
            <a:r>
              <a:rPr lang="en-US" altLang="en-US" sz="2400" dirty="0" smtClean="0">
                <a:latin typeface="Arial" panose="020B0604020202020204" pitchFamily="34" charset="0"/>
                <a:cs typeface="Arial" panose="020B0604020202020204" pitchFamily="34" charset="0"/>
              </a:rPr>
              <a:t>Awareness of high and rigorous NB standards in practice</a:t>
            </a:r>
          </a:p>
        </p:txBody>
      </p:sp>
    </p:spTree>
    <p:extLst>
      <p:ext uri="{BB962C8B-B14F-4D97-AF65-F5344CB8AC3E}">
        <p14:creationId xmlns:p14="http://schemas.microsoft.com/office/powerpoint/2010/main" val="1466591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766233" y="304800"/>
            <a:ext cx="10668000" cy="1187824"/>
          </a:xfrm>
        </p:spPr>
        <p:txBody>
          <a:bodyPr/>
          <a:lstStyle/>
          <a:p>
            <a:r>
              <a:rPr lang="en-US" altLang="en-US" dirty="0" smtClean="0">
                <a:solidFill>
                  <a:srgbClr val="004A97"/>
                </a:solidFill>
              </a:rPr>
              <a:t>PGE One:  </a:t>
            </a:r>
            <a:r>
              <a:rPr lang="en-US" altLang="en-US" sz="3600" dirty="0">
                <a:solidFill>
                  <a:srgbClr val="004A97"/>
                </a:solidFill>
              </a:rPr>
              <a:t>Example from NBPTS</a:t>
            </a:r>
          </a:p>
        </p:txBody>
      </p:sp>
      <p:sp>
        <p:nvSpPr>
          <p:cNvPr id="3" name="Content Placeholder 2"/>
          <p:cNvSpPr>
            <a:spLocks noGrp="1"/>
          </p:cNvSpPr>
          <p:nvPr>
            <p:ph idx="1"/>
          </p:nvPr>
        </p:nvSpPr>
        <p:spPr>
          <a:xfrm>
            <a:off x="1705161" y="1492624"/>
            <a:ext cx="8790144" cy="4421981"/>
          </a:xfrm>
        </p:spPr>
        <p:txBody>
          <a:bodyPr/>
          <a:lstStyle/>
          <a:p>
            <a:pPr marL="0" indent="0">
              <a:buNone/>
              <a:defRPr/>
            </a:pPr>
            <a:r>
              <a:rPr lang="en-US" sz="2400" b="1" dirty="0" smtClean="0">
                <a:latin typeface="Arial" panose="020B0604020202020204" pitchFamily="34" charset="0"/>
                <a:cs typeface="Arial" panose="020B0604020202020204" pitchFamily="34" charset="0"/>
              </a:rPr>
              <a:t>Sue moved into a new school and was shocked at the lack of parental involvement.</a:t>
            </a:r>
          </a:p>
          <a:p>
            <a:pPr>
              <a:buFont typeface="Times" charset="0"/>
              <a:buChar char="•"/>
              <a:defRPr/>
            </a:pPr>
            <a:r>
              <a:rPr lang="en-US" sz="2400" dirty="0">
                <a:latin typeface="Arial" panose="020B0604020202020204" pitchFamily="34" charset="0"/>
                <a:cs typeface="Arial" panose="020B0604020202020204" pitchFamily="34" charset="0"/>
              </a:rPr>
              <a:t>Went to the principal to discuss ideas</a:t>
            </a:r>
          </a:p>
          <a:p>
            <a:pPr>
              <a:buFont typeface="Times" charset="0"/>
              <a:buChar char="•"/>
              <a:defRPr/>
            </a:pPr>
            <a:r>
              <a:rPr lang="en-US" sz="2400" dirty="0">
                <a:latin typeface="Arial" panose="020B0604020202020204" pitchFamily="34" charset="0"/>
                <a:cs typeface="Arial" panose="020B0604020202020204" pitchFamily="34" charset="0"/>
              </a:rPr>
              <a:t>Developed a newsletter to parents informing them about classroom activities and asking for input</a:t>
            </a:r>
          </a:p>
          <a:p>
            <a:pPr>
              <a:buFont typeface="Times" charset="0"/>
              <a:buChar char="•"/>
              <a:defRPr/>
            </a:pPr>
            <a:r>
              <a:rPr lang="en-US" sz="2400" dirty="0">
                <a:latin typeface="Arial" panose="020B0604020202020204" pitchFamily="34" charset="0"/>
                <a:cs typeface="Arial" panose="020B0604020202020204" pitchFamily="34" charset="0"/>
              </a:rPr>
              <a:t>Established a monthly evening activity for parents based on a current topic of study</a:t>
            </a:r>
          </a:p>
          <a:p>
            <a:pPr>
              <a:buFont typeface="Times" charset="0"/>
              <a:buChar char="•"/>
              <a:defRPr/>
            </a:pPr>
            <a:r>
              <a:rPr lang="en-US" sz="2400" dirty="0">
                <a:latin typeface="Arial" panose="020B0604020202020204" pitchFamily="34" charset="0"/>
                <a:cs typeface="Arial" panose="020B0604020202020204" pitchFamily="34" charset="0"/>
              </a:rPr>
              <a:t>Sue and principal and two other teachers established a monthly day session for parents</a:t>
            </a:r>
          </a:p>
          <a:p>
            <a:pPr>
              <a:buFont typeface="Times" charset="0"/>
              <a:buChar char="•"/>
              <a:defRPr/>
            </a:pPr>
            <a:r>
              <a:rPr lang="en-US" sz="2400" dirty="0">
                <a:latin typeface="Arial" panose="020B0604020202020204" pitchFamily="34" charset="0"/>
                <a:cs typeface="Arial" panose="020B0604020202020204" pitchFamily="34" charset="0"/>
              </a:rPr>
              <a:t>Established after-school tutoring sessions at parent request</a:t>
            </a:r>
          </a:p>
          <a:p>
            <a:pPr>
              <a:buFont typeface="Times" charset="0"/>
              <a:buChar char="•"/>
              <a:defRPr/>
            </a:pPr>
            <a:r>
              <a:rPr lang="en-US" sz="2400" dirty="0">
                <a:latin typeface="Arial" panose="020B0604020202020204" pitchFamily="34" charset="0"/>
                <a:cs typeface="Arial" panose="020B0604020202020204" pitchFamily="34" charset="0"/>
              </a:rPr>
              <a:t>Since the majority of students come from Hispanic homes, Sue started taking Spanish lessons.</a:t>
            </a:r>
          </a:p>
          <a:p>
            <a:pPr>
              <a:buFont typeface="Times" charset="0"/>
              <a:buChar char="•"/>
              <a:defRPr/>
            </a:pPr>
            <a:endParaRPr lang="en-US" sz="1800" dirty="0"/>
          </a:p>
        </p:txBody>
      </p:sp>
    </p:spTree>
    <p:extLst>
      <p:ext uri="{BB962C8B-B14F-4D97-AF65-F5344CB8AC3E}">
        <p14:creationId xmlns:p14="http://schemas.microsoft.com/office/powerpoint/2010/main" val="1815137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solidFill>
                  <a:srgbClr val="004A97"/>
                </a:solidFill>
              </a:rPr>
              <a:t>PGE Two:  </a:t>
            </a:r>
            <a:r>
              <a:rPr lang="en-US" altLang="en-US" sz="3600" dirty="0">
                <a:solidFill>
                  <a:srgbClr val="004A97"/>
                </a:solidFill>
              </a:rPr>
              <a:t>Example from NBPTS</a:t>
            </a:r>
          </a:p>
        </p:txBody>
      </p:sp>
      <p:sp>
        <p:nvSpPr>
          <p:cNvPr id="3" name="Content Placeholder 2"/>
          <p:cNvSpPr>
            <a:spLocks noGrp="1"/>
          </p:cNvSpPr>
          <p:nvPr>
            <p:ph idx="1"/>
          </p:nvPr>
        </p:nvSpPr>
        <p:spPr>
          <a:xfrm>
            <a:off x="1712009" y="1752600"/>
            <a:ext cx="8776447" cy="4191000"/>
          </a:xfrm>
        </p:spPr>
        <p:txBody>
          <a:bodyPr/>
          <a:lstStyle/>
          <a:p>
            <a:pPr marL="0" indent="0">
              <a:buNone/>
              <a:defRPr/>
            </a:pPr>
            <a:r>
              <a:rPr lang="en-US" sz="2400" b="1" dirty="0">
                <a:latin typeface="Arial" panose="020B0604020202020204" pitchFamily="34" charset="0"/>
                <a:cs typeface="Arial" panose="020B0604020202020204" pitchFamily="34" charset="0"/>
              </a:rPr>
              <a:t>Sue’s district mandated computer training because it felt that students in all classroom need teachers as resources for computer issues.</a:t>
            </a:r>
          </a:p>
          <a:p>
            <a:pPr>
              <a:buFont typeface="Times" charset="0"/>
              <a:buChar char="•"/>
              <a:defRPr/>
            </a:pPr>
            <a:r>
              <a:rPr lang="en-US" sz="2400" dirty="0">
                <a:latin typeface="Arial" panose="020B0604020202020204" pitchFamily="34" charset="0"/>
                <a:cs typeface="Arial" panose="020B0604020202020204" pitchFamily="34" charset="0"/>
              </a:rPr>
              <a:t>Took required 2-day workshop</a:t>
            </a:r>
          </a:p>
          <a:p>
            <a:pPr>
              <a:buFont typeface="Times" charset="0"/>
              <a:buChar char="•"/>
              <a:defRPr/>
            </a:pPr>
            <a:r>
              <a:rPr lang="en-US" sz="2400" dirty="0">
                <a:latin typeface="Arial" panose="020B0604020202020204" pitchFamily="34" charset="0"/>
                <a:cs typeface="Arial" panose="020B0604020202020204" pitchFamily="34" charset="0"/>
              </a:rPr>
              <a:t>Took additional courses offered at a local college</a:t>
            </a:r>
          </a:p>
          <a:p>
            <a:pPr>
              <a:buFont typeface="Times" charset="0"/>
              <a:buChar char="•"/>
              <a:defRPr/>
            </a:pPr>
            <a:r>
              <a:rPr lang="en-US" sz="2400" dirty="0">
                <a:latin typeface="Arial" panose="020B0604020202020204" pitchFamily="34" charset="0"/>
                <a:cs typeface="Arial" panose="020B0604020202020204" pitchFamily="34" charset="0"/>
              </a:rPr>
              <a:t>Organized her team of teachers to develop lessons based on computer use.  Students interacted with their reading on the computer.  They read more and understood more.</a:t>
            </a:r>
          </a:p>
          <a:p>
            <a:pPr>
              <a:buFont typeface="Times" charset="0"/>
              <a:buChar char="•"/>
              <a:defRPr/>
            </a:pPr>
            <a:r>
              <a:rPr lang="en-US" sz="2400" dirty="0">
                <a:latin typeface="Arial" panose="020B0604020202020204" pitchFamily="34" charset="0"/>
                <a:cs typeface="Arial" panose="020B0604020202020204" pitchFamily="34" charset="0"/>
              </a:rPr>
              <a:t>Used the lessons to do a presentation at a faculty meeting</a:t>
            </a:r>
          </a:p>
        </p:txBody>
      </p:sp>
    </p:spTree>
    <p:extLst>
      <p:ext uri="{BB962C8B-B14F-4D97-AF65-F5344CB8AC3E}">
        <p14:creationId xmlns:p14="http://schemas.microsoft.com/office/powerpoint/2010/main" val="183677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solidFill>
                  <a:srgbClr val="004A97"/>
                </a:solidFill>
              </a:rPr>
              <a:t>PGE Three:  </a:t>
            </a:r>
            <a:r>
              <a:rPr lang="en-US" altLang="en-US" sz="3200" dirty="0">
                <a:solidFill>
                  <a:srgbClr val="004A97"/>
                </a:solidFill>
              </a:rPr>
              <a:t>Example from NBPTS</a:t>
            </a:r>
          </a:p>
        </p:txBody>
      </p:sp>
      <p:sp>
        <p:nvSpPr>
          <p:cNvPr id="3" name="Content Placeholder 2"/>
          <p:cNvSpPr>
            <a:spLocks noGrp="1"/>
          </p:cNvSpPr>
          <p:nvPr>
            <p:ph idx="1"/>
          </p:nvPr>
        </p:nvSpPr>
        <p:spPr>
          <a:xfrm>
            <a:off x="1398493" y="1828800"/>
            <a:ext cx="9265025" cy="4191000"/>
          </a:xfrm>
        </p:spPr>
        <p:txBody>
          <a:bodyPr/>
          <a:lstStyle/>
          <a:p>
            <a:pPr marL="0" indent="0">
              <a:buNone/>
              <a:defRPr/>
            </a:pPr>
            <a:r>
              <a:rPr lang="en-US" sz="2400" b="1" dirty="0">
                <a:latin typeface="Arial" panose="020B0604020202020204" pitchFamily="34" charset="0"/>
                <a:cs typeface="Arial" panose="020B0604020202020204" pitchFamily="34" charset="0"/>
              </a:rPr>
              <a:t>Sue learned that a well-known speaker on cooperative learning was coming to the area, and since she felt a bit uncomfortable with small group work, she decided to attend.</a:t>
            </a:r>
          </a:p>
          <a:p>
            <a:pPr>
              <a:buFont typeface="Times" charset="0"/>
              <a:buChar char="•"/>
              <a:defRPr/>
            </a:pPr>
            <a:r>
              <a:rPr lang="en-US" sz="2400" dirty="0">
                <a:latin typeface="Arial" panose="020B0604020202020204" pitchFamily="34" charset="0"/>
                <a:cs typeface="Arial" panose="020B0604020202020204" pitchFamily="34" charset="0"/>
              </a:rPr>
              <a:t>Attended the session and purchased the book</a:t>
            </a:r>
          </a:p>
          <a:p>
            <a:pPr>
              <a:buFont typeface="Times" charset="0"/>
              <a:buChar char="•"/>
              <a:defRPr/>
            </a:pPr>
            <a:r>
              <a:rPr lang="en-US" sz="2400" dirty="0">
                <a:latin typeface="Arial" panose="020B0604020202020204" pitchFamily="34" charset="0"/>
                <a:cs typeface="Arial" panose="020B0604020202020204" pitchFamily="34" charset="0"/>
              </a:rPr>
              <a:t>Read the book and met with colleagues who were also interested.  The group studied the material and planned lessons.</a:t>
            </a:r>
          </a:p>
          <a:p>
            <a:pPr>
              <a:buFont typeface="Times" charset="0"/>
              <a:buChar char="•"/>
              <a:defRPr/>
            </a:pPr>
            <a:r>
              <a:rPr lang="en-US" sz="2400" dirty="0">
                <a:latin typeface="Arial" panose="020B0604020202020204" pitchFamily="34" charset="0"/>
                <a:cs typeface="Arial" panose="020B0604020202020204" pitchFamily="34" charset="0"/>
              </a:rPr>
              <a:t>Lesson went well.  Sue took other workshops on various topics from her district.</a:t>
            </a:r>
          </a:p>
          <a:p>
            <a:pPr>
              <a:buFont typeface="Times" charset="0"/>
              <a:buChar char="•"/>
              <a:defRPr/>
            </a:pPr>
            <a:r>
              <a:rPr lang="en-US" sz="2400" dirty="0">
                <a:latin typeface="Arial" panose="020B0604020202020204" pitchFamily="34" charset="0"/>
                <a:cs typeface="Arial" panose="020B0604020202020204" pitchFamily="34" charset="0"/>
              </a:rPr>
              <a:t>Became involved with district professional  development office.</a:t>
            </a:r>
          </a:p>
        </p:txBody>
      </p:sp>
    </p:spTree>
    <p:extLst>
      <p:ext uri="{BB962C8B-B14F-4D97-AF65-F5344CB8AC3E}">
        <p14:creationId xmlns:p14="http://schemas.microsoft.com/office/powerpoint/2010/main" val="2239328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solidFill>
                  <a:srgbClr val="004A97"/>
                </a:solidFill>
              </a:rPr>
              <a:t>PGE Four:  </a:t>
            </a:r>
            <a:r>
              <a:rPr lang="en-US" altLang="en-US" sz="3200" dirty="0">
                <a:solidFill>
                  <a:srgbClr val="004A97"/>
                </a:solidFill>
              </a:rPr>
              <a:t>Example from NBPTS</a:t>
            </a:r>
          </a:p>
        </p:txBody>
      </p:sp>
      <p:sp>
        <p:nvSpPr>
          <p:cNvPr id="3" name="Content Placeholder 2"/>
          <p:cNvSpPr>
            <a:spLocks noGrp="1"/>
          </p:cNvSpPr>
          <p:nvPr>
            <p:ph idx="1"/>
          </p:nvPr>
        </p:nvSpPr>
        <p:spPr>
          <a:xfrm>
            <a:off x="1640541" y="1828800"/>
            <a:ext cx="9117106" cy="4191000"/>
          </a:xfrm>
        </p:spPr>
        <p:txBody>
          <a:bodyPr/>
          <a:lstStyle/>
          <a:p>
            <a:pPr marL="0" indent="0">
              <a:buNone/>
              <a:defRPr/>
            </a:pPr>
            <a:r>
              <a:rPr lang="en-US" sz="2400" b="1" dirty="0" smtClean="0">
                <a:latin typeface="Arial" panose="020B0604020202020204" pitchFamily="34" charset="0"/>
                <a:cs typeface="Arial" panose="020B0604020202020204" pitchFamily="34" charset="0"/>
              </a:rPr>
              <a:t>Sue teaches reading and wanted to enhance her knowledge.</a:t>
            </a:r>
          </a:p>
          <a:p>
            <a:pPr>
              <a:buFont typeface="Times" charset="0"/>
              <a:buChar char="•"/>
              <a:defRPr/>
            </a:pPr>
            <a:r>
              <a:rPr lang="en-US" sz="2400" dirty="0">
                <a:latin typeface="Arial" panose="020B0604020202020204" pitchFamily="34" charset="0"/>
                <a:cs typeface="Arial" panose="020B0604020202020204" pitchFamily="34" charset="0"/>
              </a:rPr>
              <a:t>Went to IRA conference.  Returned with many materials.</a:t>
            </a:r>
          </a:p>
          <a:p>
            <a:pPr>
              <a:buFont typeface="Times" charset="0"/>
              <a:buChar char="•"/>
              <a:defRPr/>
            </a:pPr>
            <a:r>
              <a:rPr lang="en-US" sz="2400" dirty="0">
                <a:latin typeface="Arial" panose="020B0604020202020204" pitchFamily="34" charset="0"/>
                <a:cs typeface="Arial" panose="020B0604020202020204" pitchFamily="34" charset="0"/>
              </a:rPr>
              <a:t>Entered Masters Degree program in literacy and received her degree.</a:t>
            </a:r>
          </a:p>
          <a:p>
            <a:pPr>
              <a:buFont typeface="Times" charset="0"/>
              <a:buChar char="•"/>
              <a:defRPr/>
            </a:pPr>
            <a:r>
              <a:rPr lang="en-US" sz="2400" dirty="0">
                <a:latin typeface="Arial" panose="020B0604020202020204" pitchFamily="34" charset="0"/>
                <a:cs typeface="Arial" panose="020B0604020202020204" pitchFamily="34" charset="0"/>
              </a:rPr>
              <a:t>Accepted position as curriculum director with focus on updating district curriculum</a:t>
            </a:r>
            <a:r>
              <a:rPr lang="en-US" sz="2400" dirty="0" smtClean="0">
                <a:latin typeface="Arial" panose="020B0604020202020204" pitchFamily="34" charset="0"/>
                <a:cs typeface="Arial" panose="020B0604020202020204" pitchFamily="34" charset="0"/>
              </a:rPr>
              <a:t>.</a:t>
            </a:r>
          </a:p>
          <a:p>
            <a:pPr>
              <a:buFont typeface="Times" charset="0"/>
              <a:buChar char="•"/>
              <a:defRPr/>
            </a:pPr>
            <a:r>
              <a:rPr lang="en-US" sz="2400" dirty="0">
                <a:latin typeface="Arial" panose="020B0604020202020204" pitchFamily="34" charset="0"/>
                <a:cs typeface="Arial" panose="020B0604020202020204" pitchFamily="34" charset="0"/>
              </a:rPr>
              <a:t>Applied for and was accepted as a full-time professor at a local college.</a:t>
            </a:r>
          </a:p>
          <a:p>
            <a:pPr>
              <a:buFont typeface="Times" charset="0"/>
              <a:buChar char="•"/>
              <a:defRPr/>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0877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altLang="en-US" dirty="0" smtClean="0">
                <a:solidFill>
                  <a:srgbClr val="004A97"/>
                </a:solidFill>
              </a:rPr>
              <a:t>Scoring</a:t>
            </a:r>
          </a:p>
        </p:txBody>
      </p:sp>
      <p:sp>
        <p:nvSpPr>
          <p:cNvPr id="29700" name="Rectangle 3"/>
          <p:cNvSpPr>
            <a:spLocks noGrp="1" noChangeArrowheads="1"/>
          </p:cNvSpPr>
          <p:nvPr>
            <p:ph type="body" idx="1"/>
          </p:nvPr>
        </p:nvSpPr>
        <p:spPr>
          <a:xfrm>
            <a:off x="2133600" y="1752600"/>
            <a:ext cx="8431306" cy="4191000"/>
          </a:xfrm>
        </p:spPr>
        <p:txBody>
          <a:bodyPr/>
          <a:lstStyle/>
          <a:p>
            <a:pPr eaLnBrk="1" hangingPunct="1"/>
            <a:r>
              <a:rPr lang="en-US" altLang="en-US" sz="2400" dirty="0" smtClean="0">
                <a:latin typeface="Arial" panose="020B0604020202020204" pitchFamily="34" charset="0"/>
                <a:cs typeface="Arial" panose="020B0604020202020204" pitchFamily="34" charset="0"/>
              </a:rPr>
              <a:t>Holistic scoring done by two NBCTs in same content area</a:t>
            </a:r>
          </a:p>
          <a:p>
            <a:pPr eaLnBrk="1" hangingPunct="1"/>
            <a:r>
              <a:rPr lang="en-US" altLang="en-US" sz="2400" dirty="0" smtClean="0">
                <a:latin typeface="Arial" panose="020B0604020202020204" pitchFamily="34" charset="0"/>
                <a:cs typeface="Arial" panose="020B0604020202020204" pitchFamily="34" charset="0"/>
              </a:rPr>
              <a:t>All three interrelated components and reflection read together as one entity</a:t>
            </a:r>
          </a:p>
          <a:p>
            <a:pPr eaLnBrk="1" hangingPunct="1"/>
            <a:r>
              <a:rPr lang="en-US" altLang="en-US" sz="2400" dirty="0" smtClean="0">
                <a:latin typeface="Arial" panose="020B0604020202020204" pitchFamily="34" charset="0"/>
                <a:cs typeface="Arial" panose="020B0604020202020204" pitchFamily="34" charset="0"/>
              </a:rPr>
              <a:t>Individual scores for components may not be banked</a:t>
            </a:r>
          </a:p>
          <a:p>
            <a:pPr eaLnBrk="1" hangingPunct="1"/>
            <a:r>
              <a:rPr lang="en-US" altLang="en-US" sz="2400" dirty="0" smtClean="0">
                <a:latin typeface="Arial" panose="020B0604020202020204" pitchFamily="34" charset="0"/>
                <a:cs typeface="Arial" panose="020B0604020202020204" pitchFamily="34" charset="0"/>
              </a:rPr>
              <a:t>Results reported as </a:t>
            </a:r>
          </a:p>
          <a:p>
            <a:pPr lvl="1" eaLnBrk="1" hangingPunct="1"/>
            <a:r>
              <a:rPr lang="en-US" altLang="en-US" sz="2400" dirty="0" smtClean="0">
                <a:solidFill>
                  <a:srgbClr val="004A97"/>
                </a:solidFill>
                <a:latin typeface="Arial" panose="020B0604020202020204" pitchFamily="34" charset="0"/>
                <a:cs typeface="Arial" panose="020B0604020202020204" pitchFamily="34" charset="0"/>
              </a:rPr>
              <a:t>Renewed </a:t>
            </a:r>
          </a:p>
          <a:p>
            <a:pPr lvl="1" eaLnBrk="1" hangingPunct="1"/>
            <a:r>
              <a:rPr lang="en-US" altLang="en-US" sz="2400" dirty="0" smtClean="0">
                <a:solidFill>
                  <a:srgbClr val="004A97"/>
                </a:solidFill>
                <a:latin typeface="Arial" panose="020B0604020202020204" pitchFamily="34" charset="0"/>
                <a:cs typeface="Arial" panose="020B0604020202020204" pitchFamily="34" charset="0"/>
              </a:rPr>
              <a:t>Not Renewed</a:t>
            </a:r>
          </a:p>
        </p:txBody>
      </p:sp>
    </p:spTree>
    <p:extLst>
      <p:ext uri="{BB962C8B-B14F-4D97-AF65-F5344CB8AC3E}">
        <p14:creationId xmlns:p14="http://schemas.microsoft.com/office/powerpoint/2010/main" val="1725397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solidFill>
                  <a:srgbClr val="004A97"/>
                </a:solidFill>
              </a:rPr>
              <a:t>Scoring Criteria</a:t>
            </a:r>
          </a:p>
        </p:txBody>
      </p:sp>
      <p:sp>
        <p:nvSpPr>
          <p:cNvPr id="30723" name="Content Placeholder 2"/>
          <p:cNvSpPr>
            <a:spLocks noGrp="1"/>
          </p:cNvSpPr>
          <p:nvPr>
            <p:ph idx="1"/>
          </p:nvPr>
        </p:nvSpPr>
        <p:spPr>
          <a:xfrm>
            <a:off x="2133600" y="1827212"/>
            <a:ext cx="8364071" cy="4191000"/>
          </a:xfrm>
        </p:spPr>
        <p:txBody>
          <a:bodyPr/>
          <a:lstStyle/>
          <a:p>
            <a:r>
              <a:rPr lang="en-US" altLang="en-US" sz="2400" dirty="0" smtClean="0">
                <a:latin typeface="Arial" panose="020B0604020202020204" pitchFamily="34" charset="0"/>
                <a:cs typeface="Arial" panose="020B0604020202020204" pitchFamily="34" charset="0"/>
              </a:rPr>
              <a:t>Significant needs of students, professional community, parents, and/or self identified and addressed</a:t>
            </a:r>
          </a:p>
          <a:p>
            <a:r>
              <a:rPr lang="en-US" altLang="en-US" sz="2400" dirty="0" smtClean="0">
                <a:latin typeface="Arial" panose="020B0604020202020204" pitchFamily="34" charset="0"/>
                <a:cs typeface="Arial" panose="020B0604020202020204" pitchFamily="34" charset="0"/>
              </a:rPr>
              <a:t>Acquired or deepened certificate-specific content knowledge and/or pedagogical practice demonstrated in classroom</a:t>
            </a:r>
          </a:p>
          <a:p>
            <a:r>
              <a:rPr lang="en-US" altLang="en-US" sz="2400" dirty="0" smtClean="0">
                <a:latin typeface="Arial" panose="020B0604020202020204" pitchFamily="34" charset="0"/>
                <a:cs typeface="Arial" panose="020B0604020202020204" pitchFamily="34" charset="0"/>
              </a:rPr>
              <a:t>Appropriate technology utilized in a way that is directly connected to teaching and learning</a:t>
            </a:r>
          </a:p>
        </p:txBody>
      </p:sp>
    </p:spTree>
    <p:extLst>
      <p:ext uri="{BB962C8B-B14F-4D97-AF65-F5344CB8AC3E}">
        <p14:creationId xmlns:p14="http://schemas.microsoft.com/office/powerpoint/2010/main" val="3930673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solidFill>
                  <a:srgbClr val="004A97"/>
                </a:solidFill>
              </a:rPr>
              <a:t>Scoring Criteria (cont.)</a:t>
            </a:r>
          </a:p>
        </p:txBody>
      </p:sp>
      <p:sp>
        <p:nvSpPr>
          <p:cNvPr id="31747" name="Content Placeholder 2"/>
          <p:cNvSpPr>
            <a:spLocks noGrp="1"/>
          </p:cNvSpPr>
          <p:nvPr>
            <p:ph idx="1"/>
          </p:nvPr>
        </p:nvSpPr>
        <p:spPr>
          <a:xfrm>
            <a:off x="2057400" y="1828800"/>
            <a:ext cx="8592672" cy="4191000"/>
          </a:xfrm>
        </p:spPr>
        <p:txBody>
          <a:bodyPr/>
          <a:lstStyle/>
          <a:p>
            <a:r>
              <a:rPr lang="en-US" altLang="en-US" sz="2400" dirty="0" smtClean="0">
                <a:latin typeface="Arial" panose="020B0604020202020204" pitchFamily="34" charset="0"/>
                <a:cs typeface="Arial" panose="020B0604020202020204" pitchFamily="34" charset="0"/>
              </a:rPr>
              <a:t>Involvement of the wider community of colleagues, parents, and/or community in professional growth experiences</a:t>
            </a:r>
          </a:p>
          <a:p>
            <a:r>
              <a:rPr lang="en-US" altLang="en-US" sz="2400" dirty="0" smtClean="0">
                <a:latin typeface="Arial" panose="020B0604020202020204" pitchFamily="34" charset="0"/>
                <a:cs typeface="Arial" panose="020B0604020202020204" pitchFamily="34" charset="0"/>
              </a:rPr>
              <a:t>Instruction that is standards-based, relevant, and meaningful</a:t>
            </a:r>
          </a:p>
          <a:p>
            <a:r>
              <a:rPr lang="en-US" altLang="en-US" sz="2400" dirty="0" smtClean="0">
                <a:latin typeface="Arial" panose="020B0604020202020204" pitchFamily="34" charset="0"/>
                <a:cs typeface="Arial" panose="020B0604020202020204" pitchFamily="34" charset="0"/>
              </a:rPr>
              <a:t>Equity of access to learning and appreciation of diversity in classroom</a:t>
            </a:r>
          </a:p>
          <a:p>
            <a:r>
              <a:rPr lang="en-US" altLang="en-US" sz="2400" dirty="0" smtClean="0">
                <a:latin typeface="Arial" panose="020B0604020202020204" pitchFamily="34" charset="0"/>
                <a:cs typeface="Arial" panose="020B0604020202020204" pitchFamily="34" charset="0"/>
              </a:rPr>
              <a:t>Meaningful impact on student learning</a:t>
            </a:r>
          </a:p>
        </p:txBody>
      </p:sp>
    </p:spTree>
    <p:extLst>
      <p:ext uri="{BB962C8B-B14F-4D97-AF65-F5344CB8AC3E}">
        <p14:creationId xmlns:p14="http://schemas.microsoft.com/office/powerpoint/2010/main" val="1596209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rgbClr val="004A97"/>
                </a:solidFill>
              </a:rPr>
              <a:t>What is the Basis for Renewal?</a:t>
            </a:r>
            <a:endParaRPr lang="en-US" dirty="0">
              <a:solidFill>
                <a:srgbClr val="004A97"/>
              </a:solidFill>
            </a:endParaRPr>
          </a:p>
        </p:txBody>
      </p:sp>
      <p:sp>
        <p:nvSpPr>
          <p:cNvPr id="3" name="Content Placeholder 2"/>
          <p:cNvSpPr>
            <a:spLocks noGrp="1"/>
          </p:cNvSpPr>
          <p:nvPr>
            <p:ph idx="1"/>
          </p:nvPr>
        </p:nvSpPr>
        <p:spPr>
          <a:xfrm>
            <a:off x="1718733" y="1752600"/>
            <a:ext cx="8763000" cy="4351338"/>
          </a:xfrm>
        </p:spPr>
        <p:txBody>
          <a:bodyPr/>
          <a:lstStyle/>
          <a:p>
            <a:pPr marL="0" indent="0">
              <a:buNone/>
            </a:pPr>
            <a:endParaRPr lang="en-US" dirty="0" smtClean="0"/>
          </a:p>
          <a:p>
            <a:pPr marL="0" indent="0">
              <a:buNone/>
            </a:pPr>
            <a:r>
              <a:rPr lang="en-US" sz="2800" dirty="0" smtClean="0">
                <a:latin typeface="Arial" panose="020B0604020202020204" pitchFamily="34" charset="0"/>
                <a:cs typeface="Arial" panose="020B0604020202020204" pitchFamily="34" charset="0"/>
              </a:rPr>
              <a:t>“The expectation is that NBCTs will use both the Five Core Propositions and the Architecture of Accomplished Teaching as the foundation for what they continue to do in the classroom and for themselves as lifelong learners who continue to grow and enhance student learning.” </a:t>
            </a:r>
          </a:p>
          <a:p>
            <a:pPr marL="0" indent="0">
              <a:buNone/>
            </a:pPr>
            <a:endParaRPr lang="en-US" sz="2800" dirty="0" smtClean="0">
              <a:latin typeface="Arial" panose="020B0604020202020204" pitchFamily="34" charset="0"/>
              <a:cs typeface="Arial" panose="020B0604020202020204" pitchFamily="34" charset="0"/>
            </a:endParaRPr>
          </a:p>
          <a:p>
            <a:pPr marL="0" indent="0">
              <a:buNone/>
            </a:pPr>
            <a:r>
              <a:rPr lang="en-US" sz="2800" dirty="0" smtClean="0">
                <a:latin typeface="Arial" panose="020B0604020202020204" pitchFamily="34" charset="0"/>
                <a:cs typeface="Arial" panose="020B0604020202020204" pitchFamily="34" charset="0"/>
              </a:rPr>
              <a:t> </a:t>
            </a:r>
            <a:r>
              <a:rPr lang="en-US" altLang="en-US" sz="2800" dirty="0" smtClean="0">
                <a:latin typeface="Arial" panose="020B0604020202020204" pitchFamily="34" charset="0"/>
                <a:cs typeface="Arial" panose="020B0604020202020204" pitchFamily="34" charset="0"/>
              </a:rPr>
              <a:t>NBPTS Profile of Professional Growth</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00474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solidFill>
                  <a:srgbClr val="004A97"/>
                </a:solidFill>
              </a:rPr>
              <a:t>Steps to Renewal</a:t>
            </a:r>
          </a:p>
        </p:txBody>
      </p:sp>
      <p:sp>
        <p:nvSpPr>
          <p:cNvPr id="32771" name="Content Placeholder 2"/>
          <p:cNvSpPr>
            <a:spLocks noGrp="1"/>
          </p:cNvSpPr>
          <p:nvPr>
            <p:ph idx="1"/>
          </p:nvPr>
        </p:nvSpPr>
        <p:spPr>
          <a:xfrm>
            <a:off x="1828800" y="1752600"/>
            <a:ext cx="9022976" cy="4191000"/>
          </a:xfrm>
        </p:spPr>
        <p:txBody>
          <a:bodyPr/>
          <a:lstStyle/>
          <a:p>
            <a:r>
              <a:rPr lang="en-US" altLang="en-US" sz="2400" dirty="0" smtClean="0">
                <a:latin typeface="Arial" panose="020B0604020202020204" pitchFamily="34" charset="0"/>
                <a:cs typeface="Arial" panose="020B0604020202020204" pitchFamily="34" charset="0"/>
              </a:rPr>
              <a:t>List your professional growth activities since initial NB certification.</a:t>
            </a:r>
          </a:p>
          <a:p>
            <a:r>
              <a:rPr lang="en-US" altLang="en-US" sz="2400" dirty="0" smtClean="0">
                <a:latin typeface="Arial" panose="020B0604020202020204" pitchFamily="34" charset="0"/>
                <a:cs typeface="Arial" panose="020B0604020202020204" pitchFamily="34" charset="0"/>
              </a:rPr>
              <a:t>Analyze your experiences relative to the Five Core Propositions and the Architecture of Accomplished Teaching.</a:t>
            </a:r>
          </a:p>
          <a:p>
            <a:r>
              <a:rPr lang="en-US" altLang="en-US" sz="2400" dirty="0" smtClean="0">
                <a:latin typeface="Arial" panose="020B0604020202020204" pitchFamily="34" charset="0"/>
                <a:cs typeface="Arial" panose="020B0604020202020204" pitchFamily="34" charset="0"/>
              </a:rPr>
              <a:t>Determine patterns/connections among your Professional Growth Experiences (PGEs).</a:t>
            </a:r>
          </a:p>
          <a:p>
            <a:r>
              <a:rPr lang="en-US" altLang="en-US" sz="2400" dirty="0" smtClean="0">
                <a:latin typeface="Arial" panose="020B0604020202020204" pitchFamily="34" charset="0"/>
                <a:cs typeface="Arial" panose="020B0604020202020204" pitchFamily="34" charset="0"/>
              </a:rPr>
              <a:t>Upload and submit completed work online (ePortfolio) by deadline.</a:t>
            </a:r>
          </a:p>
        </p:txBody>
      </p:sp>
    </p:spTree>
    <p:extLst>
      <p:ext uri="{BB962C8B-B14F-4D97-AF65-F5344CB8AC3E}">
        <p14:creationId xmlns:p14="http://schemas.microsoft.com/office/powerpoint/2010/main" val="3967741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a:xfrm>
            <a:off x="2132013" y="304800"/>
            <a:ext cx="8001000" cy="1447800"/>
          </a:xfrm>
        </p:spPr>
        <p:txBody>
          <a:bodyPr/>
          <a:lstStyle/>
          <a:p>
            <a:pPr eaLnBrk="1" hangingPunct="1"/>
            <a:r>
              <a:rPr lang="en-US" altLang="en-US" dirty="0" smtClean="0">
                <a:solidFill>
                  <a:srgbClr val="004A97"/>
                </a:solidFill>
              </a:rPr>
              <a:t>“Renewed” Level of Rubric</a:t>
            </a:r>
          </a:p>
        </p:txBody>
      </p:sp>
      <p:sp>
        <p:nvSpPr>
          <p:cNvPr id="33796" name="Rectangle 3"/>
          <p:cNvSpPr>
            <a:spLocks noGrp="1" noChangeArrowheads="1"/>
          </p:cNvSpPr>
          <p:nvPr>
            <p:ph type="body" idx="1"/>
          </p:nvPr>
        </p:nvSpPr>
        <p:spPr>
          <a:xfrm>
            <a:off x="2095500" y="2057400"/>
            <a:ext cx="4762500" cy="4191000"/>
          </a:xfrm>
        </p:spPr>
        <p:txBody>
          <a:bodyPr/>
          <a:lstStyle/>
          <a:p>
            <a:pPr eaLnBrk="1" hangingPunct="1">
              <a:lnSpc>
                <a:spcPct val="90000"/>
              </a:lnSpc>
            </a:pPr>
            <a:r>
              <a:rPr lang="en-US" altLang="en-US" sz="2400" dirty="0" smtClean="0">
                <a:latin typeface="Arial" panose="020B0604020202020204" pitchFamily="34" charset="0"/>
                <a:cs typeface="Arial" panose="020B0604020202020204" pitchFamily="34" charset="0"/>
              </a:rPr>
              <a:t>Provided sufficient evidence of professional growth that</a:t>
            </a:r>
          </a:p>
          <a:p>
            <a:pPr lvl="1" eaLnBrk="1" hangingPunct="1">
              <a:lnSpc>
                <a:spcPct val="90000"/>
              </a:lnSpc>
            </a:pPr>
            <a:r>
              <a:rPr lang="en-US" altLang="en-US" sz="2400" dirty="0">
                <a:latin typeface="Arial" panose="020B0604020202020204" pitchFamily="34" charset="0"/>
                <a:cs typeface="Arial" panose="020B0604020202020204" pitchFamily="34" charset="0"/>
              </a:rPr>
              <a:t>has evolved</a:t>
            </a:r>
          </a:p>
          <a:p>
            <a:pPr lvl="1" eaLnBrk="1" hangingPunct="1">
              <a:lnSpc>
                <a:spcPct val="90000"/>
              </a:lnSpc>
            </a:pPr>
            <a:r>
              <a:rPr lang="en-US" altLang="en-US" sz="2400" dirty="0">
                <a:latin typeface="Arial" panose="020B0604020202020204" pitchFamily="34" charset="0"/>
                <a:cs typeface="Arial" panose="020B0604020202020204" pitchFamily="34" charset="0"/>
              </a:rPr>
              <a:t>is varied and/or multifaceted</a:t>
            </a:r>
          </a:p>
          <a:p>
            <a:pPr lvl="1" eaLnBrk="1" hangingPunct="1">
              <a:lnSpc>
                <a:spcPct val="90000"/>
              </a:lnSpc>
            </a:pPr>
            <a:r>
              <a:rPr lang="en-US" altLang="en-US" sz="2400" dirty="0">
                <a:latin typeface="Arial" panose="020B0604020202020204" pitchFamily="34" charset="0"/>
                <a:cs typeface="Arial" panose="020B0604020202020204" pitchFamily="34" charset="0"/>
              </a:rPr>
              <a:t>has been a focus over extended period of time</a:t>
            </a:r>
          </a:p>
        </p:txBody>
      </p:sp>
      <p:pic>
        <p:nvPicPr>
          <p:cNvPr id="33797" name="Picture 4" descr="MCj02396250000[1]"/>
          <p:cNvPicPr>
            <a:picLocks noChangeAspect="1" noChangeArrowheads="1"/>
          </p:cNvPicPr>
          <p:nvPr/>
        </p:nvPicPr>
        <p:blipFill>
          <a:blip r:embed="rId3" cstate="print"/>
          <a:srcRect/>
          <a:stretch>
            <a:fillRect/>
          </a:stretch>
        </p:blipFill>
        <p:spPr bwMode="auto">
          <a:xfrm rot="1934272">
            <a:off x="8011904" y="2469069"/>
            <a:ext cx="3429000" cy="2570163"/>
          </a:xfrm>
          <a:prstGeom prst="rect">
            <a:avLst/>
          </a:prstGeom>
          <a:noFill/>
          <a:ln w="9525">
            <a:noFill/>
            <a:miter lim="800000"/>
            <a:headEnd/>
            <a:tailEnd/>
          </a:ln>
        </p:spPr>
      </p:pic>
    </p:spTree>
    <p:extLst>
      <p:ext uri="{BB962C8B-B14F-4D97-AF65-F5344CB8AC3E}">
        <p14:creationId xmlns:p14="http://schemas.microsoft.com/office/powerpoint/2010/main" val="3956653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2132013" y="304800"/>
            <a:ext cx="8001000" cy="1447800"/>
          </a:xfrm>
        </p:spPr>
        <p:txBody>
          <a:bodyPr/>
          <a:lstStyle/>
          <a:p>
            <a:pPr eaLnBrk="1" hangingPunct="1"/>
            <a:r>
              <a:rPr lang="en-US" altLang="en-US" dirty="0" smtClean="0">
                <a:solidFill>
                  <a:srgbClr val="004A97"/>
                </a:solidFill>
              </a:rPr>
              <a:t>“Renewed” Level of Rubric (continued)</a:t>
            </a:r>
          </a:p>
        </p:txBody>
      </p:sp>
      <p:sp>
        <p:nvSpPr>
          <p:cNvPr id="34820" name="Rectangle 3"/>
          <p:cNvSpPr>
            <a:spLocks noGrp="1" noChangeArrowheads="1"/>
          </p:cNvSpPr>
          <p:nvPr>
            <p:ph type="body" idx="1"/>
          </p:nvPr>
        </p:nvSpPr>
        <p:spPr>
          <a:xfrm>
            <a:off x="2095500" y="2057400"/>
            <a:ext cx="4762500" cy="4191000"/>
          </a:xfrm>
        </p:spPr>
        <p:txBody>
          <a:bodyPr/>
          <a:lstStyle/>
          <a:p>
            <a:pPr eaLnBrk="1" hangingPunct="1">
              <a:lnSpc>
                <a:spcPct val="90000"/>
              </a:lnSpc>
            </a:pPr>
            <a:r>
              <a:rPr lang="en-US" altLang="en-US" sz="2400" dirty="0" smtClean="0">
                <a:latin typeface="Arial" panose="020B0604020202020204" pitchFamily="34" charset="0"/>
                <a:cs typeface="Arial" panose="020B0604020202020204" pitchFamily="34" charset="0"/>
              </a:rPr>
              <a:t>Draws on and contributes to resources of school, district, and/or community</a:t>
            </a:r>
          </a:p>
          <a:p>
            <a:pPr eaLnBrk="1" hangingPunct="1">
              <a:lnSpc>
                <a:spcPct val="90000"/>
              </a:lnSpc>
            </a:pPr>
            <a:r>
              <a:rPr lang="en-US" altLang="en-US" sz="2400" dirty="0" smtClean="0">
                <a:latin typeface="Arial" panose="020B0604020202020204" pitchFamily="34" charset="0"/>
                <a:cs typeface="Arial" panose="020B0604020202020204" pitchFamily="34" charset="0"/>
              </a:rPr>
              <a:t>Creates learning environment promoting equity of access, appreciation of diversity, and relevant, meaningful instruction for students.</a:t>
            </a:r>
          </a:p>
        </p:txBody>
      </p:sp>
      <p:pic>
        <p:nvPicPr>
          <p:cNvPr id="34821" name="Picture 4" descr="MCj02396250000[1]"/>
          <p:cNvPicPr>
            <a:picLocks noChangeAspect="1" noChangeArrowheads="1"/>
          </p:cNvPicPr>
          <p:nvPr/>
        </p:nvPicPr>
        <p:blipFill>
          <a:blip r:embed="rId3" cstate="print"/>
          <a:srcRect/>
          <a:stretch>
            <a:fillRect/>
          </a:stretch>
        </p:blipFill>
        <p:spPr bwMode="auto">
          <a:xfrm rot="1934272">
            <a:off x="7999661" y="2126175"/>
            <a:ext cx="3429000" cy="2570163"/>
          </a:xfrm>
          <a:prstGeom prst="rect">
            <a:avLst/>
          </a:prstGeom>
          <a:noFill/>
          <a:ln w="9525">
            <a:noFill/>
            <a:miter lim="800000"/>
            <a:headEnd/>
            <a:tailEnd/>
          </a:ln>
        </p:spPr>
      </p:pic>
    </p:spTree>
    <p:extLst>
      <p:ext uri="{BB962C8B-B14F-4D97-AF65-F5344CB8AC3E}">
        <p14:creationId xmlns:p14="http://schemas.microsoft.com/office/powerpoint/2010/main" val="2104620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4A97"/>
                </a:solidFill>
              </a:rPr>
              <a:t>Navigating the National Board Website</a:t>
            </a:r>
            <a:endParaRPr lang="en-US" dirty="0">
              <a:solidFill>
                <a:srgbClr val="004A97"/>
              </a:solidFill>
            </a:endParaRPr>
          </a:p>
        </p:txBody>
      </p:sp>
      <p:sp>
        <p:nvSpPr>
          <p:cNvPr id="3" name="Content Placeholder 2"/>
          <p:cNvSpPr>
            <a:spLocks noGrp="1"/>
          </p:cNvSpPr>
          <p:nvPr>
            <p:ph idx="1"/>
          </p:nvPr>
        </p:nvSpPr>
        <p:spPr>
          <a:xfrm>
            <a:off x="755651" y="1842247"/>
            <a:ext cx="10668000" cy="4191000"/>
          </a:xfrm>
        </p:spPr>
        <p:txBody>
          <a:bodyPr>
            <a:normAutofit/>
          </a:bodyPr>
          <a:lstStyle/>
          <a:p>
            <a:pPr marL="0" indent="0">
              <a:buNone/>
            </a:pPr>
            <a:endParaRPr lang="en-US" sz="4400" dirty="0"/>
          </a:p>
          <a:p>
            <a:pPr marL="0" indent="0" algn="ctr">
              <a:buNone/>
            </a:pPr>
            <a:r>
              <a:rPr lang="en-US" sz="4400" dirty="0" smtClean="0">
                <a:latin typeface="Arial" panose="020B0604020202020204" pitchFamily="34" charset="0"/>
                <a:cs typeface="Arial" panose="020B0604020202020204" pitchFamily="34" charset="0"/>
                <a:hlinkClick r:id="rId3"/>
              </a:rPr>
              <a:t>www.nbpts.org</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52582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the National Board Website</a:t>
            </a:r>
            <a:endParaRPr lang="en-US" dirty="0"/>
          </a:p>
        </p:txBody>
      </p:sp>
      <p:sp>
        <p:nvSpPr>
          <p:cNvPr id="3" name="Content Placeholder 2"/>
          <p:cNvSpPr>
            <a:spLocks noGrp="1"/>
          </p:cNvSpPr>
          <p:nvPr>
            <p:ph idx="1"/>
          </p:nvPr>
        </p:nvSpPr>
        <p:spPr/>
        <p:txBody>
          <a:bodyPr/>
          <a:lstStyle/>
          <a:p>
            <a:pPr marL="0" indent="0">
              <a:buNone/>
            </a:pPr>
            <a:endParaRPr lang="en-US" sz="3600" dirty="0" smtClean="0">
              <a:hlinkClick r:id="rId3"/>
            </a:endParaRPr>
          </a:p>
          <a:p>
            <a:pPr marL="0" indent="0">
              <a:buNone/>
            </a:pPr>
            <a:endParaRPr lang="en-US" sz="3600" dirty="0">
              <a:hlinkClick r:id="rId3"/>
            </a:endParaRPr>
          </a:p>
          <a:p>
            <a:pPr marL="0" indent="0">
              <a:buNone/>
            </a:pPr>
            <a:r>
              <a:rPr lang="en-US" sz="3600" dirty="0" smtClean="0">
                <a:hlinkClick r:id="rId3"/>
              </a:rPr>
              <a:t>http</a:t>
            </a:r>
            <a:r>
              <a:rPr lang="en-US" sz="3600" dirty="0">
                <a:hlinkClick r:id="rId3"/>
              </a:rPr>
              <a:t>://</a:t>
            </a:r>
            <a:r>
              <a:rPr lang="en-US" sz="3600" dirty="0" smtClean="0">
                <a:hlinkClick r:id="rId3"/>
              </a:rPr>
              <a:t>boardcertifiedteachers.org/renewal</a:t>
            </a:r>
            <a:endParaRPr lang="en-US" sz="3600" dirty="0" smtClean="0"/>
          </a:p>
          <a:p>
            <a:pPr marL="0" indent="0">
              <a:buNone/>
            </a:pPr>
            <a:endParaRPr lang="en-US" dirty="0"/>
          </a:p>
        </p:txBody>
      </p:sp>
      <p:pic>
        <p:nvPicPr>
          <p:cNvPr id="4" name="Picture 3"/>
          <p:cNvPicPr>
            <a:picLocks noChangeAspect="1"/>
          </p:cNvPicPr>
          <p:nvPr/>
        </p:nvPicPr>
        <p:blipFill>
          <a:blip r:embed="rId4"/>
          <a:stretch>
            <a:fillRect/>
          </a:stretch>
        </p:blipFill>
        <p:spPr>
          <a:xfrm>
            <a:off x="-503705" y="-578224"/>
            <a:ext cx="13011150" cy="7315200"/>
          </a:xfrm>
          <a:prstGeom prst="rect">
            <a:avLst/>
          </a:prstGeom>
        </p:spPr>
      </p:pic>
    </p:spTree>
    <p:extLst>
      <p:ext uri="{BB962C8B-B14F-4D97-AF65-F5344CB8AC3E}">
        <p14:creationId xmlns:p14="http://schemas.microsoft.com/office/powerpoint/2010/main" val="11838546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solidFill>
                  <a:srgbClr val="004A97"/>
                </a:solidFill>
              </a:rPr>
              <a:t>South Carolina NB Supplements</a:t>
            </a:r>
          </a:p>
        </p:txBody>
      </p:sp>
      <p:sp>
        <p:nvSpPr>
          <p:cNvPr id="35843" name="Content Placeholder 2"/>
          <p:cNvSpPr>
            <a:spLocks noGrp="1"/>
          </p:cNvSpPr>
          <p:nvPr>
            <p:ph idx="1"/>
          </p:nvPr>
        </p:nvSpPr>
        <p:spPr>
          <a:xfrm>
            <a:off x="2133600" y="1825625"/>
            <a:ext cx="8171329" cy="4419600"/>
          </a:xfrm>
        </p:spPr>
        <p:txBody>
          <a:bodyPr/>
          <a:lstStyle/>
          <a:p>
            <a:r>
              <a:rPr lang="en-US" altLang="en-US" sz="2400" dirty="0">
                <a:latin typeface="Arial" panose="020B0604020202020204" pitchFamily="34" charset="0"/>
                <a:cs typeface="Arial" panose="020B0604020202020204" pitchFamily="34" charset="0"/>
              </a:rPr>
              <a:t>Applied for initial certification before July 2010— receive $7500 supplement annually for duration of certificate; eligible for supplement upon renewal</a:t>
            </a:r>
          </a:p>
          <a:p>
            <a:r>
              <a:rPr lang="en-US" altLang="en-US" sz="2400" dirty="0">
                <a:latin typeface="Arial" panose="020B0604020202020204" pitchFamily="34" charset="0"/>
                <a:cs typeface="Arial" panose="020B0604020202020204" pitchFamily="34" charset="0"/>
              </a:rPr>
              <a:t>Applied for initial certification after July 2010— currently scheduled to get $5000 supplement for duration of initial certificate; not eligible for supplement upon </a:t>
            </a:r>
            <a:r>
              <a:rPr lang="en-US" altLang="en-US" sz="2400" dirty="0" smtClean="0">
                <a:latin typeface="Arial" panose="020B0604020202020204" pitchFamily="34" charset="0"/>
                <a:cs typeface="Arial" panose="020B0604020202020204" pitchFamily="34" charset="0"/>
              </a:rPr>
              <a:t>renewal</a:t>
            </a:r>
            <a:endParaRPr lang="en-US" altLang="en-US" sz="2400" dirty="0">
              <a:latin typeface="Arial" panose="020B0604020202020204" pitchFamily="34" charset="0"/>
              <a:cs typeface="Arial" panose="020B0604020202020204" pitchFamily="34" charset="0"/>
            </a:endParaRPr>
          </a:p>
          <a:p>
            <a:r>
              <a:rPr lang="en-US" altLang="en-US" sz="2400" dirty="0">
                <a:latin typeface="Arial" panose="020B0604020202020204" pitchFamily="34" charset="0"/>
                <a:cs typeface="Arial" panose="020B0604020202020204" pitchFamily="34" charset="0"/>
              </a:rPr>
              <a:t>Supplement based on position educator holds-- if instructing children, likely eligible.  If in administration, ineligible for supplement.</a:t>
            </a:r>
          </a:p>
          <a:p>
            <a:endParaRPr lang="en-US" altLang="en-US" dirty="0" smtClean="0"/>
          </a:p>
        </p:txBody>
      </p:sp>
    </p:spTree>
    <p:extLst>
      <p:ext uri="{BB962C8B-B14F-4D97-AF65-F5344CB8AC3E}">
        <p14:creationId xmlns:p14="http://schemas.microsoft.com/office/powerpoint/2010/main" val="1794308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solidFill>
                  <a:srgbClr val="004A97"/>
                </a:solidFill>
              </a:rPr>
              <a:t>South Carolina </a:t>
            </a:r>
            <a:r>
              <a:rPr lang="en-US" altLang="en-US" dirty="0" smtClean="0">
                <a:solidFill>
                  <a:srgbClr val="004A97"/>
                </a:solidFill>
              </a:rPr>
              <a:t>Certificate Considerations</a:t>
            </a:r>
            <a:endParaRPr lang="en-US" altLang="en-US" dirty="0" smtClean="0">
              <a:solidFill>
                <a:srgbClr val="004A97"/>
              </a:solidFill>
            </a:endParaRPr>
          </a:p>
        </p:txBody>
      </p:sp>
      <p:sp>
        <p:nvSpPr>
          <p:cNvPr id="35843" name="Content Placeholder 2"/>
          <p:cNvSpPr>
            <a:spLocks noGrp="1"/>
          </p:cNvSpPr>
          <p:nvPr>
            <p:ph idx="1"/>
          </p:nvPr>
        </p:nvSpPr>
        <p:spPr>
          <a:xfrm>
            <a:off x="2133600" y="1825625"/>
            <a:ext cx="8171329" cy="4419600"/>
          </a:xfrm>
        </p:spPr>
        <p:txBody>
          <a:bodyPr/>
          <a:lstStyle/>
          <a:p>
            <a:r>
              <a:rPr lang="en-US" altLang="en-US" sz="2200" dirty="0" smtClean="0">
                <a:latin typeface="Arial" panose="020B0604020202020204" pitchFamily="34" charset="0"/>
                <a:cs typeface="Arial" panose="020B0604020202020204" pitchFamily="34" charset="0"/>
              </a:rPr>
              <a:t>If you attempt renewal in year eight of your NB certificate, your state certificate will be updated the following year.</a:t>
            </a:r>
          </a:p>
          <a:p>
            <a:r>
              <a:rPr lang="en-US" altLang="en-US" sz="2200" dirty="0" smtClean="0">
                <a:latin typeface="Arial" panose="020B0604020202020204" pitchFamily="34" charset="0"/>
                <a:cs typeface="Arial" panose="020B0604020202020204" pitchFamily="34" charset="0"/>
              </a:rPr>
              <a:t>Your new SC certificate will be dated July 1 of the year you achieve renewal and will expire ten years later on June 30</a:t>
            </a:r>
            <a:r>
              <a:rPr lang="en-US" altLang="en-US" sz="2200" baseline="30000" dirty="0" smtClean="0">
                <a:latin typeface="Arial" panose="020B0604020202020204" pitchFamily="34" charset="0"/>
                <a:cs typeface="Arial" panose="020B0604020202020204" pitchFamily="34" charset="0"/>
              </a:rPr>
              <a:t>th</a:t>
            </a:r>
            <a:r>
              <a:rPr lang="en-US" altLang="en-US" sz="2200" dirty="0" smtClean="0">
                <a:latin typeface="Arial" panose="020B0604020202020204" pitchFamily="34" charset="0"/>
                <a:cs typeface="Arial" panose="020B0604020202020204" pitchFamily="34" charset="0"/>
              </a:rPr>
              <a:t>. Your SC certificate will now match your period of supplement eligibility. </a:t>
            </a:r>
            <a:endParaRPr lang="en-US" altLang="en-US" sz="2200" dirty="0">
              <a:latin typeface="Arial" panose="020B0604020202020204" pitchFamily="34" charset="0"/>
              <a:cs typeface="Arial" panose="020B0604020202020204" pitchFamily="34" charset="0"/>
            </a:endParaRPr>
          </a:p>
          <a:p>
            <a:r>
              <a:rPr lang="en-US" altLang="en-US" sz="2200" dirty="0" smtClean="0">
                <a:latin typeface="Arial" panose="020B0604020202020204" pitchFamily="34" charset="0"/>
                <a:cs typeface="Arial" panose="020B0604020202020204" pitchFamily="34" charset="0"/>
              </a:rPr>
              <a:t>NBCTs must meet the Read to Succeed (R2S) requirements. Beginning July 1, 2015, when an NBCT renews his/her SC certificate (through regular means or through NB Renewal) he/she must begin to pursue the R2S credentials associated with his/her state certificate fields and employment status. </a:t>
            </a:r>
            <a:endParaRPr lang="en-US" altLang="en-US" sz="2200" dirty="0" smtClean="0"/>
          </a:p>
        </p:txBody>
      </p:sp>
    </p:spTree>
    <p:extLst>
      <p:ext uri="{BB962C8B-B14F-4D97-AF65-F5344CB8AC3E}">
        <p14:creationId xmlns:p14="http://schemas.microsoft.com/office/powerpoint/2010/main" val="1627213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rgbClr val="004A97"/>
                </a:solidFill>
              </a:rPr>
              <a:t>Applications and Fees</a:t>
            </a:r>
            <a:endParaRPr lang="en-US" dirty="0">
              <a:solidFill>
                <a:srgbClr val="004A97"/>
              </a:solidFill>
            </a:endParaRPr>
          </a:p>
        </p:txBody>
      </p:sp>
      <p:sp>
        <p:nvSpPr>
          <p:cNvPr id="3" name="Content Placeholder 2"/>
          <p:cNvSpPr>
            <a:spLocks noGrp="1"/>
          </p:cNvSpPr>
          <p:nvPr>
            <p:ph idx="1"/>
          </p:nvPr>
        </p:nvSpPr>
        <p:spPr>
          <a:xfrm>
            <a:off x="2142565" y="1752600"/>
            <a:ext cx="8292353" cy="4351338"/>
          </a:xfrm>
        </p:spPr>
        <p:txBody>
          <a:bodyPr/>
          <a:lstStyle/>
          <a:p>
            <a:pPr>
              <a:buFont typeface="Times" charset="0"/>
              <a:buChar char="•"/>
              <a:defRPr/>
            </a:pPr>
            <a:r>
              <a:rPr lang="en-US" sz="2400" dirty="0">
                <a:latin typeface="Arial" panose="020B0604020202020204" pitchFamily="34" charset="0"/>
                <a:cs typeface="Arial" panose="020B0604020202020204" pitchFamily="34" charset="0"/>
              </a:rPr>
              <a:t>Application available online </a:t>
            </a:r>
            <a:r>
              <a:rPr lang="en-US" sz="2400" dirty="0">
                <a:latin typeface="Arial" panose="020B0604020202020204" pitchFamily="34" charset="0"/>
                <a:cs typeface="Arial" panose="020B0604020202020204" pitchFamily="34" charset="0"/>
                <a:hlinkClick r:id="rId3"/>
              </a:rPr>
              <a:t>http://www.nbpts.org/national-board-certification/renewal/</a:t>
            </a:r>
            <a:endParaRPr lang="en-US" sz="2400" dirty="0">
              <a:latin typeface="Arial" panose="020B0604020202020204" pitchFamily="34" charset="0"/>
              <a:cs typeface="Arial" panose="020B0604020202020204" pitchFamily="34" charset="0"/>
            </a:endParaRPr>
          </a:p>
          <a:p>
            <a:pPr>
              <a:buFont typeface="Times" charset="0"/>
              <a:buChar char="•"/>
              <a:defRPr/>
            </a:pPr>
            <a:r>
              <a:rPr lang="en-US" sz="2400" dirty="0">
                <a:latin typeface="Arial" panose="020B0604020202020204" pitchFamily="34" charset="0"/>
                <a:cs typeface="Arial" panose="020B0604020202020204" pitchFamily="34" charset="0"/>
              </a:rPr>
              <a:t>$1250 total cost to renew by Jan 31st ($300 of this is non-refundable application fee)</a:t>
            </a:r>
          </a:p>
          <a:p>
            <a:pPr>
              <a:buFont typeface="Times" charset="0"/>
              <a:buChar char="•"/>
              <a:defRPr/>
            </a:pPr>
            <a:r>
              <a:rPr lang="en-US" sz="2400" dirty="0">
                <a:latin typeface="Arial" panose="020B0604020202020204" pitchFamily="34" charset="0"/>
                <a:cs typeface="Arial" panose="020B0604020202020204" pitchFamily="34" charset="0"/>
              </a:rPr>
              <a:t>Withdrawal permitted ($950) – written notification required before Profile due date</a:t>
            </a:r>
          </a:p>
          <a:p>
            <a:pPr>
              <a:buFont typeface="Times" charset="0"/>
              <a:buChar char="•"/>
              <a:defRPr/>
            </a:pPr>
            <a:r>
              <a:rPr lang="en-US" sz="2400" dirty="0">
                <a:latin typeface="Arial" panose="020B0604020202020204" pitchFamily="34" charset="0"/>
                <a:cs typeface="Arial" panose="020B0604020202020204" pitchFamily="34" charset="0"/>
              </a:rPr>
              <a:t>Update personal information at </a:t>
            </a:r>
            <a:r>
              <a:rPr lang="en-US" sz="2400" i="1" dirty="0">
                <a:latin typeface="Arial" panose="020B0604020202020204" pitchFamily="34" charset="0"/>
                <a:cs typeface="Arial" panose="020B0604020202020204" pitchFamily="34" charset="0"/>
              </a:rPr>
              <a:t>My Profile</a:t>
            </a:r>
            <a:r>
              <a:rPr lang="en-US" sz="2400" dirty="0">
                <a:latin typeface="Arial" panose="020B0604020202020204" pitchFamily="34" charset="0"/>
                <a:cs typeface="Arial" panose="020B0604020202020204" pitchFamily="34" charset="0"/>
              </a:rPr>
              <a:t> on NBPTS Web site</a:t>
            </a:r>
          </a:p>
          <a:p>
            <a:pPr marL="0" indent="0">
              <a:buNone/>
            </a:pPr>
            <a:endParaRPr lang="en-US" dirty="0"/>
          </a:p>
        </p:txBody>
      </p:sp>
    </p:spTree>
    <p:extLst>
      <p:ext uri="{BB962C8B-B14F-4D97-AF65-F5344CB8AC3E}">
        <p14:creationId xmlns:p14="http://schemas.microsoft.com/office/powerpoint/2010/main" val="38620309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dirty="0" smtClean="0">
                <a:solidFill>
                  <a:srgbClr val="004A97"/>
                </a:solidFill>
              </a:rPr>
              <a:t>Resources</a:t>
            </a:r>
          </a:p>
        </p:txBody>
      </p:sp>
      <p:sp>
        <p:nvSpPr>
          <p:cNvPr id="3" name="Content Placeholder 2"/>
          <p:cNvSpPr>
            <a:spLocks noGrp="1"/>
          </p:cNvSpPr>
          <p:nvPr>
            <p:ph idx="1"/>
          </p:nvPr>
        </p:nvSpPr>
        <p:spPr>
          <a:xfrm>
            <a:off x="537882" y="1827212"/>
            <a:ext cx="11282083" cy="4191000"/>
          </a:xfrm>
        </p:spPr>
        <p:txBody>
          <a:bodyPr/>
          <a:lstStyle/>
          <a:p>
            <a:pPr>
              <a:buFont typeface="Times" charset="0"/>
              <a:buChar char="•"/>
              <a:defRPr/>
            </a:pPr>
            <a:r>
              <a:rPr lang="en-US" sz="2400" dirty="0">
                <a:latin typeface="Arial" panose="020B0604020202020204" pitchFamily="34" charset="0"/>
                <a:cs typeface="Arial" panose="020B0604020202020204" pitchFamily="34" charset="0"/>
                <a:hlinkClick r:id="rId3"/>
              </a:rPr>
              <a:t>http://www.nbpts.org/national-board-certification/candidate-center/renewal-candidate-resources</a:t>
            </a:r>
            <a:r>
              <a:rPr lang="en-US" sz="2400" dirty="0" smtClean="0">
                <a:latin typeface="Arial" panose="020B0604020202020204" pitchFamily="34" charset="0"/>
                <a:cs typeface="Arial" panose="020B0604020202020204" pitchFamily="34" charset="0"/>
                <a:hlinkClick r:id="rId3"/>
              </a:rPr>
              <a:t>/</a:t>
            </a:r>
            <a:endParaRPr lang="en-US" sz="2400" dirty="0" smtClean="0">
              <a:latin typeface="Arial" panose="020B0604020202020204" pitchFamily="34" charset="0"/>
              <a:cs typeface="Arial" panose="020B0604020202020204" pitchFamily="34" charset="0"/>
            </a:endParaRPr>
          </a:p>
          <a:p>
            <a:pPr marL="0" indent="0">
              <a:buNone/>
              <a:defRPr/>
            </a:pPr>
            <a:endParaRPr lang="en-US" sz="2400" dirty="0" smtClean="0">
              <a:latin typeface="Arial" panose="020B0604020202020204" pitchFamily="34" charset="0"/>
              <a:cs typeface="Arial" panose="020B0604020202020204" pitchFamily="34" charset="0"/>
            </a:endParaRPr>
          </a:p>
          <a:p>
            <a:pPr>
              <a:buFont typeface="Times" charset="0"/>
              <a:buChar char="•"/>
              <a:defRPr/>
            </a:pPr>
            <a:r>
              <a:rPr lang="en-US" sz="2400" dirty="0" smtClean="0">
                <a:latin typeface="Arial" panose="020B0604020202020204" pitchFamily="34" charset="0"/>
                <a:cs typeface="Arial" panose="020B0604020202020204" pitchFamily="34" charset="0"/>
              </a:rPr>
              <a:t>NB Customer Support---</a:t>
            </a:r>
          </a:p>
          <a:p>
            <a:pPr marL="0" indent="0">
              <a:buNone/>
              <a:defRPr/>
            </a:pP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1-800-22-TEACH (</a:t>
            </a:r>
            <a:r>
              <a:rPr lang="en-US" sz="2400" smtClean="0">
                <a:latin typeface="Arial" panose="020B0604020202020204" pitchFamily="34" charset="0"/>
                <a:cs typeface="Arial" panose="020B0604020202020204" pitchFamily="34" charset="0"/>
              </a:rPr>
              <a:t>83224)</a:t>
            </a:r>
          </a:p>
          <a:p>
            <a:pPr marL="0" indent="0">
              <a:buNone/>
              <a:defRPr/>
            </a:pPr>
            <a:endParaRPr lang="en-US" sz="2400" dirty="0" smtClean="0">
              <a:latin typeface="Arial" panose="020B0604020202020204" pitchFamily="34" charset="0"/>
              <a:cs typeface="Arial" panose="020B0604020202020204" pitchFamily="34" charset="0"/>
            </a:endParaRPr>
          </a:p>
          <a:p>
            <a:pPr>
              <a:buFont typeface="Times" charset="0"/>
              <a:buChar char="•"/>
              <a:defRPr/>
            </a:pPr>
            <a:r>
              <a:rPr lang="en-US" sz="2400" dirty="0" smtClean="0">
                <a:latin typeface="Arial" panose="020B0604020202020204" pitchFamily="34" charset="0"/>
                <a:cs typeface="Arial" panose="020B0604020202020204" pitchFamily="34" charset="0"/>
                <a:hlinkClick r:id="rId4"/>
              </a:rPr>
              <a:t>www.cerra.org</a:t>
            </a:r>
            <a:r>
              <a:rPr lang="en-US" sz="2400" dirty="0" smtClean="0">
                <a:latin typeface="Arial" panose="020B0604020202020204" pitchFamily="34" charset="0"/>
                <a:cs typeface="Arial" panose="020B0604020202020204" pitchFamily="34" charset="0"/>
              </a:rPr>
              <a:t>; NB link</a:t>
            </a:r>
          </a:p>
          <a:p>
            <a:pPr>
              <a:buFont typeface="Times" charset="0"/>
              <a:buChar char="•"/>
              <a:defRPr/>
            </a:pPr>
            <a:endParaRPr lang="en-US" dirty="0"/>
          </a:p>
        </p:txBody>
      </p:sp>
    </p:spTree>
    <p:extLst>
      <p:ext uri="{BB962C8B-B14F-4D97-AF65-F5344CB8AC3E}">
        <p14:creationId xmlns:p14="http://schemas.microsoft.com/office/powerpoint/2010/main" val="2617510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4A97"/>
                </a:solidFill>
                <a:latin typeface="Arial" panose="020B0604020202020204" pitchFamily="34" charset="0"/>
                <a:cs typeface="Arial" panose="020B0604020202020204" pitchFamily="34" charset="0"/>
              </a:rPr>
              <a:t>Please feel free to contact </a:t>
            </a:r>
            <a:r>
              <a:rPr lang="en-US" dirty="0" smtClean="0">
                <a:solidFill>
                  <a:srgbClr val="004A97"/>
                </a:solidFill>
                <a:latin typeface="Arial" panose="020B0604020202020204" pitchFamily="34" charset="0"/>
                <a:cs typeface="Arial" panose="020B0604020202020204" pitchFamily="34" charset="0"/>
              </a:rPr>
              <a:t>us </a:t>
            </a:r>
            <a:r>
              <a:rPr lang="en-US" dirty="0">
                <a:solidFill>
                  <a:srgbClr val="004A97"/>
                </a:solidFill>
                <a:latin typeface="Arial" panose="020B0604020202020204" pitchFamily="34" charset="0"/>
                <a:cs typeface="Arial" panose="020B0604020202020204" pitchFamily="34" charset="0"/>
              </a:rPr>
              <a:t>at:</a:t>
            </a:r>
            <a:br>
              <a:rPr lang="en-US" dirty="0">
                <a:solidFill>
                  <a:srgbClr val="004A97"/>
                </a:solidFill>
                <a:latin typeface="Arial" panose="020B0604020202020204" pitchFamily="34" charset="0"/>
                <a:cs typeface="Arial" panose="020B0604020202020204" pitchFamily="34" charset="0"/>
              </a:rPr>
            </a:br>
            <a:endParaRPr lang="en-US" dirty="0">
              <a:solidFill>
                <a:srgbClr val="004A97"/>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en-US" dirty="0"/>
          </a:p>
          <a:p>
            <a:pPr marL="0" indent="0">
              <a:buNone/>
            </a:pPr>
            <a:r>
              <a:rPr lang="en-US" sz="2400" dirty="0" smtClean="0">
                <a:latin typeface="Arial" panose="020B0604020202020204" pitchFamily="34" charset="0"/>
                <a:cs typeface="Arial" panose="020B0604020202020204" pitchFamily="34" charset="0"/>
              </a:rPr>
              <a:t>Jenna Hallman</a:t>
            </a:r>
          </a:p>
          <a:p>
            <a:pPr marL="0" indent="0">
              <a:buNone/>
            </a:pPr>
            <a:r>
              <a:rPr lang="en-US" sz="2400" dirty="0" smtClean="0">
                <a:latin typeface="Arial" panose="020B0604020202020204" pitchFamily="34" charset="0"/>
                <a:cs typeface="Arial" panose="020B0604020202020204" pitchFamily="34" charset="0"/>
                <a:hlinkClick r:id="rId2"/>
              </a:rPr>
              <a:t>hallmanj@cerra.org</a:t>
            </a:r>
            <a:endParaRPr lang="en-US" sz="2400" dirty="0" smtClean="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Suzanne Koty</a:t>
            </a:r>
          </a:p>
          <a:p>
            <a:pPr marL="0" indent="0">
              <a:buNone/>
            </a:pPr>
            <a:r>
              <a:rPr lang="en-US" sz="2400" dirty="0" smtClean="0">
                <a:latin typeface="Arial" panose="020B0604020202020204" pitchFamily="34" charset="0"/>
                <a:cs typeface="Arial" panose="020B0604020202020204" pitchFamily="34" charset="0"/>
                <a:hlinkClick r:id="rId3"/>
              </a:rPr>
              <a:t>suzanne@cerra.org</a:t>
            </a:r>
            <a:endParaRPr lang="en-US" sz="2400" dirty="0" smtClean="0">
              <a:latin typeface="Arial" panose="020B0604020202020204" pitchFamily="34" charset="0"/>
              <a:cs typeface="Arial" panose="020B0604020202020204" pitchFamily="34" charset="0"/>
            </a:endParaRPr>
          </a:p>
          <a:p>
            <a:pPr marL="0" indent="0">
              <a:buNone/>
            </a:pPr>
            <a:endParaRPr lang="en-US" sz="2400" dirty="0" smtClean="0">
              <a:latin typeface="Arial" panose="020B0604020202020204" pitchFamily="34" charset="0"/>
              <a:cs typeface="Arial" panose="020B0604020202020204" pitchFamily="34" charset="0"/>
            </a:endParaRPr>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07399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US" altLang="en-US" dirty="0" smtClean="0">
                <a:solidFill>
                  <a:srgbClr val="004A97"/>
                </a:solidFill>
              </a:rPr>
              <a:t>What is Renewal?</a:t>
            </a:r>
          </a:p>
        </p:txBody>
      </p:sp>
      <p:sp>
        <p:nvSpPr>
          <p:cNvPr id="6148" name="Rectangle 3"/>
          <p:cNvSpPr>
            <a:spLocks noGrp="1" noChangeArrowheads="1"/>
          </p:cNvSpPr>
          <p:nvPr>
            <p:ph type="body" idx="1"/>
          </p:nvPr>
        </p:nvSpPr>
        <p:spPr>
          <a:xfrm>
            <a:off x="1981200" y="2057400"/>
            <a:ext cx="8458200" cy="4572000"/>
          </a:xfrm>
        </p:spPr>
        <p:txBody>
          <a:bodyPr/>
          <a:lstStyle/>
          <a:p>
            <a:pPr eaLnBrk="1" hangingPunct="1"/>
            <a:r>
              <a:rPr lang="en-US" altLang="en-US" sz="2400" dirty="0" smtClean="0">
                <a:latin typeface="Arial" panose="020B0604020202020204" pitchFamily="34" charset="0"/>
                <a:cs typeface="Arial" panose="020B0604020202020204" pitchFamily="34" charset="0"/>
              </a:rPr>
              <a:t>The renewal instrument documents professional growth, involvement, and service.</a:t>
            </a:r>
          </a:p>
          <a:p>
            <a:pPr eaLnBrk="1" hangingPunct="1"/>
            <a:r>
              <a:rPr lang="en-US" altLang="en-US" sz="2400" dirty="0" smtClean="0">
                <a:latin typeface="Arial" panose="020B0604020202020204" pitchFamily="34" charset="0"/>
                <a:cs typeface="Arial" panose="020B0604020202020204" pitchFamily="34" charset="0"/>
              </a:rPr>
              <a:t>Candidates must have a valid teaching license.</a:t>
            </a:r>
          </a:p>
          <a:p>
            <a:pPr eaLnBrk="1" hangingPunct="1"/>
            <a:r>
              <a:rPr lang="en-US" altLang="en-US" sz="2400" dirty="0" smtClean="0">
                <a:latin typeface="Arial" panose="020B0604020202020204" pitchFamily="34" charset="0"/>
                <a:cs typeface="Arial" panose="020B0604020202020204" pitchFamily="34" charset="0"/>
              </a:rPr>
              <a:t>Candidates submit evidence linking professional growth to student learning.</a:t>
            </a:r>
          </a:p>
          <a:p>
            <a:pPr eaLnBrk="1" hangingPunct="1"/>
            <a:r>
              <a:rPr lang="en-US" altLang="en-US" sz="2400" dirty="0" smtClean="0">
                <a:latin typeface="Arial" panose="020B0604020202020204" pitchFamily="34" charset="0"/>
                <a:cs typeface="Arial" panose="020B0604020202020204" pitchFamily="34" charset="0"/>
              </a:rPr>
              <a:t>Renewal is available for all NBCTs:</a:t>
            </a:r>
          </a:p>
          <a:p>
            <a:pPr lvl="1" eaLnBrk="1" hangingPunct="1"/>
            <a:r>
              <a:rPr lang="en-US" altLang="en-US" sz="2400" dirty="0" smtClean="0">
                <a:latin typeface="Arial" panose="020B0604020202020204" pitchFamily="34" charset="0"/>
                <a:cs typeface="Arial" panose="020B0604020202020204" pitchFamily="34" charset="0"/>
              </a:rPr>
              <a:t>Classroom teachers</a:t>
            </a:r>
          </a:p>
          <a:p>
            <a:pPr lvl="1" eaLnBrk="1" hangingPunct="1"/>
            <a:r>
              <a:rPr lang="en-US" altLang="en-US" sz="2400" dirty="0" smtClean="0">
                <a:latin typeface="Arial" panose="020B0604020202020204" pitchFamily="34" charset="0"/>
                <a:cs typeface="Arial" panose="020B0604020202020204" pitchFamily="34" charset="0"/>
              </a:rPr>
              <a:t>Administrators</a:t>
            </a:r>
          </a:p>
          <a:p>
            <a:pPr lvl="1" eaLnBrk="1" hangingPunct="1"/>
            <a:r>
              <a:rPr lang="en-US" altLang="en-US" sz="2400" dirty="0" smtClean="0">
                <a:latin typeface="Arial" panose="020B0604020202020204" pitchFamily="34" charset="0"/>
                <a:cs typeface="Arial" panose="020B0604020202020204" pitchFamily="34" charset="0"/>
              </a:rPr>
              <a:t>Retirees</a:t>
            </a:r>
          </a:p>
        </p:txBody>
      </p:sp>
    </p:spTree>
    <p:extLst>
      <p:ext uri="{BB962C8B-B14F-4D97-AF65-F5344CB8AC3E}">
        <p14:creationId xmlns:p14="http://schemas.microsoft.com/office/powerpoint/2010/main" val="3222067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altLang="en-US" dirty="0" smtClean="0">
                <a:solidFill>
                  <a:srgbClr val="004A97"/>
                </a:solidFill>
              </a:rPr>
              <a:t>Renewal Policies</a:t>
            </a:r>
          </a:p>
        </p:txBody>
      </p:sp>
      <p:sp>
        <p:nvSpPr>
          <p:cNvPr id="8196" name="Rectangle 3"/>
          <p:cNvSpPr>
            <a:spLocks noGrp="1" noChangeArrowheads="1"/>
          </p:cNvSpPr>
          <p:nvPr>
            <p:ph type="body" idx="1"/>
          </p:nvPr>
        </p:nvSpPr>
        <p:spPr>
          <a:xfrm>
            <a:off x="2335170" y="1860313"/>
            <a:ext cx="8188657" cy="4124799"/>
          </a:xfrm>
        </p:spPr>
        <p:txBody>
          <a:bodyPr/>
          <a:lstStyle/>
          <a:p>
            <a:pPr eaLnBrk="1" hangingPunct="1">
              <a:buFont typeface="Times" charset="0"/>
              <a:buChar char="•"/>
              <a:defRPr/>
            </a:pPr>
            <a:r>
              <a:rPr lang="en-US" sz="2400" dirty="0" smtClean="0">
                <a:latin typeface="Arial" panose="020B0604020202020204" pitchFamily="34" charset="0"/>
                <a:cs typeface="Arial" panose="020B0604020202020204" pitchFamily="34" charset="0"/>
              </a:rPr>
              <a:t>NBCTs must renew in their same certificate area.</a:t>
            </a:r>
          </a:p>
          <a:p>
            <a:pPr eaLnBrk="1" hangingPunct="1">
              <a:buFont typeface="Times" charset="0"/>
              <a:buChar char="•"/>
              <a:defRPr/>
            </a:pPr>
            <a:r>
              <a:rPr lang="en-US" sz="2400" dirty="0" smtClean="0">
                <a:latin typeface="Arial" panose="020B0604020202020204" pitchFamily="34" charset="0"/>
                <a:cs typeface="Arial" panose="020B0604020202020204" pitchFamily="34" charset="0"/>
              </a:rPr>
              <a:t>Renewal is available in year 8/18 and/or 9/19</a:t>
            </a:r>
          </a:p>
          <a:p>
            <a:pPr marL="0" indent="0">
              <a:buNone/>
              <a:defRPr/>
            </a:pPr>
            <a:r>
              <a:rPr lang="en-US" sz="2400" dirty="0" smtClean="0">
                <a:latin typeface="Arial" panose="020B0604020202020204" pitchFamily="34" charset="0"/>
                <a:cs typeface="Arial" panose="020B0604020202020204" pitchFamily="34" charset="0"/>
              </a:rPr>
              <a:t>     year (initial/renewal certification).</a:t>
            </a:r>
          </a:p>
          <a:p>
            <a:pPr eaLnBrk="1" hangingPunct="1">
              <a:buFont typeface="Times" charset="0"/>
              <a:buChar char="•"/>
              <a:defRPr/>
            </a:pPr>
            <a:r>
              <a:rPr lang="en-US" sz="2400" dirty="0" smtClean="0">
                <a:latin typeface="Arial" panose="020B0604020202020204" pitchFamily="34" charset="0"/>
                <a:cs typeface="Arial" panose="020B0604020202020204" pitchFamily="34" charset="0"/>
              </a:rPr>
              <a:t>Renewal lasts for 10 years.*</a:t>
            </a:r>
          </a:p>
          <a:p>
            <a:pPr eaLnBrk="1" hangingPunct="1">
              <a:buFont typeface="Times" charset="0"/>
              <a:buNone/>
              <a:defRPr/>
            </a:pPr>
            <a:r>
              <a:rPr lang="en-US" sz="2400" dirty="0">
                <a:latin typeface="Arial" panose="020B0604020202020204" pitchFamily="34" charset="0"/>
                <a:cs typeface="Arial" panose="020B0604020202020204" pitchFamily="34" charset="0"/>
              </a:rPr>
              <a:t>	(from the expiration of the original NB Certificate)</a:t>
            </a:r>
            <a:endParaRPr lang="en-US" sz="2400" dirty="0" smtClean="0">
              <a:latin typeface="Arial" panose="020B0604020202020204" pitchFamily="34" charset="0"/>
              <a:cs typeface="Arial" panose="020B0604020202020204" pitchFamily="34" charset="0"/>
            </a:endParaRPr>
          </a:p>
          <a:p>
            <a:pPr eaLnBrk="1" hangingPunct="1">
              <a:buFont typeface="Times" charset="0"/>
              <a:buChar char="•"/>
              <a:defRPr/>
            </a:pPr>
            <a:r>
              <a:rPr lang="en-US" sz="2400" dirty="0" smtClean="0">
                <a:latin typeface="Arial" panose="020B0604020202020204" pitchFamily="34" charset="0"/>
                <a:cs typeface="Arial" panose="020B0604020202020204" pitchFamily="34" charset="0"/>
              </a:rPr>
              <a:t>If NB certificate expires, teacher must complete entire NB process to regain NBCT status.</a:t>
            </a:r>
          </a:p>
          <a:p>
            <a:pPr eaLnBrk="1" hangingPunct="1">
              <a:buFont typeface="Times" charset="0"/>
              <a:buNone/>
              <a:defRPr/>
            </a:pPr>
            <a:endParaRPr lang="en-US" dirty="0" smtClean="0"/>
          </a:p>
          <a:p>
            <a:pPr eaLnBrk="1" hangingPunct="1">
              <a:buFont typeface="Times" charset="0"/>
              <a:buNone/>
              <a:defRPr/>
            </a:pPr>
            <a:endParaRPr lang="en-US" sz="2000" dirty="0"/>
          </a:p>
        </p:txBody>
      </p:sp>
    </p:spTree>
    <p:extLst>
      <p:ext uri="{BB962C8B-B14F-4D97-AF65-F5344CB8AC3E}">
        <p14:creationId xmlns:p14="http://schemas.microsoft.com/office/powerpoint/2010/main" val="3003748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altLang="en-US" dirty="0" smtClean="0">
                <a:solidFill>
                  <a:srgbClr val="004A97"/>
                </a:solidFill>
              </a:rPr>
              <a:t>Renewal Timeline</a:t>
            </a:r>
          </a:p>
        </p:txBody>
      </p:sp>
      <p:sp>
        <p:nvSpPr>
          <p:cNvPr id="8196" name="Rectangle 3"/>
          <p:cNvSpPr>
            <a:spLocks noGrp="1" noChangeArrowheads="1"/>
          </p:cNvSpPr>
          <p:nvPr>
            <p:ph type="body" idx="1"/>
          </p:nvPr>
        </p:nvSpPr>
        <p:spPr>
          <a:xfrm>
            <a:off x="2429435" y="1903412"/>
            <a:ext cx="7790329" cy="4191000"/>
          </a:xfrm>
        </p:spPr>
        <p:txBody>
          <a:bodyPr/>
          <a:lstStyle/>
          <a:p>
            <a:pPr eaLnBrk="1" hangingPunct="1"/>
            <a:r>
              <a:rPr lang="en-US" altLang="en-US" sz="2400" dirty="0" smtClean="0">
                <a:latin typeface="Arial" panose="020B0604020202020204" pitchFamily="34" charset="0"/>
                <a:cs typeface="Arial" panose="020B0604020202020204" pitchFamily="34" charset="0"/>
              </a:rPr>
              <a:t>Renewal is required prior to expiration of current certificate (8th year, no later than 9th).</a:t>
            </a:r>
          </a:p>
          <a:p>
            <a:pPr eaLnBrk="1" hangingPunct="1"/>
            <a:r>
              <a:rPr lang="en-US" altLang="en-US" sz="2400" dirty="0" smtClean="0">
                <a:latin typeface="Arial" panose="020B0604020202020204" pitchFamily="34" charset="0"/>
                <a:cs typeface="Arial" panose="020B0604020202020204" pitchFamily="34" charset="0"/>
              </a:rPr>
              <a:t>Candidates have two opportunities to attempt renewal.</a:t>
            </a:r>
          </a:p>
          <a:p>
            <a:pPr eaLnBrk="1" hangingPunct="1"/>
            <a:r>
              <a:rPr lang="en-US" altLang="en-US" sz="2400" dirty="0" smtClean="0">
                <a:latin typeface="Arial" panose="020B0604020202020204" pitchFamily="34" charset="0"/>
                <a:cs typeface="Arial" panose="020B0604020202020204" pitchFamily="34" charset="0"/>
              </a:rPr>
              <a:t>Application window is September 1</a:t>
            </a:r>
            <a:r>
              <a:rPr lang="en-US" altLang="en-US" sz="2400" baseline="30000" dirty="0" smtClean="0">
                <a:latin typeface="Arial" panose="020B0604020202020204" pitchFamily="34" charset="0"/>
                <a:cs typeface="Arial" panose="020B0604020202020204" pitchFamily="34" charset="0"/>
              </a:rPr>
              <a:t>st</a:t>
            </a:r>
            <a:r>
              <a:rPr lang="en-US" altLang="en-US" sz="2400" dirty="0" smtClean="0">
                <a:latin typeface="Arial" panose="020B0604020202020204" pitchFamily="34" charset="0"/>
                <a:cs typeface="Arial" panose="020B0604020202020204" pitchFamily="34" charset="0"/>
              </a:rPr>
              <a:t> – January 31st.</a:t>
            </a:r>
          </a:p>
          <a:p>
            <a:pPr eaLnBrk="1" hangingPunct="1"/>
            <a:r>
              <a:rPr lang="en-US" altLang="en-US" sz="2400" dirty="0" smtClean="0">
                <a:latin typeface="Arial" panose="020B0604020202020204" pitchFamily="34" charset="0"/>
                <a:cs typeface="Arial" panose="020B0604020202020204" pitchFamily="34" charset="0"/>
              </a:rPr>
              <a:t>Submit work via e-Portfolio by May 2018 (exact date TBD).</a:t>
            </a:r>
          </a:p>
          <a:p>
            <a:pPr eaLnBrk="1" hangingPunct="1"/>
            <a:r>
              <a:rPr lang="en-US" altLang="en-US" sz="2400" dirty="0" smtClean="0">
                <a:latin typeface="Arial" panose="020B0604020202020204" pitchFamily="34" charset="0"/>
                <a:cs typeface="Arial" panose="020B0604020202020204" pitchFamily="34" charset="0"/>
              </a:rPr>
              <a:t>Receive scores in November 2018.</a:t>
            </a:r>
          </a:p>
          <a:p>
            <a:pPr eaLnBrk="1" hangingPunct="1"/>
            <a:endParaRPr lang="en-US" altLang="en-US" dirty="0" smtClean="0"/>
          </a:p>
        </p:txBody>
      </p:sp>
    </p:spTree>
    <p:extLst>
      <p:ext uri="{BB962C8B-B14F-4D97-AF65-F5344CB8AC3E}">
        <p14:creationId xmlns:p14="http://schemas.microsoft.com/office/powerpoint/2010/main" val="157360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smtClean="0">
                <a:solidFill>
                  <a:srgbClr val="004A97"/>
                </a:solidFill>
              </a:rPr>
              <a:t>Certification Periods</a:t>
            </a:r>
          </a:p>
        </p:txBody>
      </p:sp>
      <p:sp>
        <p:nvSpPr>
          <p:cNvPr id="3" name="Content Placeholder 2"/>
          <p:cNvSpPr>
            <a:spLocks noGrp="1"/>
          </p:cNvSpPr>
          <p:nvPr>
            <p:ph idx="1"/>
          </p:nvPr>
        </p:nvSpPr>
        <p:spPr>
          <a:xfrm>
            <a:off x="2299447" y="1828800"/>
            <a:ext cx="7705165" cy="4191000"/>
          </a:xfrm>
        </p:spPr>
        <p:txBody>
          <a:bodyPr/>
          <a:lstStyle/>
          <a:p>
            <a:pPr marL="0" indent="0">
              <a:buNone/>
              <a:defRPr/>
            </a:pPr>
            <a:r>
              <a:rPr lang="en-US" sz="2400" dirty="0" smtClean="0">
                <a:latin typeface="Arial" panose="020B0604020202020204" pitchFamily="34" charset="0"/>
                <a:cs typeface="Arial" panose="020B0604020202020204" pitchFamily="34" charset="0"/>
              </a:rPr>
              <a:t>I.  Certification Period 2008-2018 (in 9</a:t>
            </a:r>
            <a:r>
              <a:rPr lang="en-US" sz="2400" baseline="30000" dirty="0" smtClean="0">
                <a:latin typeface="Arial" panose="020B0604020202020204" pitchFamily="34" charset="0"/>
                <a:cs typeface="Arial" panose="020B0604020202020204" pitchFamily="34" charset="0"/>
              </a:rPr>
              <a:t>th</a:t>
            </a:r>
            <a:r>
              <a:rPr lang="en-US" sz="2400" dirty="0" smtClean="0">
                <a:latin typeface="Arial" panose="020B0604020202020204" pitchFamily="34" charset="0"/>
                <a:cs typeface="Arial" panose="020B0604020202020204" pitchFamily="34" charset="0"/>
              </a:rPr>
              <a:t> year)</a:t>
            </a:r>
          </a:p>
          <a:p>
            <a:pPr marL="0" indent="0">
              <a:buNone/>
              <a:defRPr/>
            </a:pP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Apply as early as September 2017 and submit 	by May 2018.</a:t>
            </a:r>
            <a:endParaRPr lang="en-US" sz="2400" dirty="0">
              <a:latin typeface="Arial" panose="020B0604020202020204" pitchFamily="34" charset="0"/>
              <a:cs typeface="Arial" panose="020B0604020202020204" pitchFamily="34" charset="0"/>
            </a:endParaRPr>
          </a:p>
          <a:p>
            <a:pPr marL="0" indent="0">
              <a:buNone/>
              <a:defRPr/>
            </a:pPr>
            <a:r>
              <a:rPr lang="en-US" sz="2400" dirty="0" smtClean="0">
                <a:latin typeface="Arial" panose="020B0604020202020204" pitchFamily="34" charset="0"/>
                <a:cs typeface="Arial" panose="020B0604020202020204" pitchFamily="34" charset="0"/>
              </a:rPr>
              <a:t>II.  Certification Period 2009-2019 (in 8</a:t>
            </a:r>
            <a:r>
              <a:rPr lang="en-US" sz="2400" baseline="30000" dirty="0" smtClean="0">
                <a:latin typeface="Arial" panose="020B0604020202020204" pitchFamily="34" charset="0"/>
                <a:cs typeface="Arial" panose="020B0604020202020204" pitchFamily="34" charset="0"/>
              </a:rPr>
              <a:t>th</a:t>
            </a:r>
            <a:r>
              <a:rPr lang="en-US" sz="2400" dirty="0" smtClean="0">
                <a:latin typeface="Arial" panose="020B0604020202020204" pitchFamily="34" charset="0"/>
                <a:cs typeface="Arial" panose="020B0604020202020204" pitchFamily="34" charset="0"/>
              </a:rPr>
              <a:t> year)</a:t>
            </a:r>
          </a:p>
          <a:p>
            <a:pPr marL="0" indent="0">
              <a:buNone/>
              <a:defRPr/>
            </a:pPr>
            <a:r>
              <a:rPr lang="en-US" sz="2400" dirty="0" smtClean="0">
                <a:latin typeface="Arial" panose="020B0604020202020204" pitchFamily="34" charset="0"/>
                <a:cs typeface="Arial" panose="020B0604020202020204" pitchFamily="34" charset="0"/>
              </a:rPr>
              <a:t>	Apply as early as September 2017 and </a:t>
            </a:r>
          </a:p>
          <a:p>
            <a:pPr marL="0" indent="0">
              <a:buNone/>
              <a:defRPr/>
            </a:pP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submit by May 2018; or apply as early </a:t>
            </a:r>
          </a:p>
          <a:p>
            <a:pPr marL="0" indent="0">
              <a:buNone/>
              <a:defRPr/>
            </a:pP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as September 2018 and submit by mid-May 	2019.</a:t>
            </a:r>
          </a:p>
          <a:p>
            <a:pPr marL="571500" indent="-571500">
              <a:buFont typeface="Times" charset="0"/>
              <a:buAutoNum type="romanUcPeriod" startAt="2"/>
              <a:defRPr/>
            </a:pPr>
            <a:endParaRPr lang="en-US" sz="2400" dirty="0" smtClean="0">
              <a:latin typeface="Arial" panose="020B0604020202020204" pitchFamily="34" charset="0"/>
              <a:cs typeface="Arial" panose="020B0604020202020204" pitchFamily="34" charset="0"/>
            </a:endParaRPr>
          </a:p>
          <a:p>
            <a:pPr marL="571500" indent="-571500">
              <a:buFont typeface="Times" charset="0"/>
              <a:buAutoNum type="romanUcPeriod"/>
              <a:defRPr/>
            </a:pPr>
            <a:endParaRPr lang="en-US" dirty="0"/>
          </a:p>
        </p:txBody>
      </p:sp>
    </p:spTree>
    <p:extLst>
      <p:ext uri="{BB962C8B-B14F-4D97-AF65-F5344CB8AC3E}">
        <p14:creationId xmlns:p14="http://schemas.microsoft.com/office/powerpoint/2010/main" val="4029763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eaLnBrk="1" hangingPunct="1"/>
            <a:r>
              <a:rPr lang="en-US" altLang="en-US" dirty="0" smtClean="0">
                <a:solidFill>
                  <a:srgbClr val="004A97"/>
                </a:solidFill>
              </a:rPr>
              <a:t>NB Core Propositions</a:t>
            </a:r>
          </a:p>
        </p:txBody>
      </p:sp>
      <p:sp>
        <p:nvSpPr>
          <p:cNvPr id="10244" name="Rectangle 3"/>
          <p:cNvSpPr>
            <a:spLocks noGrp="1" noChangeArrowheads="1"/>
          </p:cNvSpPr>
          <p:nvPr>
            <p:ph type="body" idx="1"/>
          </p:nvPr>
        </p:nvSpPr>
        <p:spPr>
          <a:xfrm>
            <a:off x="1828799" y="1828800"/>
            <a:ext cx="8942295" cy="4191000"/>
          </a:xfrm>
        </p:spPr>
        <p:txBody>
          <a:bodyPr/>
          <a:lstStyle/>
          <a:p>
            <a:pPr eaLnBrk="1" hangingPunct="1"/>
            <a:r>
              <a:rPr lang="en-US" altLang="en-US" sz="2400" dirty="0" smtClean="0">
                <a:latin typeface="Arial" panose="020B0604020202020204" pitchFamily="34" charset="0"/>
                <a:cs typeface="Arial" panose="020B0604020202020204" pitchFamily="34" charset="0"/>
              </a:rPr>
              <a:t>These are the ideals and values that guide all NB standards and assessments.</a:t>
            </a:r>
          </a:p>
          <a:p>
            <a:pPr eaLnBrk="1" hangingPunct="1"/>
            <a:r>
              <a:rPr lang="en-US" altLang="en-US" sz="2400" dirty="0" smtClean="0">
                <a:latin typeface="Arial" panose="020B0604020202020204" pitchFamily="34" charset="0"/>
                <a:cs typeface="Arial" panose="020B0604020202020204" pitchFamily="34" charset="0"/>
              </a:rPr>
              <a:t>Accomplished teachers model exceptional</a:t>
            </a:r>
          </a:p>
          <a:p>
            <a:pPr lvl="1" eaLnBrk="1" hangingPunct="1"/>
            <a:r>
              <a:rPr lang="en-US" altLang="en-US" sz="2400" dirty="0">
                <a:latin typeface="Arial" panose="020B0604020202020204" pitchFamily="34" charset="0"/>
                <a:cs typeface="Arial" panose="020B0604020202020204" pitchFamily="34" charset="0"/>
              </a:rPr>
              <a:t>Knowledge of students and subject content </a:t>
            </a:r>
          </a:p>
          <a:p>
            <a:pPr lvl="1" eaLnBrk="1" hangingPunct="1"/>
            <a:r>
              <a:rPr lang="en-US" altLang="en-US" sz="2400" dirty="0">
                <a:latin typeface="Arial" panose="020B0604020202020204" pitchFamily="34" charset="0"/>
                <a:cs typeface="Arial" panose="020B0604020202020204" pitchFamily="34" charset="0"/>
              </a:rPr>
              <a:t>Skills in instruction, assessment, etc.</a:t>
            </a:r>
          </a:p>
          <a:p>
            <a:pPr lvl="1" eaLnBrk="1" hangingPunct="1"/>
            <a:r>
              <a:rPr lang="en-US" altLang="en-US" sz="2400" dirty="0">
                <a:latin typeface="Arial" panose="020B0604020202020204" pitchFamily="34" charset="0"/>
                <a:cs typeface="Arial" panose="020B0604020202020204" pitchFamily="34" charset="0"/>
              </a:rPr>
              <a:t>Dispositions working effectively with others</a:t>
            </a:r>
          </a:p>
          <a:p>
            <a:pPr lvl="1" eaLnBrk="1" hangingPunct="1"/>
            <a:r>
              <a:rPr lang="en-US" altLang="en-US" sz="2400" dirty="0">
                <a:latin typeface="Arial" panose="020B0604020202020204" pitchFamily="34" charset="0"/>
                <a:cs typeface="Arial" panose="020B0604020202020204" pitchFamily="34" charset="0"/>
              </a:rPr>
              <a:t>Beliefs (ex. All students can learn.)</a:t>
            </a:r>
          </a:p>
        </p:txBody>
      </p:sp>
    </p:spTree>
    <p:extLst>
      <p:ext uri="{BB962C8B-B14F-4D97-AF65-F5344CB8AC3E}">
        <p14:creationId xmlns:p14="http://schemas.microsoft.com/office/powerpoint/2010/main" val="3604947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2095500" y="838200"/>
            <a:ext cx="8001000" cy="1143000"/>
          </a:xfrm>
        </p:spPr>
        <p:txBody>
          <a:bodyPr vert="horz" lIns="92075" tIns="46038" rIns="92075" bIns="46038" rtlCol="0" anchor="ctr">
            <a:normAutofit/>
          </a:bodyPr>
          <a:lstStyle/>
          <a:p>
            <a:pPr eaLnBrk="1" hangingPunct="1"/>
            <a:r>
              <a:rPr lang="en-US" altLang="en-US" dirty="0" smtClean="0">
                <a:solidFill>
                  <a:srgbClr val="004A97"/>
                </a:solidFill>
              </a:rPr>
              <a:t>Five Core Propositions</a:t>
            </a:r>
          </a:p>
        </p:txBody>
      </p:sp>
      <p:sp>
        <p:nvSpPr>
          <p:cNvPr id="82947" name="Rectangle 3"/>
          <p:cNvSpPr>
            <a:spLocks noGrp="1" noChangeArrowheads="1"/>
          </p:cNvSpPr>
          <p:nvPr>
            <p:ph type="body" idx="1"/>
          </p:nvPr>
        </p:nvSpPr>
        <p:spPr>
          <a:xfrm>
            <a:off x="2095500" y="2057400"/>
            <a:ext cx="8001000" cy="3798888"/>
          </a:xfrm>
        </p:spPr>
        <p:txBody>
          <a:bodyPr vert="horz" lIns="92075" tIns="46038" rIns="92075" bIns="46038" rtlCol="0">
            <a:normAutofit/>
          </a:bodyPr>
          <a:lstStyle/>
          <a:p>
            <a:pPr eaLnBrk="1" hangingPunct="1">
              <a:lnSpc>
                <a:spcPct val="90000"/>
              </a:lnSpc>
            </a:pPr>
            <a:r>
              <a:rPr lang="en-US" altLang="en-US" sz="2400" dirty="0" smtClean="0">
                <a:latin typeface="Arial" panose="020B0604020202020204" pitchFamily="34" charset="0"/>
                <a:cs typeface="Arial" panose="020B0604020202020204" pitchFamily="34" charset="0"/>
              </a:rPr>
              <a:t>Teachers are committed to students and their learning.</a:t>
            </a:r>
          </a:p>
          <a:p>
            <a:pPr eaLnBrk="1" hangingPunct="1">
              <a:lnSpc>
                <a:spcPct val="90000"/>
              </a:lnSpc>
            </a:pPr>
            <a:r>
              <a:rPr lang="en-US" altLang="en-US" sz="2400" dirty="0" smtClean="0">
                <a:latin typeface="Arial" panose="020B0604020202020204" pitchFamily="34" charset="0"/>
                <a:cs typeface="Arial" panose="020B0604020202020204" pitchFamily="34" charset="0"/>
              </a:rPr>
              <a:t>Teachers know the subjects they teach and how to teach those subjects to students.</a:t>
            </a:r>
          </a:p>
          <a:p>
            <a:pPr eaLnBrk="1" hangingPunct="1">
              <a:lnSpc>
                <a:spcPct val="90000"/>
              </a:lnSpc>
            </a:pPr>
            <a:r>
              <a:rPr lang="en-US" altLang="en-US" sz="2400" dirty="0" smtClean="0">
                <a:latin typeface="Arial" panose="020B0604020202020204" pitchFamily="34" charset="0"/>
                <a:cs typeface="Arial" panose="020B0604020202020204" pitchFamily="34" charset="0"/>
              </a:rPr>
              <a:t>Teachers are responsible for managing and monitoring student learning.</a:t>
            </a:r>
          </a:p>
          <a:p>
            <a:pPr eaLnBrk="1" hangingPunct="1">
              <a:lnSpc>
                <a:spcPct val="90000"/>
              </a:lnSpc>
            </a:pPr>
            <a:r>
              <a:rPr lang="en-US" altLang="en-US" sz="2400" dirty="0" smtClean="0">
                <a:latin typeface="Arial" panose="020B0604020202020204" pitchFamily="34" charset="0"/>
                <a:cs typeface="Arial" panose="020B0604020202020204" pitchFamily="34" charset="0"/>
              </a:rPr>
              <a:t>Teachers think systematically about their practice and learn from experience.</a:t>
            </a:r>
          </a:p>
          <a:p>
            <a:pPr eaLnBrk="1" hangingPunct="1">
              <a:lnSpc>
                <a:spcPct val="90000"/>
              </a:lnSpc>
            </a:pPr>
            <a:r>
              <a:rPr lang="en-US" altLang="en-US" sz="2400" dirty="0" smtClean="0">
                <a:latin typeface="Arial" panose="020B0604020202020204" pitchFamily="34" charset="0"/>
                <a:cs typeface="Arial" panose="020B0604020202020204" pitchFamily="34" charset="0"/>
              </a:rPr>
              <a:t>Teachers are members of learning communities.</a:t>
            </a:r>
          </a:p>
        </p:txBody>
      </p:sp>
    </p:spTree>
    <p:extLst>
      <p:ext uri="{BB962C8B-B14F-4D97-AF65-F5344CB8AC3E}">
        <p14:creationId xmlns:p14="http://schemas.microsoft.com/office/powerpoint/2010/main" val="3739611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wipe(left)">
                                      <p:cBhvr>
                                        <p:cTn id="7" dur="500"/>
                                        <p:tgtEl>
                                          <p:spTgt spid="829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2947">
                                            <p:txEl>
                                              <p:pRg st="1" end="1"/>
                                            </p:txEl>
                                          </p:spTgt>
                                        </p:tgtEl>
                                        <p:attrNameLst>
                                          <p:attrName>style.visibility</p:attrName>
                                        </p:attrNameLst>
                                      </p:cBhvr>
                                      <p:to>
                                        <p:strVal val="visible"/>
                                      </p:to>
                                    </p:set>
                                    <p:animEffect transition="in" filter="wipe(left)">
                                      <p:cBhvr>
                                        <p:cTn id="12" dur="500"/>
                                        <p:tgtEl>
                                          <p:spTgt spid="829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82947">
                                            <p:txEl>
                                              <p:pRg st="2" end="2"/>
                                            </p:txEl>
                                          </p:spTgt>
                                        </p:tgtEl>
                                        <p:attrNameLst>
                                          <p:attrName>style.visibility</p:attrName>
                                        </p:attrNameLst>
                                      </p:cBhvr>
                                      <p:to>
                                        <p:strVal val="visible"/>
                                      </p:to>
                                    </p:set>
                                    <p:animEffect transition="in" filter="wipe(left)">
                                      <p:cBhvr>
                                        <p:cTn id="17" dur="500"/>
                                        <p:tgtEl>
                                          <p:spTgt spid="829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82947">
                                            <p:txEl>
                                              <p:pRg st="3" end="3"/>
                                            </p:txEl>
                                          </p:spTgt>
                                        </p:tgtEl>
                                        <p:attrNameLst>
                                          <p:attrName>style.visibility</p:attrName>
                                        </p:attrNameLst>
                                      </p:cBhvr>
                                      <p:to>
                                        <p:strVal val="visible"/>
                                      </p:to>
                                    </p:set>
                                    <p:animEffect transition="in" filter="wipe(left)">
                                      <p:cBhvr>
                                        <p:cTn id="22" dur="500"/>
                                        <p:tgtEl>
                                          <p:spTgt spid="829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82947">
                                            <p:txEl>
                                              <p:pRg st="4" end="4"/>
                                            </p:txEl>
                                          </p:spTgt>
                                        </p:tgtEl>
                                        <p:attrNameLst>
                                          <p:attrName>style.visibility</p:attrName>
                                        </p:attrNameLst>
                                      </p:cBhvr>
                                      <p:to>
                                        <p:strVal val="visible"/>
                                      </p:to>
                                    </p:set>
                                    <p:animEffect transition="in" filter="wipe(left)">
                                      <p:cBhvr>
                                        <p:cTn id="27" dur="500"/>
                                        <p:tgtEl>
                                          <p:spTgt spid="829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ational Board Network">
  <a:themeElements>
    <a:clrScheme name="Custom 5">
      <a:dk1>
        <a:srgbClr val="002060"/>
      </a:dk1>
      <a:lt1>
        <a:sysClr val="window" lastClr="FFFFFF"/>
      </a:lt1>
      <a:dk2>
        <a:srgbClr val="44546A"/>
      </a:dk2>
      <a:lt2>
        <a:srgbClr val="E7E6E6"/>
      </a:lt2>
      <a:accent1>
        <a:srgbClr val="5B9BD5"/>
      </a:accent1>
      <a:accent2>
        <a:srgbClr val="FFC000"/>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Unicode MS"/>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TotalTime>
  <Words>3233</Words>
  <Application>Microsoft Office PowerPoint</Application>
  <PresentationFormat>Widescreen</PresentationFormat>
  <Paragraphs>316</Paragraphs>
  <Slides>39</Slides>
  <Notes>38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39</vt:i4>
      </vt:variant>
    </vt:vector>
  </HeadingPairs>
  <TitlesOfParts>
    <vt:vector size="48" baseType="lpstr">
      <vt:lpstr>Arial Unicode MS</vt:lpstr>
      <vt:lpstr>ＭＳ Ｐゴシック</vt:lpstr>
      <vt:lpstr>Arial</vt:lpstr>
      <vt:lpstr>Calibri</vt:lpstr>
      <vt:lpstr>Calibri Light</vt:lpstr>
      <vt:lpstr>Times</vt:lpstr>
      <vt:lpstr>Verdana</vt:lpstr>
      <vt:lpstr>National Board Network</vt:lpstr>
      <vt:lpstr>1_Profile</vt:lpstr>
      <vt:lpstr>National Board Renewal 2017-2018</vt:lpstr>
      <vt:lpstr>Essential Questions</vt:lpstr>
      <vt:lpstr>What is the Basis for Renewal?</vt:lpstr>
      <vt:lpstr>What is Renewal?</vt:lpstr>
      <vt:lpstr>Renewal Policies</vt:lpstr>
      <vt:lpstr>Renewal Timeline</vt:lpstr>
      <vt:lpstr>Certification Periods</vt:lpstr>
      <vt:lpstr>NB Core Propositions</vt:lpstr>
      <vt:lpstr>Five Core Propositions</vt:lpstr>
      <vt:lpstr>PowerPoint Presentation</vt:lpstr>
      <vt:lpstr>Profile of  Professional Growth (PPG)</vt:lpstr>
      <vt:lpstr>Profile of Professional Growth (PPG) (cont.)</vt:lpstr>
      <vt:lpstr>Format of Profile of Professional Growth (PPG)</vt:lpstr>
      <vt:lpstr>PowerPoint Presentation</vt:lpstr>
      <vt:lpstr>Component One</vt:lpstr>
      <vt:lpstr>Component 1:  Written Commentary</vt:lpstr>
      <vt:lpstr>Component Two</vt:lpstr>
      <vt:lpstr>Component 2:  Written Commentary</vt:lpstr>
      <vt:lpstr>Component Three</vt:lpstr>
      <vt:lpstr>Component 3:  Written Commentary</vt:lpstr>
      <vt:lpstr>Component 3:  Evidence</vt:lpstr>
      <vt:lpstr>Reflection</vt:lpstr>
      <vt:lpstr>PGE One:  Example from NBPTS</vt:lpstr>
      <vt:lpstr>PGE Two:  Example from NBPTS</vt:lpstr>
      <vt:lpstr>PGE Three:  Example from NBPTS</vt:lpstr>
      <vt:lpstr>PGE Four:  Example from NBPTS</vt:lpstr>
      <vt:lpstr>Scoring</vt:lpstr>
      <vt:lpstr>Scoring Criteria</vt:lpstr>
      <vt:lpstr>Scoring Criteria (cont.)</vt:lpstr>
      <vt:lpstr>Steps to Renewal</vt:lpstr>
      <vt:lpstr>“Renewed” Level of Rubric</vt:lpstr>
      <vt:lpstr>“Renewed” Level of Rubric (continued)</vt:lpstr>
      <vt:lpstr>Navigating the National Board Website</vt:lpstr>
      <vt:lpstr>Navigating the National Board Website</vt:lpstr>
      <vt:lpstr>South Carolina NB Supplements</vt:lpstr>
      <vt:lpstr>South Carolina Certificate Considerations</vt:lpstr>
      <vt:lpstr>Applications and Fees</vt:lpstr>
      <vt:lpstr>Resources</vt:lpstr>
      <vt:lpstr>Please feel free to contact us at: </vt:lpstr>
    </vt:vector>
  </TitlesOfParts>
  <Company>Winthrop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Jenna Hallman</dc:creator>
  <cp:lastModifiedBy>Jenna Hallman</cp:lastModifiedBy>
  <cp:revision>28</cp:revision>
  <cp:lastPrinted>2016-07-26T00:58:32Z</cp:lastPrinted>
  <dcterms:created xsi:type="dcterms:W3CDTF">2016-04-29T13:17:55Z</dcterms:created>
  <dcterms:modified xsi:type="dcterms:W3CDTF">2017-11-12T23:31:32Z</dcterms:modified>
</cp:coreProperties>
</file>