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42"/>
  </p:notesMasterIdLst>
  <p:sldIdLst>
    <p:sldId id="256" r:id="rId5"/>
    <p:sldId id="257" r:id="rId6"/>
    <p:sldId id="258" r:id="rId7"/>
    <p:sldId id="259" r:id="rId8"/>
    <p:sldId id="260" r:id="rId9"/>
    <p:sldId id="261" r:id="rId10"/>
    <p:sldId id="262" r:id="rId11"/>
    <p:sldId id="29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embeddedFontLst>
    <p:embeddedFont>
      <p:font typeface="Helvetica" panose="020B0604020202020204" pitchFamily="34" charset="0"/>
      <p:regular r:id="rId43"/>
      <p:bold r:id="rId44"/>
      <p:italic r:id="rId45"/>
      <p:boldItalic r:id="rId46"/>
    </p:embeddedFont>
    <p:embeddedFont>
      <p:font typeface="Lato"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Roboto Condensed" panose="020B0604020202020204" charset="0"/>
      <p:regular r:id="rId55"/>
    </p:embeddedFont>
    <p:embeddedFont>
      <p:font typeface="Calibri Light" panose="020F0302020204030204" pitchFamily="34" charset="0"/>
      <p:regular r:id="rId56"/>
      <p:italic r:id="rId57"/>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autoAdjust="0"/>
    <p:restoredTop sz="94660"/>
  </p:normalViewPr>
  <p:slideViewPr>
    <p:cSldViewPr snapToGrid="0">
      <p:cViewPr varScale="1">
        <p:scale>
          <a:sx n="126" d="100"/>
          <a:sy n="126" d="100"/>
        </p:scale>
        <p:origin x="138" y="4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Access and adapt your Facilitator Guide: </a:t>
            </a:r>
            <a:r>
              <a:rPr sz="1100" u="sng">
                <a:solidFill>
                  <a:srgbClr val="0000FF"/>
                </a:solidFill>
                <a:latin typeface="Arial"/>
                <a:ea typeface="+mn-ea"/>
                <a:cs typeface="Arial"/>
              </a:rPr>
              <a:t>https://docs.google.com/document/d/1OU4Ka9azzwp1AAwdrDLa7DHECYmfmhiYmlJMTNABsek/copy</a:t>
            </a:r>
            <a:r>
              <a:rPr sz="1100">
                <a:solidFill>
                  <a:srgbClr val="585858"/>
                </a:solidFill>
                <a:latin typeface="Arial"/>
                <a:ea typeface="+mn-ea"/>
                <a:cs typeface="Arial"/>
              </a:rPr>
              <a:t> </a:t>
            </a:r>
            <a:r>
              <a:rPr sz="1100">
                <a:solidFill>
                  <a:srgbClr val="000000"/>
                </a:solidFill>
                <a:latin typeface="Arial"/>
                <a:ea typeface="+mn-ea"/>
                <a:cs typeface="Arial"/>
              </a:rPr>
              <a:t>●</a:t>
            </a:r>
            <a:r>
              <a:rPr sz="1100">
                <a:solidFill>
                  <a:srgbClr val="585858"/>
                </a:solidFill>
                <a:latin typeface="Arial"/>
                <a:ea typeface="+mn-ea"/>
                <a:cs typeface="Arial"/>
              </a:rPr>
              <a:t>If you’d like to download the MOC Canvas course for Facilitators from Canvas Commons to adapt to your local context and needs, you can access the instructions here: </a:t>
            </a:r>
            <a:r>
              <a:rPr sz="1100" u="sng">
                <a:solidFill>
                  <a:srgbClr val="0000FF"/>
                </a:solidFill>
                <a:latin typeface="Arial"/>
                <a:ea typeface="+mn-ea"/>
                <a:cs typeface="Arial"/>
              </a:rPr>
              <a:t>https://docs.google.com/document/d/1fvCgx2WsMz2KR6T5YM7JuJk1md-m0Ovz_rs8V-xCVLI/edit?usp=sharing</a:t>
            </a:r>
            <a:r>
              <a:rPr sz="1100">
                <a:solidFill>
                  <a:srgbClr val="585858"/>
                </a:solidFill>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1 of Instructions)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You can create each banner separately so each Core Prop can slide in one at time.</a:t>
            </a:r>
            <a:r>
              <a:rPr sz="1100">
                <a:solidFill>
                  <a:srgbClr val="000000"/>
                </a:solidFill>
                <a:latin typeface="Arial"/>
                <a:ea typeface="+mn-ea"/>
                <a:cs typeface="Arial"/>
              </a:rPr>
              <a:t>●</a:t>
            </a:r>
            <a:r>
              <a:rPr sz="1100">
                <a:solidFill>
                  <a:srgbClr val="263248"/>
                </a:solidFill>
                <a:latin typeface="Arial"/>
                <a:ea typeface="+mn-ea"/>
                <a:cs typeface="Arial"/>
              </a:rPr>
              <a:t>Teachers are committed to students and their learning.</a:t>
            </a:r>
            <a:r>
              <a:rPr sz="1100">
                <a:solidFill>
                  <a:srgbClr val="000000"/>
                </a:solidFill>
                <a:latin typeface="Arial"/>
                <a:ea typeface="+mn-ea"/>
                <a:cs typeface="Arial"/>
              </a:rPr>
              <a:t>●</a:t>
            </a:r>
            <a:r>
              <a:rPr sz="1100">
                <a:solidFill>
                  <a:srgbClr val="263248"/>
                </a:solidFill>
                <a:latin typeface="Arial"/>
                <a:ea typeface="+mn-ea"/>
                <a:cs typeface="Arial"/>
              </a:rPr>
              <a:t>Teachers know the subjects they teach and how to teach those subjects to students.</a:t>
            </a:r>
            <a:r>
              <a:rPr sz="1100">
                <a:solidFill>
                  <a:srgbClr val="000000"/>
                </a:solidFill>
                <a:latin typeface="Arial"/>
                <a:ea typeface="+mn-ea"/>
                <a:cs typeface="Arial"/>
              </a:rPr>
              <a:t>●</a:t>
            </a:r>
            <a:r>
              <a:rPr sz="1100">
                <a:solidFill>
                  <a:srgbClr val="263248"/>
                </a:solidFill>
                <a:latin typeface="Arial"/>
                <a:ea typeface="+mn-ea"/>
                <a:cs typeface="Arial"/>
              </a:rPr>
              <a:t>Teachers are responsible for managing and monitoring student learning. </a:t>
            </a:r>
            <a:r>
              <a:rPr sz="1100">
                <a:solidFill>
                  <a:srgbClr val="000000"/>
                </a:solidFill>
                <a:latin typeface="Arial"/>
                <a:ea typeface="+mn-ea"/>
                <a:cs typeface="Arial"/>
              </a:rPr>
              <a:t>●</a:t>
            </a:r>
            <a:r>
              <a:rPr sz="1100">
                <a:solidFill>
                  <a:srgbClr val="263248"/>
                </a:solidFill>
                <a:latin typeface="Arial"/>
                <a:ea typeface="+mn-ea"/>
                <a:cs typeface="Arial"/>
              </a:rPr>
              <a:t>Teachers think systematically about their practice and learn from experience.</a:t>
            </a:r>
            <a:r>
              <a:rPr sz="1100">
                <a:solidFill>
                  <a:srgbClr val="000000"/>
                </a:solidFill>
                <a:latin typeface="Arial"/>
                <a:ea typeface="+mn-ea"/>
                <a:cs typeface="Arial"/>
              </a:rPr>
              <a:t>●</a:t>
            </a:r>
            <a:r>
              <a:rPr sz="1100">
                <a:solidFill>
                  <a:srgbClr val="263248"/>
                </a:solidFill>
                <a:latin typeface="Arial"/>
                <a:ea typeface="+mn-ea"/>
                <a:cs typeface="Arial"/>
              </a:rPr>
              <a:t>Teachers are members of learning communities.</a:t>
            </a:r>
            <a:r>
              <a:rPr sz="1100">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AAT is a metaphor for what accomplished teachers do in the classroom. What is visible in the classroom may be different but fundamental aspects of teaching are shared by all accomplished teachers. </a:t>
            </a:r>
            <a:r>
              <a:rPr sz="1100">
                <a:solidFill>
                  <a:srgbClr val="000000"/>
                </a:solidFill>
                <a:latin typeface="Arial"/>
                <a:ea typeface="+mn-ea"/>
                <a:cs typeface="Arial"/>
              </a:rPr>
              <a:t>●</a:t>
            </a:r>
            <a:r>
              <a:rPr sz="1100">
                <a:solidFill>
                  <a:srgbClr val="585858"/>
                </a:solidFill>
                <a:latin typeface="Arial"/>
                <a:ea typeface="+mn-ea"/>
                <a:cs typeface="Arial"/>
              </a:rPr>
              <a:t>This slide goes through the steps of the Architecture of Accomplished Teaching. </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●Note: This chart helps NBCTs draw connections between the AAT and 5 Core Propositions</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It is important to recognize that the committees that developed the Standards did not intend that the Standards be pulled apart and reorganized in this way; the Standards were created holistically as a measure of what it means to be accomplished in each certificate area.</a:t>
            </a:r>
            <a:r>
              <a:rPr sz="1100">
                <a:solidFill>
                  <a:srgbClr val="000000"/>
                </a:solidFill>
                <a:latin typeface="Arial"/>
                <a:ea typeface="+mn-ea"/>
                <a:cs typeface="Arial"/>
              </a:rPr>
              <a:t>●</a:t>
            </a:r>
            <a:r>
              <a:rPr sz="1100">
                <a:solidFill>
                  <a:srgbClr val="585858"/>
                </a:solidFill>
                <a:latin typeface="Arial"/>
                <a:ea typeface="+mn-ea"/>
                <a:cs typeface="Arial"/>
              </a:rPr>
              <a:t>Therefore, if candidates engage in the use of the Standards Studies, they should be cautioned to not rely on these documents to understand their full Standard; candidates should read the full certificate area Standard. </a:t>
            </a:r>
            <a:r>
              <a:rPr sz="1100">
                <a:solidFill>
                  <a:srgbClr val="000000"/>
                </a:solidFill>
                <a:latin typeface="Arial"/>
                <a:ea typeface="+mn-ea"/>
                <a:cs typeface="Arial"/>
              </a:rPr>
              <a:t>●</a:t>
            </a:r>
            <a:r>
              <a:rPr sz="1100">
                <a:solidFill>
                  <a:srgbClr val="585858"/>
                </a:solidFill>
                <a:latin typeface="Arial"/>
                <a:ea typeface="+mn-ea"/>
                <a:cs typeface="Arial"/>
              </a:rPr>
              <a:t>As each set of Standards is created by a committee of teachers, each committee may determine to organize the Standards in a different way, making it difficult for cross-certificate area conversations. Likewise, the length of each Standard can be daunting initially. </a:t>
            </a:r>
            <a:r>
              <a:rPr sz="1100">
                <a:solidFill>
                  <a:srgbClr val="000000"/>
                </a:solidFill>
                <a:latin typeface="Arial"/>
                <a:ea typeface="+mn-ea"/>
                <a:cs typeface="Arial"/>
              </a:rPr>
              <a:t>●</a:t>
            </a:r>
            <a:r>
              <a:rPr sz="1100">
                <a:solidFill>
                  <a:srgbClr val="585858"/>
                </a:solidFill>
                <a:latin typeface="Arial"/>
                <a:ea typeface="+mn-ea"/>
                <a:cs typeface="Arial"/>
              </a:rPr>
              <a:t>These Studies are intended to make it easy to facilitate professional learning across certificate areas and as an introduction to the Standards. If teachers want to learn more, the entire certificate area Standard is hyperlinked at the end of every section of the Studies.</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 of Guide)</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●The slides that follow are intended to support candidates planning and developing their MOC</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(P.</a:t>
            </a:r>
            <a:r>
              <a:rPr sz="1100">
                <a:solidFill>
                  <a:srgbClr val="000000"/>
                </a:solidFill>
                <a:latin typeface="Arial"/>
                <a:ea typeface="+mn-ea"/>
                <a:cs typeface="Arial"/>
              </a:rPr>
              <a:t> 4-8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Facilitator should remind candidates to reference the instructions directly. (P.4 for PGEs and 7 of Instructions)</a:t>
            </a:r>
            <a:r>
              <a:rPr sz="1800">
                <a:solidFill>
                  <a:srgbClr val="585858"/>
                </a:solidFill>
                <a:latin typeface="Arial"/>
                <a:ea typeface="+mn-ea"/>
                <a:cs typeface="Arial"/>
              </a:rPr>
              <a:t>●</a:t>
            </a:r>
            <a:r>
              <a:rPr sz="1100">
                <a:solidFill>
                  <a:srgbClr val="585858"/>
                </a:solidFill>
                <a:latin typeface="Arial"/>
                <a:ea typeface="+mn-ea"/>
                <a:cs typeface="Arial"/>
              </a:rPr>
              <a:t>Emphasize that it’s all about connecting the PGE to student learning</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b="1">
                <a:solidFill>
                  <a:srgbClr val="585858"/>
                </a:solidFill>
                <a:latin typeface="Arial"/>
                <a:ea typeface="+mn-ea"/>
                <a:cs typeface="Arial"/>
              </a:rPr>
              <a:t>●</a:t>
            </a:r>
            <a:r>
              <a:rPr sz="1100" b="1">
                <a:solidFill>
                  <a:srgbClr val="585858"/>
                </a:solidFill>
                <a:latin typeface="Arial"/>
                <a:ea typeface="+mn-ea"/>
                <a:cs typeface="Arial"/>
              </a:rPr>
              <a:t>Note: </a:t>
            </a:r>
            <a:r>
              <a:rPr sz="1100">
                <a:solidFill>
                  <a:srgbClr val="585858"/>
                </a:solidFill>
                <a:latin typeface="Arial"/>
                <a:ea typeface="+mn-ea"/>
                <a:cs typeface="Arial"/>
              </a:rPr>
              <a:t>Slide titled</a:t>
            </a:r>
            <a:r>
              <a:rPr sz="1200">
                <a:solidFill>
                  <a:srgbClr val="585858"/>
                </a:solidFill>
                <a:latin typeface="Arial"/>
                <a:ea typeface="+mn-ea"/>
                <a:cs typeface="Arial"/>
              </a:rPr>
              <a:t>:</a:t>
            </a:r>
            <a:r>
              <a:rPr sz="1100" i="1">
                <a:solidFill>
                  <a:srgbClr val="585858"/>
                </a:solidFill>
                <a:latin typeface="Arial"/>
                <a:ea typeface="+mn-ea"/>
                <a:cs typeface="Arial"/>
              </a:rPr>
              <a:t> PGE Brainstorming and Organizing Activity</a:t>
            </a:r>
            <a:r>
              <a:rPr sz="1100">
                <a:solidFill>
                  <a:srgbClr val="585858"/>
                </a:solidFill>
                <a:latin typeface="Arial"/>
                <a:ea typeface="+mn-ea"/>
                <a:cs typeface="Arial"/>
              </a:rPr>
              <a:t> </a:t>
            </a:r>
            <a:r>
              <a:rPr sz="1000">
                <a:solidFill>
                  <a:srgbClr val="585858"/>
                </a:solidFill>
                <a:latin typeface="Arial"/>
                <a:ea typeface="+mn-ea"/>
                <a:cs typeface="Arial"/>
              </a:rPr>
              <a:t>and Slide titled:</a:t>
            </a:r>
            <a:r>
              <a:rPr sz="1200" i="1">
                <a:solidFill>
                  <a:srgbClr val="585858"/>
                </a:solidFill>
                <a:latin typeface="Arial"/>
                <a:ea typeface="+mn-ea"/>
                <a:cs typeface="Arial"/>
              </a:rPr>
              <a:t>Nearpod OR Lino or JamBoard</a:t>
            </a:r>
            <a:r>
              <a:rPr sz="1000">
                <a:solidFill>
                  <a:srgbClr val="585858"/>
                </a:solidFill>
                <a:latin typeface="Arial"/>
                <a:ea typeface="+mn-ea"/>
                <a:cs typeface="Arial"/>
              </a:rPr>
              <a:t> a</a:t>
            </a:r>
            <a:r>
              <a:rPr sz="1100">
                <a:solidFill>
                  <a:srgbClr val="585858"/>
                </a:solidFill>
                <a:latin typeface="Arial"/>
                <a:ea typeface="+mn-ea"/>
                <a:cs typeface="Arial"/>
              </a:rPr>
              <a:t>re duplicate activities. Facilitator can determine which activity to conduct depending if this workshop is held virtually or face-to-face.</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Facilitator should remind candidates to reference the instructions directly. (P. 17 of Instructions)</a:t>
            </a:r>
            <a:r>
              <a:rPr sz="1100">
                <a:solidFill>
                  <a:srgbClr val="000000"/>
                </a:solidFill>
                <a:latin typeface="Arial"/>
                <a:ea typeface="+mn-ea"/>
                <a:cs typeface="Arial"/>
              </a:rPr>
              <a:t>●</a:t>
            </a:r>
            <a:r>
              <a:rPr sz="1100">
                <a:solidFill>
                  <a:srgbClr val="585858"/>
                </a:solidFill>
                <a:latin typeface="Arial"/>
                <a:ea typeface="+mn-ea"/>
                <a:cs typeface="Arial"/>
              </a:rPr>
              <a:t>Candidates often question the term context. Provide a working explanation of this term. </a:t>
            </a:r>
            <a:r>
              <a:rPr sz="1100">
                <a:solidFill>
                  <a:srgbClr val="000000"/>
                </a:solidFill>
                <a:latin typeface="Arial"/>
                <a:ea typeface="+mn-ea"/>
                <a:cs typeface="Arial"/>
              </a:rPr>
              <a:t>●</a:t>
            </a:r>
            <a:r>
              <a:rPr sz="1100">
                <a:solidFill>
                  <a:srgbClr val="585858"/>
                </a:solidFill>
                <a:latin typeface="Arial"/>
                <a:ea typeface="+mn-ea"/>
                <a:cs typeface="Arial"/>
              </a:rPr>
              <a:t>Context provides a big picture/background or the why of the identified need. The need provides a more detailed explanation of what needs to be addressed and the why. </a:t>
            </a:r>
            <a:r>
              <a:rPr sz="1100">
                <a:latin typeface="Arial"/>
                <a:ea typeface="+mn-ea"/>
                <a:cs typeface="Arial"/>
              </a:rPr>
              <a:t> </a:t>
            </a:r>
            <a:r>
              <a:rPr sz="1100">
                <a:solidFill>
                  <a:srgbClr val="000000"/>
                </a:solidFill>
                <a:latin typeface="Arial"/>
                <a:ea typeface="+mn-ea"/>
                <a:cs typeface="Arial"/>
              </a:rPr>
              <a:t>●</a:t>
            </a:r>
            <a:r>
              <a:rPr sz="1100">
                <a:solidFill>
                  <a:srgbClr val="585858"/>
                </a:solidFill>
                <a:latin typeface="Arial"/>
                <a:ea typeface="+mn-ea"/>
                <a:cs typeface="Arial"/>
              </a:rPr>
              <a:t>Example of CONTEXT: The global pandemic has required teachers to explore virtual/remote teaching and learning opportunities. </a:t>
            </a:r>
            <a:r>
              <a:rPr sz="1100">
                <a:solidFill>
                  <a:srgbClr val="000000"/>
                </a:solidFill>
                <a:latin typeface="Arial"/>
                <a:ea typeface="+mn-ea"/>
                <a:cs typeface="Arial"/>
              </a:rPr>
              <a:t>●</a:t>
            </a:r>
            <a:r>
              <a:rPr sz="1100">
                <a:solidFill>
                  <a:srgbClr val="585858"/>
                </a:solidFill>
                <a:latin typeface="Arial"/>
                <a:ea typeface="+mn-ea"/>
                <a:cs typeface="Arial"/>
              </a:rPr>
              <a:t>Example of NEED: Students need to have more opportunities to engage with content during virtual settings to scaffold and comprehend content. </a:t>
            </a:r>
            <a:r>
              <a:rPr sz="1100">
                <a:solidFill>
                  <a:srgbClr val="000000"/>
                </a:solidFill>
                <a:latin typeface="Arial"/>
                <a:ea typeface="+mn-ea"/>
                <a:cs typeface="Arial"/>
              </a:rPr>
              <a:t>●</a:t>
            </a:r>
            <a:r>
              <a:rPr sz="1100">
                <a:solidFill>
                  <a:srgbClr val="585858"/>
                </a:solidFill>
                <a:latin typeface="Arial"/>
                <a:ea typeface="+mn-ea"/>
                <a:cs typeface="Arial"/>
              </a:rPr>
              <a:t>Example of RESPONSE to the NEED/PGE: Teacher engages in or leads professional development exploring best practices to engage students in virtual learning.</a:t>
            </a:r>
          </a:p>
        </p:txBody>
      </p:sp>
      <p:sp>
        <p:nvSpPr>
          <p:cNvPr id="4" name="Slide Number Placeholder 3"/>
          <p:cNvSpPr>
            <a:spLocks noGrp="1"/>
          </p:cNvSpPr>
          <p:nvPr>
            <p:ph type="sldNum" sz="quarter" idx="5"/>
          </p:nvPr>
        </p:nvSpPr>
        <p:spPr/>
        <p:txBody>
          <a:bodyPr/>
          <a:lstStyle/>
          <a:p>
            <a:fld id="{4F38AFD9-D5DB-4A47-A4BE-251B4DF1413A}" type="slidenum">
              <a:rPr lang="en-US"/>
              <a:t>25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17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20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Can start in the Fall two years before your certificate expires.  </a:t>
            </a:r>
            <a:r>
              <a:rPr sz="1100">
                <a:solidFill>
                  <a:srgbClr val="000000"/>
                </a:solidFill>
                <a:latin typeface="Helvetica"/>
                <a:ea typeface="+mn-ea"/>
                <a:cs typeface="Helvetica"/>
              </a:rPr>
              <a:t>●</a:t>
            </a:r>
            <a:r>
              <a:rPr sz="1100">
                <a:solidFill>
                  <a:srgbClr val="585858"/>
                </a:solidFill>
                <a:latin typeface="Arial"/>
                <a:ea typeface="+mn-ea"/>
                <a:cs typeface="Arial"/>
              </a:rPr>
              <a:t>First opportunity to apply for MOC: between September two years before your certificate expires and February one year before your certificate expires.</a:t>
            </a:r>
            <a:r>
              <a:rPr sz="1100">
                <a:solidFill>
                  <a:srgbClr val="000000"/>
                </a:solidFill>
                <a:latin typeface="Helvetica"/>
                <a:ea typeface="+mn-ea"/>
                <a:cs typeface="Helvetica"/>
              </a:rPr>
              <a:t>●</a:t>
            </a:r>
            <a:r>
              <a:rPr sz="1100">
                <a:solidFill>
                  <a:srgbClr val="585858"/>
                </a:solidFill>
                <a:latin typeface="Arial"/>
                <a:ea typeface="+mn-ea"/>
                <a:cs typeface="Arial"/>
              </a:rPr>
              <a:t>Second and last opportunity to apply for MOC: between September one year before your </a:t>
            </a:r>
            <a:r>
              <a:rPr>
                <a:latin typeface="Arial"/>
                <a:ea typeface="+mn-ea"/>
                <a:cs typeface="Arial"/>
              </a:rPr>
              <a:t/>
            </a:r>
            <a:br>
              <a:rPr>
                <a:latin typeface="Arial"/>
                <a:ea typeface="+mn-ea"/>
                <a:cs typeface="Arial"/>
              </a:rPr>
            </a:br>
            <a:r>
              <a:rPr sz="1100">
                <a:solidFill>
                  <a:srgbClr val="585858"/>
                </a:solidFill>
                <a:latin typeface="Arial"/>
                <a:ea typeface="+mn-ea"/>
                <a:cs typeface="Arial"/>
              </a:rPr>
              <a:t>certificate expires and February of the year in which your certificate expires.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20-25 and 27 of Instructions)</a:t>
            </a:r>
          </a:p>
        </p:txBody>
      </p:sp>
      <p:sp>
        <p:nvSpPr>
          <p:cNvPr id="4" name="Slide Number Placeholder 3"/>
          <p:cNvSpPr>
            <a:spLocks noGrp="1"/>
          </p:cNvSpPr>
          <p:nvPr>
            <p:ph type="sldNum" sz="quarter" idx="5"/>
          </p:nvPr>
        </p:nvSpPr>
        <p:spPr/>
        <p:txBody>
          <a:bodyPr/>
          <a:lstStyle/>
          <a:p>
            <a:fld id="{4F38AFD9-D5DB-4A47-A4BE-251B4DF1413A}" type="slidenum">
              <a:rPr lang="en-US"/>
              <a:t>30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a:t>
            </a:r>
            <a:r>
              <a:rPr sz="1100">
                <a:solidFill>
                  <a:srgbClr val="000000"/>
                </a:solidFill>
                <a:latin typeface="Arial"/>
                <a:ea typeface="+mn-ea"/>
                <a:cs typeface="Arial"/>
              </a:rPr>
              <a:t>(P. 24 of Instructions)</a:t>
            </a:r>
          </a:p>
        </p:txBody>
      </p:sp>
      <p:sp>
        <p:nvSpPr>
          <p:cNvPr id="4" name="Slide Number Placeholder 3"/>
          <p:cNvSpPr>
            <a:spLocks noGrp="1"/>
          </p:cNvSpPr>
          <p:nvPr>
            <p:ph type="sldNum" sz="quarter" idx="5"/>
          </p:nvPr>
        </p:nvSpPr>
        <p:spPr/>
        <p:txBody>
          <a:bodyPr/>
          <a:lstStyle/>
          <a:p>
            <a:fld id="{4F38AFD9-D5DB-4A47-A4BE-251B4DF1413A}" type="slidenum">
              <a:rPr lang="en-US"/>
              <a:t>31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(pages </a:t>
            </a:r>
            <a:r>
              <a:rPr sz="1100">
                <a:solidFill>
                  <a:srgbClr val="000000"/>
                </a:solidFill>
                <a:latin typeface="Arial"/>
                <a:ea typeface="+mn-ea"/>
                <a:cs typeface="Arial"/>
              </a:rPr>
              <a:t>19, 25, 28-29)</a:t>
            </a:r>
          </a:p>
        </p:txBody>
      </p:sp>
      <p:sp>
        <p:nvSpPr>
          <p:cNvPr id="4" name="Slide Number Placeholder 3"/>
          <p:cNvSpPr>
            <a:spLocks noGrp="1"/>
          </p:cNvSpPr>
          <p:nvPr>
            <p:ph type="sldNum" sz="quarter" idx="5"/>
          </p:nvPr>
        </p:nvSpPr>
        <p:spPr/>
        <p:txBody>
          <a:bodyPr/>
          <a:lstStyle/>
          <a:p>
            <a:fld id="{4F38AFD9-D5DB-4A47-A4BE-251B4DF1413A}" type="slidenum">
              <a:rPr lang="en-US"/>
              <a:t>32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MOC Guide, Instructions and Release: </a:t>
            </a:r>
            <a:r>
              <a:rPr sz="1100" u="sng">
                <a:solidFill>
                  <a:srgbClr val="0000FF"/>
                </a:solidFill>
                <a:latin typeface="Arial"/>
                <a:ea typeface="+mn-ea"/>
                <a:cs typeface="Arial"/>
              </a:rPr>
              <a:t>https://www.nbpts.org/national-board-certification-maintenance-of-certification/moc-overview/moc-guide/</a:t>
            </a:r>
            <a:r>
              <a:rPr sz="1100">
                <a:solidFill>
                  <a:srgbClr val="585858"/>
                </a:solidFill>
                <a:latin typeface="Arial"/>
                <a:ea typeface="+mn-ea"/>
                <a:cs typeface="Arial"/>
              </a:rPr>
              <a:t> </a:t>
            </a:r>
            <a:r>
              <a:rPr sz="1100">
                <a:latin typeface="Arial"/>
                <a:ea typeface="+mn-ea"/>
                <a:cs typeface="Arial"/>
              </a:rPr>
              <a:t> </a:t>
            </a:r>
            <a:r>
              <a:rPr sz="1800">
                <a:solidFill>
                  <a:srgbClr val="585858"/>
                </a:solidFill>
                <a:latin typeface="Arial"/>
                <a:ea typeface="+mn-ea"/>
                <a:cs typeface="Arial"/>
              </a:rPr>
              <a:t>●</a:t>
            </a:r>
            <a:r>
              <a:rPr sz="1100">
                <a:solidFill>
                  <a:srgbClr val="585858"/>
                </a:solidFill>
                <a:latin typeface="Arial"/>
                <a:ea typeface="+mn-ea"/>
                <a:cs typeface="Arial"/>
              </a:rPr>
              <a:t>Content Standards: </a:t>
            </a:r>
            <a:r>
              <a:rPr sz="1100" u="sng">
                <a:solidFill>
                  <a:srgbClr val="0000FF"/>
                </a:solidFill>
                <a:latin typeface="Arial"/>
                <a:ea typeface="+mn-ea"/>
                <a:cs typeface="Arial"/>
              </a:rPr>
              <a:t>https://www.nbpts.org/standards-five-core-propositions/</a:t>
            </a:r>
            <a:r>
              <a:rPr sz="1100">
                <a:solidFill>
                  <a:srgbClr val="585858"/>
                </a:solidFill>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255227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10/19/2020</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19.10.2020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40887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19.10.2020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111625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88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19.10.2020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99703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19.10.2020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40017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1A2F0B57-8E6A-4005-9EDD-D258F6CC94AB}" type="datetimeFigureOut">
              <a:rPr lang="uk-UA" smtClean="0"/>
              <a:t>19.10.2020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98308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1A2F0B57-8E6A-4005-9EDD-D258F6CC94AB}" type="datetimeFigureOut">
              <a:rPr lang="uk-UA" smtClean="0"/>
              <a:t>19.10.2020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7558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1A2F0B57-8E6A-4005-9EDD-D258F6CC94AB}" type="datetimeFigureOut">
              <a:rPr lang="uk-UA" smtClean="0"/>
              <a:t>19.10.2020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3917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1A2F0B57-8E6A-4005-9EDD-D258F6CC94AB}" type="datetimeFigureOut">
              <a:rPr lang="uk-UA" smtClean="0"/>
              <a:t>19.10.2020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9836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19.10.2020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05052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19.10.2020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57730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Title</a:t>
            </a:r>
          </a:p>
        </p:txBody>
      </p:sp>
      <p:sp>
        <p:nvSpPr>
          <p:cNvPr id="3" name="Title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Text</a:t>
            </a:r>
          </a:p>
          <a:p>
            <a:pPr lvl="1"/>
            <a:r>
              <a:t>Level 2</a:t>
            </a:r>
          </a:p>
          <a:p>
            <a:pPr lvl="2"/>
            <a:r>
              <a:t>Level 3</a:t>
            </a:r>
          </a:p>
          <a:p>
            <a:pPr lvl="3"/>
            <a:r>
              <a:t>Level 4</a:t>
            </a:r>
          </a:p>
          <a:p>
            <a:pPr lvl="4"/>
            <a:r>
              <a:t>Level 5</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F0B57-8E6A-4005-9EDD-D258F6CC94AB}" type="datetimeFigureOut">
              <a:rPr lang="en-US" smtClean="0"/>
              <a:t>10/19/2020</a:t>
            </a:fld>
            <a:endParaRPr/>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8C70-803E-428A-BAB3-289BE172EF8D}" type="slidenum">
              <a:rPr smtClean="0"/>
              <a:t>‹#›</a:t>
            </a:fld>
            <a:endParaRPr/>
          </a:p>
        </p:txBody>
      </p:sp>
    </p:spTree>
    <p:extLst>
      <p:ext uri="{BB962C8B-B14F-4D97-AF65-F5344CB8AC3E}">
        <p14:creationId xmlns:p14="http://schemas.microsoft.com/office/powerpoint/2010/main" val="208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nbpts.org/national-board-certification/maintenance-of-certifi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youtube.com/watch?time_continue=6&amp;amp;v=yQ77U1IoIyU&amp;amp;feature=emb_lo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drive.google.com/drive/folders/1AnceMKUlM83SrzVGVAh0cxB-orXtbpjL?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nbpts.org/standards-five-core-propositions/" TargetMode="External"/><Relationship Id="rId5" Type="http://schemas.openxmlformats.org/officeDocument/2006/relationships/hyperlink" Target="https://www.nbpts.org/national-board-certification/maintenance-of-certification/" TargetMode="External"/><Relationship Id="rId4" Type="http://schemas.openxmlformats.org/officeDocument/2006/relationships/hyperlink" Target="https://nbcmsprod.perfrm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hyperlink" Target="mailto:suzanne@cerra.org" TargetMode="External"/><Relationship Id="rId4" Type="http://schemas.openxmlformats.org/officeDocument/2006/relationships/hyperlink" Target="mailto:hallmanj@cerr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nbpts.org/national-board-certification-maintenance-of-certification/moc-overview/moc-guide/" TargetMode="External"/><Relationship Id="rId7" Type="http://schemas.openxmlformats.org/officeDocument/2006/relationships/hyperlink" Target="https://docs.google.com/document/d/1PvF4M4q-_Tlv5hsBGEYzus2ypwMp0EbQbENt3YH-gU8/cop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ocs.google.com/document/d/1hcQC7w1isEO1FS4xQHwiUurEQ4Jfemak182WjcDcy1U/copy" TargetMode="External"/><Relationship Id="rId5" Type="http://schemas.openxmlformats.org/officeDocument/2006/relationships/hyperlink" Target="https://www.nbpts.org/covid-19/" TargetMode="External"/><Relationship Id="rId4" Type="http://schemas.openxmlformats.org/officeDocument/2006/relationships/hyperlink" Target="https://www.nbpts.org/standards-five-core-proposi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83;g94227e16f1_0_2"/>
          <p:cNvSpPr/>
          <p:nvPr/>
        </p:nvSpPr>
        <p:spPr>
          <a:xfrm>
            <a:off x="409575" y="1352550"/>
            <a:ext cx="8334375" cy="2438400"/>
          </a:xfrm>
          <a:prstGeom prst="rect">
            <a:avLst/>
          </a:prstGeom>
        </p:spPr>
        <p:txBody>
          <a:bodyPr spcFirstLastPara="0" lIns="0" tIns="0" rIns="0" bIns="0" anchor="t"/>
          <a:lstStyle/>
          <a:p>
            <a:pPr algn="ctr" hangingPunct="0">
              <a:lnSpc>
                <a:spcPct val="100000"/>
              </a:lnSpc>
            </a:pPr>
            <a:r>
              <a:rPr sz="3600" dirty="0">
                <a:solidFill>
                  <a:srgbClr val="FFFFFF"/>
                </a:solidFill>
                <a:latin typeface="Helvetica"/>
                <a:ea typeface="+mn-ea"/>
                <a:cs typeface="Helvetica"/>
              </a:rPr>
              <a:t>National Board </a:t>
            </a:r>
          </a:p>
          <a:p>
            <a:pPr algn="ctr" hangingPunct="0">
              <a:lnSpc>
                <a:spcPct val="100000"/>
              </a:lnSpc>
            </a:pPr>
            <a:r>
              <a:rPr sz="3600" u="sng" dirty="0">
                <a:solidFill>
                  <a:schemeClr val="bg1"/>
                </a:solidFill>
                <a:latin typeface="Arial"/>
                <a:ea typeface="+mn-ea"/>
                <a:cs typeface="Arial"/>
                <a:hlinkClick r:id="rId4">
                  <a:extLst>
                    <a:ext uri="{A12FA001-AC4F-418D-AE19-62706E023703}">
                      <ahyp:hlinkClr xmlns:ahyp="http://schemas.microsoft.com/office/drawing/2018/hyperlinkcolor" xmlns="" val="tx"/>
                    </a:ext>
                  </a:extLst>
                </a:hlinkClick>
              </a:rPr>
              <a:t>Maintenance of Certification</a:t>
            </a:r>
            <a:r>
              <a:rPr lang="en-US" sz="3600" dirty="0">
                <a:solidFill>
                  <a:schemeClr val="bg1"/>
                </a:solidFill>
                <a:latin typeface="Arial"/>
                <a:cs typeface="Arial"/>
              </a:rPr>
              <a:t> </a:t>
            </a:r>
            <a:r>
              <a:rPr sz="3600" dirty="0">
                <a:solidFill>
                  <a:srgbClr val="FFFFFF"/>
                </a:solidFill>
                <a:latin typeface="Helvetica"/>
                <a:ea typeface="+mn-ea"/>
                <a:cs typeface="Helvetica"/>
              </a:rPr>
              <a:t>(MOC):</a:t>
            </a:r>
            <a:br>
              <a:rPr sz="3600" dirty="0">
                <a:solidFill>
                  <a:srgbClr val="FFFFFF"/>
                </a:solidFill>
                <a:latin typeface="Helvetica"/>
                <a:ea typeface="+mn-ea"/>
                <a:cs typeface="Helvetica"/>
              </a:rPr>
            </a:br>
            <a:r>
              <a:rPr sz="3600" dirty="0">
                <a:solidFill>
                  <a:srgbClr val="FFFFFF"/>
                </a:solidFill>
                <a:latin typeface="Helvetica"/>
                <a:ea typeface="+mn-ea"/>
                <a:cs typeface="Helvetica"/>
              </a:rPr>
              <a:t>Here We Grow Again!</a:t>
            </a:r>
          </a:p>
        </p:txBody>
      </p:sp>
      <p:pic>
        <p:nvPicPr>
          <p:cNvPr id="4" name="5f732671368990-38273114.png"/>
          <p:cNvPicPr/>
          <p:nvPr/>
        </p:nvPicPr>
        <p:blipFill rotWithShape="1">
          <a:blip r:embed="rId5"/>
          <a:stretch>
            <a:fillRect/>
          </a:stretch>
        </p:blipFill>
        <p:spPr>
          <a:xfrm>
            <a:off x="4333875" y="4229100"/>
            <a:ext cx="466725" cy="46672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0"/>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71;g91a6d4858b_1_22"/>
          <p:cNvSpPr/>
          <p:nvPr/>
        </p:nvSpPr>
        <p:spPr>
          <a:xfrm>
            <a:off x="276225" y="400050"/>
            <a:ext cx="8591550" cy="1104900"/>
          </a:xfrm>
          <a:prstGeom prst="rect">
            <a:avLst/>
          </a:prstGeom>
        </p:spPr>
        <p:txBody>
          <a:bodyPr spcFirstLastPara="0" lIns="0" tIns="0" rIns="0" bIns="0" anchor="t"/>
          <a:lstStyle/>
          <a:p>
            <a:pPr algn="ctr" hangingPunct="0">
              <a:lnSpc>
                <a:spcPct val="100000"/>
              </a:lnSpc>
            </a:pPr>
            <a:r>
              <a:rPr sz="3600" dirty="0">
                <a:solidFill>
                  <a:srgbClr val="FFFFFF"/>
                </a:solidFill>
                <a:latin typeface="Helvetica"/>
                <a:ea typeface="+mn-ea"/>
                <a:cs typeface="Helvetica"/>
              </a:rPr>
              <a:t>Maintenance of Certification </a:t>
            </a:r>
          </a:p>
          <a:p>
            <a:pPr algn="ctr" hangingPunct="0">
              <a:lnSpc>
                <a:spcPct val="100000"/>
              </a:lnSpc>
            </a:pPr>
            <a:r>
              <a:rPr sz="3600" dirty="0">
                <a:solidFill>
                  <a:srgbClr val="FFFFFF"/>
                </a:solidFill>
                <a:latin typeface="Helvetica"/>
                <a:ea typeface="+mn-ea"/>
                <a:cs typeface="Helvetica"/>
              </a:rPr>
              <a:t>NOT RE-Certifying </a:t>
            </a:r>
          </a:p>
        </p:txBody>
      </p:sp>
      <p:sp>
        <p:nvSpPr>
          <p:cNvPr id="4" name="Google Shape;172;g91a6d4858b_1_22"/>
          <p:cNvSpPr/>
          <p:nvPr/>
        </p:nvSpPr>
        <p:spPr>
          <a:xfrm>
            <a:off x="361950" y="1571625"/>
            <a:ext cx="8420100" cy="2733675"/>
          </a:xfrm>
          <a:prstGeom prst="rect">
            <a:avLst/>
          </a:prstGeom>
        </p:spPr>
        <p:txBody>
          <a:bodyPr spcFirstLastPara="0" lIns="0" tIns="0" rIns="0" bIns="0" anchor="t"/>
          <a:lstStyle/>
          <a:p>
            <a:pPr marL="120650" indent="-120650" algn="l" hangingPunct="0">
              <a:lnSpc>
                <a:spcPct val="10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979" dirty="0">
                <a:solidFill>
                  <a:srgbClr val="FFFFFF"/>
                </a:solidFill>
                <a:latin typeface="Helvetica" pitchFamily="2" charset="0"/>
                <a:cs typeface="Helvetica"/>
              </a:rPr>
              <a:t>You are keeping your certificate active – not recertifying.</a:t>
            </a:r>
          </a:p>
          <a:p>
            <a:pPr marL="120650" indent="-120650" algn="l" hangingPunct="0">
              <a:lnSpc>
                <a:spcPct val="100000"/>
              </a:lnSpc>
            </a:pPr>
            <a:r>
              <a:rPr sz="1979" dirty="0">
                <a:solidFill>
                  <a:srgbClr val="FFFFFF"/>
                </a:solidFill>
                <a:latin typeface="Helvetica" pitchFamily="2" charset="0"/>
                <a:cs typeface="Helvetica"/>
              </a:rPr>
              <a:t> </a:t>
            </a:r>
          </a:p>
          <a:p>
            <a:pPr marL="120650" indent="-120650" algn="l" hangingPunct="0">
              <a:lnSpc>
                <a:spcPct val="10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979" dirty="0">
                <a:solidFill>
                  <a:srgbClr val="FFFFFF"/>
                </a:solidFill>
                <a:latin typeface="Helvetica" pitchFamily="2" charset="0"/>
                <a:cs typeface="Helvetica"/>
              </a:rPr>
              <a:t>MOC measures how you have continued to grow professionally with a focus on impacting student learning.</a:t>
            </a:r>
          </a:p>
          <a:p>
            <a:pPr marL="120650" indent="-120650" algn="l" hangingPunct="0">
              <a:lnSpc>
                <a:spcPct val="100000"/>
              </a:lnSpc>
            </a:pPr>
            <a:r>
              <a:rPr sz="1979" dirty="0">
                <a:solidFill>
                  <a:srgbClr val="FFFFFF"/>
                </a:solidFill>
                <a:latin typeface="Helvetica" pitchFamily="2" charset="0"/>
                <a:cs typeface="Helvetica"/>
              </a:rPr>
              <a:t> </a:t>
            </a:r>
          </a:p>
          <a:p>
            <a:pPr marL="120650" indent="-120650" algn="l" hangingPunct="0">
              <a:lnSpc>
                <a:spcPct val="10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979" dirty="0">
                <a:solidFill>
                  <a:srgbClr val="FFFFFF"/>
                </a:solidFill>
                <a:latin typeface="Helvetica" pitchFamily="2" charset="0"/>
                <a:cs typeface="Helvetica"/>
              </a:rPr>
              <a:t>You must provide evidence that your teaching practice still exemplifies the NB Body of Knowledge (certificate area standards, Architecture of Accomplished Teaching, and Five Core Propositions).</a:t>
            </a:r>
          </a:p>
        </p:txBody>
      </p:sp>
      <p:pic>
        <p:nvPicPr>
          <p:cNvPr id="5" name="Rectangle background"/>
          <p:cNvPicPr/>
          <p:nvPr/>
        </p:nvPicPr>
        <p:blipFill rotWithShape="1">
          <a:blip r:embed="rId4"/>
          <a:stretch>
            <a:fillRect/>
          </a:stretch>
        </p:blipFill>
        <p:spPr>
          <a:xfrm>
            <a:off x="704850" y="4486275"/>
            <a:ext cx="4362450" cy="323850"/>
          </a:xfrm>
          <a:prstGeom prst="rect">
            <a:avLst/>
          </a:prstGeom>
        </p:spPr>
      </p:pic>
      <p:pic>
        <p:nvPicPr>
          <p:cNvPr id="6" name="Custom Shape 1"/>
          <p:cNvPicPr/>
          <p:nvPr/>
        </p:nvPicPr>
        <p:blipFill rotWithShape="1">
          <a:blip r:embed="rId5"/>
          <a:stretch>
            <a:fillRect/>
          </a:stretch>
        </p:blipFill>
        <p:spPr>
          <a:xfrm>
            <a:off x="714375" y="4686300"/>
            <a:ext cx="4352925" cy="9525"/>
          </a:xfrm>
          <a:prstGeom prst="rect">
            <a:avLst/>
          </a:prstGeom>
        </p:spPr>
      </p:pic>
      <p:sp>
        <p:nvSpPr>
          <p:cNvPr id="7" name="Make sure to read the MOC Instructions, page 1"/>
          <p:cNvSpPr/>
          <p:nvPr/>
        </p:nvSpPr>
        <p:spPr>
          <a:xfrm>
            <a:off x="314325" y="4581525"/>
            <a:ext cx="416242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Make sure to read the MOC Instructions, page 1</a:t>
            </a:r>
          </a:p>
        </p:txBody>
      </p:sp>
      <p:sp>
        <p:nvSpPr>
          <p:cNvPr id="8" name="Google Shape;173;g91a6d4858b_1_2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10</a:t>
            </a:r>
          </a:p>
        </p:txBody>
      </p:sp>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1"/>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214;g94029c458c_0_203"/>
          <p:cNvSpPr/>
          <p:nvPr/>
        </p:nvSpPr>
        <p:spPr>
          <a:xfrm>
            <a:off x="590550" y="2009775"/>
            <a:ext cx="7962900" cy="3228975"/>
          </a:xfrm>
          <a:prstGeom prst="rect">
            <a:avLst/>
          </a:prstGeom>
        </p:spPr>
        <p:txBody>
          <a:bodyPr spcFirstLastPara="0" lIns="0" tIns="0" rIns="0" bIns="0" anchor="t"/>
          <a:lstStyle/>
          <a:p>
            <a:pPr marL="457200" indent="-45720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Arial"/>
              </a:rPr>
              <a:t>Five Core Propositions</a:t>
            </a:r>
          </a:p>
          <a:p>
            <a:pPr marL="457200" indent="-45720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Arial"/>
              </a:rPr>
              <a:t>Architecture of Accomplished Teaching</a:t>
            </a:r>
          </a:p>
          <a:p>
            <a:pPr marL="457200" indent="-45720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Arial"/>
              </a:rPr>
              <a:t>National Board Standards</a:t>
            </a:r>
          </a:p>
          <a:p>
            <a:pPr marL="476250" indent="-476250" algn="l" hangingPunct="0">
              <a:lnSpc>
                <a:spcPct val="100000"/>
              </a:lnSpc>
            </a:pPr>
            <a:r>
              <a:rPr sz="2000" dirty="0">
                <a:solidFill>
                  <a:srgbClr val="FFFFFF"/>
                </a:solidFill>
                <a:latin typeface="Arial"/>
                <a:ea typeface="+mn-ea"/>
                <a:cs typeface="Arial"/>
              </a:rPr>
              <a:t> </a:t>
            </a:r>
          </a:p>
          <a:p>
            <a:pPr marL="476250" indent="-476250" algn="l" hangingPunct="0">
              <a:lnSpc>
                <a:spcPct val="100000"/>
              </a:lnSpc>
            </a:pPr>
            <a:r>
              <a:rPr sz="2000" dirty="0">
                <a:solidFill>
                  <a:srgbClr val="FFFFFF"/>
                </a:solidFill>
                <a:latin typeface="Arial"/>
                <a:ea typeface="+mn-ea"/>
                <a:cs typeface="Arial"/>
              </a:rPr>
              <a:t> </a:t>
            </a:r>
          </a:p>
          <a:p>
            <a:pPr algn="ctr" hangingPunct="0">
              <a:lnSpc>
                <a:spcPct val="100000"/>
              </a:lnSpc>
            </a:pPr>
            <a:r>
              <a:rPr sz="2100" u="sng" dirty="0">
                <a:solidFill>
                  <a:schemeClr val="bg1"/>
                </a:solidFill>
                <a:latin typeface="Helvetica" pitchFamily="2" charset="0"/>
                <a:cs typeface="Arial"/>
                <a:hlinkClick r:id="rId4">
                  <a:extLst>
                    <a:ext uri="{A12FA001-AC4F-418D-AE19-62706E023703}">
                      <ahyp:hlinkClr xmlns:ahyp="http://schemas.microsoft.com/office/drawing/2018/hyperlinkcolor" xmlns="" val="tx"/>
                    </a:ext>
                  </a:extLst>
                </a:hlinkClick>
              </a:rPr>
              <a:t>Video: Body of Knowledge</a:t>
            </a:r>
          </a:p>
        </p:txBody>
      </p:sp>
      <p:sp>
        <p:nvSpPr>
          <p:cNvPr id="4" name="Google Shape;216;g94029c458c_0_203"/>
          <p:cNvSpPr/>
          <p:nvPr/>
        </p:nvSpPr>
        <p:spPr>
          <a:xfrm>
            <a:off x="885825" y="447675"/>
            <a:ext cx="7362825" cy="11430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Accomplished Teaching </a:t>
            </a:r>
          </a:p>
          <a:p>
            <a:pPr algn="ctr" hangingPunct="0">
              <a:lnSpc>
                <a:spcPct val="100000"/>
              </a:lnSpc>
            </a:pPr>
            <a:r>
              <a:rPr sz="3600">
                <a:solidFill>
                  <a:srgbClr val="FFFFFF"/>
                </a:solidFill>
                <a:latin typeface="Helvetica"/>
                <a:ea typeface="+mn-ea"/>
                <a:cs typeface="Helvetica"/>
              </a:rPr>
              <a:t>Body of Knowledge</a:t>
            </a:r>
          </a:p>
        </p:txBody>
      </p:sp>
      <p:sp>
        <p:nvSpPr>
          <p:cNvPr id="5" name="Google Shape;215;g94029c458c_0_203"/>
          <p:cNvSpPr/>
          <p:nvPr/>
        </p:nvSpPr>
        <p:spPr>
          <a:xfrm>
            <a:off x="8820150" y="4848225"/>
            <a:ext cx="13335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11</a:t>
            </a:r>
          </a:p>
        </p:txBody>
      </p:sp>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2"/>
        <p:cNvGrpSpPr/>
        <p:nvPr/>
      </p:nvGrpSpPr>
      <p:grpSpPr>
        <a:xfrm>
          <a:off x="0" y="0"/>
          <a:ext cx="0" cy="0"/>
          <a:chOff x="0" y="0"/>
          <a:chExt cx="0" cy="0"/>
        </a:xfrm>
      </p:grpSpPr>
      <p:sp>
        <p:nvSpPr>
          <p:cNvPr id="2" name="Google Shape;222;g9388599c9b_19_3"/>
          <p:cNvSpPr/>
          <p:nvPr/>
        </p:nvSpPr>
        <p:spPr>
          <a:xfrm>
            <a:off x="1152525" y="400050"/>
            <a:ext cx="6829425" cy="561975"/>
          </a:xfrm>
          <a:prstGeom prst="rect">
            <a:avLst/>
          </a:prstGeom>
        </p:spPr>
        <p:txBody>
          <a:bodyPr spcFirstLastPara="0" lIns="0" tIns="0" rIns="0" bIns="0" anchor="t"/>
          <a:lstStyle/>
          <a:p>
            <a:pPr algn="ctr" hangingPunct="0">
              <a:lnSpc>
                <a:spcPct val="100000"/>
              </a:lnSpc>
            </a:pPr>
            <a:r>
              <a:rPr sz="3600">
                <a:solidFill>
                  <a:srgbClr val="004A97"/>
                </a:solidFill>
                <a:latin typeface="Arial"/>
                <a:ea typeface="+mn-ea"/>
                <a:cs typeface="Arial"/>
              </a:rPr>
              <a:t>The Five Core Propositions</a:t>
            </a:r>
          </a:p>
        </p:txBody>
      </p:sp>
      <p:pic>
        <p:nvPicPr>
          <p:cNvPr id="3" name="5f7326713a55d3-37154782.png"/>
          <p:cNvPicPr/>
          <p:nvPr/>
        </p:nvPicPr>
        <p:blipFill rotWithShape="1">
          <a:blip r:embed="rId3"/>
          <a:stretch>
            <a:fillRect/>
          </a:stretch>
        </p:blipFill>
        <p:spPr>
          <a:xfrm>
            <a:off x="323850" y="1000125"/>
            <a:ext cx="542925" cy="647700"/>
          </a:xfrm>
          <a:prstGeom prst="rect">
            <a:avLst/>
          </a:prstGeom>
        </p:spPr>
      </p:pic>
      <p:pic>
        <p:nvPicPr>
          <p:cNvPr id="4" name="5f7326713a5d48-26067322.png"/>
          <p:cNvPicPr/>
          <p:nvPr/>
        </p:nvPicPr>
        <p:blipFill rotWithShape="1">
          <a:blip r:embed="rId4"/>
          <a:stretch>
            <a:fillRect/>
          </a:stretch>
        </p:blipFill>
        <p:spPr>
          <a:xfrm>
            <a:off x="333375" y="1724025"/>
            <a:ext cx="542925" cy="638175"/>
          </a:xfrm>
          <a:prstGeom prst="rect">
            <a:avLst/>
          </a:prstGeom>
        </p:spPr>
      </p:pic>
      <p:pic>
        <p:nvPicPr>
          <p:cNvPr id="5" name="5f7326713a62f1-26975784.png"/>
          <p:cNvPicPr/>
          <p:nvPr/>
        </p:nvPicPr>
        <p:blipFill rotWithShape="1">
          <a:blip r:embed="rId5"/>
          <a:stretch>
            <a:fillRect/>
          </a:stretch>
        </p:blipFill>
        <p:spPr>
          <a:xfrm>
            <a:off x="323850" y="2571750"/>
            <a:ext cx="542925" cy="647700"/>
          </a:xfrm>
          <a:prstGeom prst="rect">
            <a:avLst/>
          </a:prstGeom>
        </p:spPr>
      </p:pic>
      <p:pic>
        <p:nvPicPr>
          <p:cNvPr id="6" name="5f7326713a6841-74569852.png"/>
          <p:cNvPicPr/>
          <p:nvPr/>
        </p:nvPicPr>
        <p:blipFill rotWithShape="1">
          <a:blip r:embed="rId6"/>
          <a:stretch>
            <a:fillRect/>
          </a:stretch>
        </p:blipFill>
        <p:spPr>
          <a:xfrm>
            <a:off x="323850" y="3343275"/>
            <a:ext cx="542925" cy="638175"/>
          </a:xfrm>
          <a:prstGeom prst="rect">
            <a:avLst/>
          </a:prstGeom>
        </p:spPr>
      </p:pic>
      <p:pic>
        <p:nvPicPr>
          <p:cNvPr id="7" name="5f7326713a6e50-96720826.png"/>
          <p:cNvPicPr/>
          <p:nvPr/>
        </p:nvPicPr>
        <p:blipFill rotWithShape="1">
          <a:blip r:embed="rId7"/>
          <a:stretch>
            <a:fillRect/>
          </a:stretch>
        </p:blipFill>
        <p:spPr>
          <a:xfrm>
            <a:off x="323850" y="4133850"/>
            <a:ext cx="542925" cy="638175"/>
          </a:xfrm>
          <a:prstGeom prst="rect">
            <a:avLst/>
          </a:prstGeom>
        </p:spPr>
      </p:pic>
      <p:sp>
        <p:nvSpPr>
          <p:cNvPr id="8" name="Google Shape;221;g9388599c9b_19_3"/>
          <p:cNvSpPr/>
          <p:nvPr/>
        </p:nvSpPr>
        <p:spPr>
          <a:xfrm>
            <a:off x="8810625" y="4857750"/>
            <a:ext cx="142875" cy="27622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12</a:t>
            </a:r>
          </a:p>
        </p:txBody>
      </p:sp>
      <p:sp>
        <p:nvSpPr>
          <p:cNvPr id="9" name="Body text"/>
          <p:cNvSpPr/>
          <p:nvPr/>
        </p:nvSpPr>
        <p:spPr>
          <a:xfrm>
            <a:off x="914400" y="1019175"/>
            <a:ext cx="7829550" cy="3648075"/>
          </a:xfrm>
          <a:prstGeom prst="rect">
            <a:avLst/>
          </a:prstGeom>
        </p:spPr>
        <p:txBody>
          <a:bodyPr spcFirstLastPara="0" lIns="95250" tIns="95250" rIns="95250" bIns="0" anchor="t"/>
          <a:lstStyle/>
          <a:p>
            <a:pPr algn="l" hangingPunct="0">
              <a:lnSpc>
                <a:spcPct val="116667"/>
              </a:lnSpc>
            </a:pPr>
            <a:r>
              <a:rPr sz="1800" dirty="0">
                <a:solidFill>
                  <a:srgbClr val="000000"/>
                </a:solidFill>
                <a:latin typeface="Helvetica"/>
                <a:ea typeface="+mn-ea"/>
                <a:cs typeface="Helvetica"/>
              </a:rPr>
              <a:t>Teachers Are </a:t>
            </a:r>
            <a:r>
              <a:rPr sz="1800" b="1" dirty="0">
                <a:solidFill>
                  <a:srgbClr val="21A589"/>
                </a:solidFill>
                <a:latin typeface="Helvetica"/>
                <a:ea typeface="+mn-ea"/>
                <a:cs typeface="Helvetica"/>
              </a:rPr>
              <a:t>Committed to Students</a:t>
            </a:r>
            <a:r>
              <a:rPr sz="1800" dirty="0">
                <a:solidFill>
                  <a:srgbClr val="000000"/>
                </a:solidFill>
                <a:latin typeface="Helvetica"/>
                <a:ea typeface="+mn-ea"/>
                <a:cs typeface="Helvetica"/>
              </a:rPr>
              <a:t> and Their Learning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t>
            </a:r>
            <a:r>
              <a:rPr sz="1800" b="1" dirty="0">
                <a:solidFill>
                  <a:srgbClr val="8E8EBC"/>
                </a:solidFill>
                <a:latin typeface="Helvetica"/>
                <a:ea typeface="+mn-ea"/>
                <a:cs typeface="Helvetica"/>
              </a:rPr>
              <a:t>Know the Subjects</a:t>
            </a:r>
            <a:r>
              <a:rPr sz="1800" dirty="0">
                <a:solidFill>
                  <a:srgbClr val="000000"/>
                </a:solidFill>
                <a:latin typeface="Helvetica"/>
                <a:ea typeface="+mn-ea"/>
                <a:cs typeface="Helvetica"/>
              </a:rPr>
              <a:t> They Teach and How to Teach Those Subjects to Students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Are Responsible for Managing and Monitoring </a:t>
            </a:r>
            <a:r>
              <a:rPr sz="1800" b="1" dirty="0">
                <a:solidFill>
                  <a:srgbClr val="38C1E4"/>
                </a:solidFill>
                <a:latin typeface="Helvetica"/>
                <a:ea typeface="+mn-ea"/>
                <a:cs typeface="Helvetica"/>
              </a:rPr>
              <a:t>Student Learning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t>
            </a:r>
            <a:r>
              <a:rPr sz="1800" b="1" dirty="0">
                <a:solidFill>
                  <a:srgbClr val="6380B9"/>
                </a:solidFill>
                <a:latin typeface="Helvetica"/>
                <a:ea typeface="+mn-ea"/>
                <a:cs typeface="Helvetica"/>
              </a:rPr>
              <a:t>Think Systematically</a:t>
            </a:r>
            <a:r>
              <a:rPr sz="1800" dirty="0">
                <a:solidFill>
                  <a:srgbClr val="000000"/>
                </a:solidFill>
                <a:latin typeface="Helvetica"/>
                <a:ea typeface="+mn-ea"/>
                <a:cs typeface="Helvetica"/>
              </a:rPr>
              <a:t> About Their Practice and Learn from Experience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Are </a:t>
            </a:r>
            <a:r>
              <a:rPr sz="1800" b="1" dirty="0">
                <a:solidFill>
                  <a:srgbClr val="E8494B"/>
                </a:solidFill>
                <a:latin typeface="Helvetica"/>
                <a:ea typeface="+mn-ea"/>
                <a:cs typeface="Helvetica"/>
              </a:rPr>
              <a:t>Members of Learning Communities</a:t>
            </a:r>
          </a:p>
        </p:txBody>
      </p:sp>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3"/>
        <p:cNvGrpSpPr/>
        <p:nvPr/>
      </p:nvGrpSpPr>
      <p:grpSpPr>
        <a:xfrm>
          <a:off x="0" y="0"/>
          <a:ext cx="0" cy="0"/>
          <a:chOff x="0" y="0"/>
          <a:chExt cx="0" cy="0"/>
        </a:xfrm>
      </p:grpSpPr>
      <p:pic>
        <p:nvPicPr>
          <p:cNvPr id="2" name="5f7326713ae274-22211790.png"/>
          <p:cNvPicPr/>
          <p:nvPr/>
        </p:nvPicPr>
        <p:blipFill rotWithShape="1">
          <a:blip r:embed="rId3"/>
          <a:stretch>
            <a:fillRect/>
          </a:stretch>
        </p:blipFill>
        <p:spPr>
          <a:xfrm>
            <a:off x="333375" y="104775"/>
            <a:ext cx="8810625" cy="4953000"/>
          </a:xfrm>
          <a:prstGeom prst="rect">
            <a:avLst/>
          </a:prstGeom>
        </p:spPr>
      </p:pic>
      <p:sp>
        <p:nvSpPr>
          <p:cNvPr id="9" name="Slide Number"/>
          <p:cNvSpPr/>
          <p:nvPr/>
        </p:nvSpPr>
        <p:spPr>
          <a:xfrm>
            <a:off x="8810625" y="4857750"/>
            <a:ext cx="142875" cy="152400"/>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13</a:t>
            </a:r>
          </a:p>
        </p:txBody>
      </p:sp>
      <p:sp>
        <p:nvSpPr>
          <p:cNvPr id="10" name="Body text"/>
          <p:cNvSpPr/>
          <p:nvPr/>
        </p:nvSpPr>
        <p:spPr>
          <a:xfrm>
            <a:off x="342900" y="4181475"/>
            <a:ext cx="2952750" cy="609600"/>
          </a:xfrm>
          <a:prstGeom prst="rect">
            <a:avLst/>
          </a:prstGeom>
        </p:spPr>
        <p:txBody>
          <a:bodyPr spcFirstLastPara="0" lIns="95250" tIns="95250" rIns="95250" bIns="0" anchor="t"/>
          <a:lstStyle/>
          <a:p>
            <a:pPr algn="l" hangingPunct="0">
              <a:lnSpc>
                <a:spcPct val="116667"/>
              </a:lnSpc>
            </a:pPr>
            <a:r>
              <a:rPr sz="1050">
                <a:solidFill>
                  <a:srgbClr val="000000"/>
                </a:solidFill>
                <a:latin typeface="Helvetica"/>
                <a:ea typeface="+mn-ea"/>
                <a:cs typeface="Helvetica"/>
              </a:rPr>
              <a:t>National Board for </a:t>
            </a:r>
          </a:p>
          <a:p>
            <a:pPr algn="l" hangingPunct="0">
              <a:lnSpc>
                <a:spcPct val="116667"/>
              </a:lnSpc>
            </a:pPr>
            <a:r>
              <a:rPr sz="1050">
                <a:solidFill>
                  <a:srgbClr val="000000"/>
                </a:solidFill>
                <a:latin typeface="Helvetica"/>
                <a:ea typeface="+mn-ea"/>
                <a:cs typeface="Helvetica"/>
              </a:rPr>
              <a:t>Professional Teaching Standards</a:t>
            </a:r>
          </a:p>
        </p:txBody>
      </p:sp>
    </p:spTree>
    <p:extLst>
      <p:ext uri="{BB962C8B-B14F-4D97-AF65-F5344CB8AC3E}">
        <p14:creationId xmlns:p14="http://schemas.microsoft.com/office/powerpoint/2010/main" val="39300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4"/>
        <p:cNvGrpSpPr/>
        <p:nvPr/>
      </p:nvGrpSpPr>
      <p:grpSpPr>
        <a:xfrm>
          <a:off x="0" y="0"/>
          <a:ext cx="0" cy="0"/>
          <a:chOff x="0" y="0"/>
          <a:chExt cx="0" cy="0"/>
        </a:xfrm>
      </p:grpSpPr>
      <p:graphicFrame>
        <p:nvGraphicFramePr>
          <p:cNvPr id="2" name="Table 0"/>
          <p:cNvGraphicFramePr/>
          <p:nvPr>
            <p:extLst>
              <p:ext uri="{D42A27DB-BD31-4B8C-83A1-F6EECF244321}">
                <p14:modId xmlns:p14="http://schemas.microsoft.com/office/powerpoint/2010/main" val="3998162364"/>
              </p:ext>
            </p:extLst>
          </p:nvPr>
        </p:nvGraphicFramePr>
        <p:xfrm>
          <a:off x="664314" y="35695"/>
          <a:ext cx="7815372" cy="5107805"/>
        </p:xfrm>
        <a:graphic>
          <a:graphicData uri="http://schemas.openxmlformats.org/drawingml/2006/table">
            <a:tbl>
              <a:tblPr>
                <a:tableStyleId>{ECEABFD6-DEF5-4B08-A064-399E52D03A91}</a:tableStyleId>
              </a:tblPr>
              <a:tblGrid>
                <a:gridCol w="1953843">
                  <a:extLst>
                    <a:ext uri="{9D8B030D-6E8A-4147-A177-3AD203B41FA5}">
                      <a16:colId xmlns:a16="http://schemas.microsoft.com/office/drawing/2014/main" val="20000"/>
                    </a:ext>
                  </a:extLst>
                </a:gridCol>
                <a:gridCol w="1953843">
                  <a:extLst>
                    <a:ext uri="{9D8B030D-6E8A-4147-A177-3AD203B41FA5}">
                      <a16:colId xmlns:a16="http://schemas.microsoft.com/office/drawing/2014/main" val="20001"/>
                    </a:ext>
                  </a:extLst>
                </a:gridCol>
                <a:gridCol w="1953843">
                  <a:extLst>
                    <a:ext uri="{9D8B030D-6E8A-4147-A177-3AD203B41FA5}">
                      <a16:colId xmlns:a16="http://schemas.microsoft.com/office/drawing/2014/main" val="20002"/>
                    </a:ext>
                  </a:extLst>
                </a:gridCol>
                <a:gridCol w="1953843">
                  <a:extLst>
                    <a:ext uri="{9D8B030D-6E8A-4147-A177-3AD203B41FA5}">
                      <a16:colId xmlns:a16="http://schemas.microsoft.com/office/drawing/2014/main" val="20003"/>
                    </a:ext>
                  </a:extLst>
                </a:gridCol>
              </a:tblGrid>
              <a:tr h="596527">
                <a:tc>
                  <a:txBody>
                    <a:bodyPr/>
                    <a:lstStyle/>
                    <a:p>
                      <a:pPr algn="ctr" hangingPunct="0">
                        <a:lnSpc>
                          <a:spcPct val="100000"/>
                        </a:lnSpc>
                      </a:pPr>
                      <a:r>
                        <a:rPr sz="1100" b="1" dirty="0">
                          <a:solidFill>
                            <a:srgbClr val="FFFFFF"/>
                          </a:solidFill>
                          <a:latin typeface="Helvetica"/>
                          <a:ea typeface="+mn-ea"/>
                          <a:cs typeface="Helvetica"/>
                        </a:rPr>
                        <a:t>Step</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tc>
                  <a:txBody>
                    <a:bodyPr/>
                    <a:lstStyle/>
                    <a:p>
                      <a:pPr algn="ctr" hangingPunct="0">
                        <a:lnSpc>
                          <a:spcPct val="100000"/>
                        </a:lnSpc>
                      </a:pPr>
                      <a:r>
                        <a:rPr sz="1100" b="1">
                          <a:solidFill>
                            <a:srgbClr val="FFFFFF"/>
                          </a:solidFill>
                          <a:latin typeface="Helvetica"/>
                          <a:ea typeface="+mn-ea"/>
                          <a:cs typeface="Helvetica"/>
                        </a:rPr>
                        <a:t>Description</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tc>
                  <a:txBody>
                    <a:bodyPr/>
                    <a:lstStyle/>
                    <a:p>
                      <a:pPr algn="ctr" hangingPunct="0">
                        <a:lnSpc>
                          <a:spcPct val="100000"/>
                        </a:lnSpc>
                      </a:pPr>
                      <a:r>
                        <a:rPr sz="1100" b="1">
                          <a:solidFill>
                            <a:srgbClr val="FFFFFF"/>
                          </a:solidFill>
                          <a:latin typeface="Helvetica"/>
                          <a:ea typeface="+mn-ea"/>
                          <a:cs typeface="Helvetica"/>
                        </a:rPr>
                        <a:t>Core Proposition</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tc>
                  <a:txBody>
                    <a:bodyPr/>
                    <a:lstStyle/>
                    <a:p>
                      <a:pPr algn="ctr" hangingPunct="0">
                        <a:lnSpc>
                          <a:spcPct val="100000"/>
                        </a:lnSpc>
                      </a:pPr>
                      <a:r>
                        <a:rPr sz="1100" b="1">
                          <a:solidFill>
                            <a:srgbClr val="FFFFFF"/>
                          </a:solidFill>
                          <a:latin typeface="Helvetica"/>
                          <a:ea typeface="+mn-ea"/>
                          <a:cs typeface="Helvetica"/>
                        </a:rPr>
                        <a:t>Collecting Evidence of Accomplished Teaching</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extLst>
                  <a:ext uri="{0D108BD9-81ED-4DB2-BD59-A6C34878D82A}">
                    <a16:rowId xmlns:a16="http://schemas.microsoft.com/office/drawing/2014/main" val="10000"/>
                  </a:ext>
                </a:extLst>
              </a:tr>
              <a:tr h="691626">
                <a:tc>
                  <a:txBody>
                    <a:bodyPr/>
                    <a:lstStyle/>
                    <a:p>
                      <a:pPr algn="ctr" hangingPunct="0">
                        <a:lnSpc>
                          <a:spcPct val="100000"/>
                        </a:lnSpc>
                      </a:pPr>
                      <a:r>
                        <a:rPr sz="1000" dirty="0">
                          <a:solidFill>
                            <a:srgbClr val="004A97"/>
                          </a:solidFill>
                          <a:latin typeface="Helvetica"/>
                          <a:ea typeface="+mn-ea"/>
                          <a:cs typeface="Helvetica"/>
                        </a:rPr>
                        <a:t>1</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Know Students and Subject Area</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committed to students and their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Who are my students? Where are they now? What do they need? In what order do they need it? Where should I begin?</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1626">
                <a:tc>
                  <a:txBody>
                    <a:bodyPr/>
                    <a:lstStyle/>
                    <a:p>
                      <a:pPr algn="ctr" hangingPunct="0">
                        <a:lnSpc>
                          <a:spcPct val="100000"/>
                        </a:lnSpc>
                      </a:pPr>
                      <a:r>
                        <a:rPr sz="1000" dirty="0">
                          <a:solidFill>
                            <a:srgbClr val="004A97"/>
                          </a:solidFill>
                          <a:latin typeface="Helvetica"/>
                          <a:ea typeface="+mn-ea"/>
                          <a:cs typeface="Helvetica"/>
                        </a:rPr>
                        <a:t>2</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Set Learning Goals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committed to students and their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What high and worthwhile goals can be provided, at this time, in this setting, that are appropriate for these students?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43784">
                <a:tc>
                  <a:txBody>
                    <a:bodyPr/>
                    <a:lstStyle/>
                    <a:p>
                      <a:pPr algn="ctr" hangingPunct="0">
                        <a:lnSpc>
                          <a:spcPct val="100000"/>
                        </a:lnSpc>
                      </a:pPr>
                      <a:r>
                        <a:rPr sz="1000" dirty="0">
                          <a:solidFill>
                            <a:srgbClr val="004A97"/>
                          </a:solidFill>
                          <a:latin typeface="Helvetica"/>
                          <a:ea typeface="+mn-ea"/>
                          <a:cs typeface="Helvetica"/>
                        </a:rPr>
                        <a:t>3</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Implement Instructions to Achieve Goals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know the subjects they teach and how to teach those subjects to students.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What instructional strategies would be most effective for meeting goals? What materials, people, or places can I use to enhance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1626">
                <a:tc>
                  <a:txBody>
                    <a:bodyPr/>
                    <a:lstStyle/>
                    <a:p>
                      <a:pPr algn="ctr" hangingPunct="0">
                        <a:lnSpc>
                          <a:spcPct val="100000"/>
                        </a:lnSpc>
                      </a:pPr>
                      <a:r>
                        <a:rPr sz="1000" dirty="0">
                          <a:solidFill>
                            <a:srgbClr val="004A97"/>
                          </a:solidFill>
                          <a:latin typeface="Helvetica"/>
                          <a:ea typeface="+mn-ea"/>
                          <a:cs typeface="Helvetica"/>
                        </a:rPr>
                        <a:t>4</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Evaluate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responsible for managing and monitoring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Determine by evaluating student learning in relation to instruction—have goals been met?</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43498">
                <a:tc>
                  <a:txBody>
                    <a:bodyPr/>
                    <a:lstStyle/>
                    <a:p>
                      <a:pPr algn="ctr" hangingPunct="0">
                        <a:lnSpc>
                          <a:spcPct val="100000"/>
                        </a:lnSpc>
                      </a:pPr>
                      <a:r>
                        <a:rPr sz="1000" dirty="0">
                          <a:solidFill>
                            <a:srgbClr val="004A97"/>
                          </a:solidFill>
                          <a:latin typeface="Helvetica"/>
                          <a:ea typeface="+mn-ea"/>
                          <a:cs typeface="Helvetica"/>
                        </a:rPr>
                        <a:t>5</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Reflect on Teaching Practice</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think systematically about their practice and learn from experience.</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What would I do differently? What are my next steps?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43784">
                <a:tc>
                  <a:txBody>
                    <a:bodyPr/>
                    <a:lstStyle/>
                    <a:p>
                      <a:pPr algn="ctr" hangingPunct="0">
                        <a:lnSpc>
                          <a:spcPct val="100000"/>
                        </a:lnSpc>
                      </a:pPr>
                      <a:r>
                        <a:rPr sz="1000" dirty="0">
                          <a:solidFill>
                            <a:srgbClr val="004A97"/>
                          </a:solidFill>
                          <a:latin typeface="Helvetica"/>
                          <a:ea typeface="+mn-ea"/>
                          <a:cs typeface="Helvetica"/>
                        </a:rPr>
                        <a:t>6</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Set New Learning Goals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responsible for managing and monitoring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Based on evaluations of student learning of these students at this time, what goals would now be appropriate to set for students?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5"/>
        <p:cNvGrpSpPr/>
        <p:nvPr/>
      </p:nvGrpSpPr>
      <p:grpSpPr>
        <a:xfrm>
          <a:off x="0" y="0"/>
          <a:ext cx="0" cy="0"/>
          <a:chOff x="0" y="0"/>
          <a:chExt cx="0" cy="0"/>
        </a:xfrm>
      </p:grpSpPr>
      <p:sp>
        <p:nvSpPr>
          <p:cNvPr id="2" name="Google Shape;322;g94029c458c_0_186"/>
          <p:cNvSpPr/>
          <p:nvPr/>
        </p:nvSpPr>
        <p:spPr>
          <a:xfrm>
            <a:off x="361950" y="476250"/>
            <a:ext cx="4457700" cy="1009650"/>
          </a:xfrm>
          <a:prstGeom prst="rect">
            <a:avLst/>
          </a:prstGeom>
        </p:spPr>
        <p:txBody>
          <a:bodyPr spcFirstLastPara="0" lIns="0" tIns="0" rIns="0" bIns="0" anchor="t"/>
          <a:lstStyle/>
          <a:p>
            <a:pPr algn="ctr" hangingPunct="0">
              <a:lnSpc>
                <a:spcPct val="100000"/>
              </a:lnSpc>
            </a:pPr>
            <a:r>
              <a:rPr sz="3276">
                <a:solidFill>
                  <a:srgbClr val="004A97"/>
                </a:solidFill>
                <a:latin typeface="Helvetica"/>
                <a:ea typeface="+mn-ea"/>
                <a:cs typeface="Helvetica"/>
              </a:rPr>
              <a:t>Cross-Certificate Standard Study</a:t>
            </a:r>
          </a:p>
        </p:txBody>
      </p:sp>
      <p:sp>
        <p:nvSpPr>
          <p:cNvPr id="3" name="Google Shape;323;g94029c458c_0_186"/>
          <p:cNvSpPr/>
          <p:nvPr/>
        </p:nvSpPr>
        <p:spPr>
          <a:xfrm>
            <a:off x="361950" y="1685925"/>
            <a:ext cx="4457700" cy="2790825"/>
          </a:xfrm>
          <a:prstGeom prst="rect">
            <a:avLst/>
          </a:prstGeom>
        </p:spPr>
        <p:txBody>
          <a:bodyPr spcFirstLastPara="0" lIns="0" tIns="0" rIns="0" bIns="0" anchor="t"/>
          <a:lstStyle/>
          <a:p>
            <a:pPr algn="l" hangingPunct="0">
              <a:lnSpc>
                <a:spcPct val="100000"/>
              </a:lnSpc>
            </a:pPr>
            <a:r>
              <a:rPr sz="1994">
                <a:solidFill>
                  <a:srgbClr val="004A97"/>
                </a:solidFill>
                <a:latin typeface="Helvetica"/>
                <a:ea typeface="+mn-ea"/>
                <a:cs typeface="Helvetica"/>
              </a:rPr>
              <a:t>The Standard Studies are a reorganization of the Certificate Area Standards created for the National Board Certification process. The Studies group Standards or sections of Standards across common themes to facilitate professional learning for all teachers across the educator career continuum.</a:t>
            </a:r>
          </a:p>
        </p:txBody>
      </p:sp>
      <p:pic>
        <p:nvPicPr>
          <p:cNvPr id="4" name="5f7326713cab16-70431689.png"/>
          <p:cNvPicPr/>
          <p:nvPr/>
        </p:nvPicPr>
        <p:blipFill rotWithShape="1">
          <a:blip r:embed="rId3"/>
          <a:stretch>
            <a:fillRect/>
          </a:stretch>
        </p:blipFill>
        <p:spPr>
          <a:xfrm>
            <a:off x="5124450" y="76200"/>
            <a:ext cx="3648075" cy="4772025"/>
          </a:xfrm>
          <a:prstGeom prst="rect">
            <a:avLst/>
          </a:prstGeom>
        </p:spPr>
      </p:pic>
      <p:sp>
        <p:nvSpPr>
          <p:cNvPr id="5" name="Google Shape;325;g94029c458c_0_186"/>
          <p:cNvSpPr/>
          <p:nvPr/>
        </p:nvSpPr>
        <p:spPr>
          <a:xfrm>
            <a:off x="714375" y="4572000"/>
            <a:ext cx="3743325" cy="314325"/>
          </a:xfrm>
          <a:prstGeom prst="rect">
            <a:avLst/>
          </a:prstGeom>
        </p:spPr>
        <p:txBody>
          <a:bodyPr spcFirstLastPara="0" lIns="0" tIns="0" rIns="0" bIns="0" anchor="t"/>
          <a:lstStyle/>
          <a:p>
            <a:pPr algn="ctr" hangingPunct="0">
              <a:lnSpc>
                <a:spcPct val="115000"/>
              </a:lnSpc>
            </a:pPr>
            <a:r>
              <a:rPr sz="1800" u="sng" dirty="0">
                <a:solidFill>
                  <a:srgbClr val="004A97"/>
                </a:solidFill>
                <a:latin typeface="Helvetica"/>
                <a:ea typeface="+mn-ea"/>
                <a:cs typeface="Helvetica"/>
                <a:hlinkClick r:id="rId4">
                  <a:extLst>
                    <a:ext uri="{A12FA001-AC4F-418D-AE19-62706E023703}">
                      <ahyp:hlinkClr xmlns:ahyp="http://schemas.microsoft.com/office/drawing/2018/hyperlinkcolor" xmlns="" val="tx"/>
                    </a:ext>
                  </a:extLst>
                </a:hlinkClick>
              </a:rPr>
              <a:t>Standard Studies</a:t>
            </a:r>
          </a:p>
        </p:txBody>
      </p:sp>
      <p:sp>
        <p:nvSpPr>
          <p:cNvPr id="6" name="Google Shape;321;g94029c458c_0_186"/>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15</a:t>
            </a:r>
          </a:p>
        </p:txBody>
      </p:sp>
    </p:spTree>
    <p:extLst>
      <p:ext uri="{BB962C8B-B14F-4D97-AF65-F5344CB8AC3E}">
        <p14:creationId xmlns:p14="http://schemas.microsoft.com/office/powerpoint/2010/main" val="39300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6"/>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80;g91a6d4858b_1_155"/>
          <p:cNvSpPr/>
          <p:nvPr/>
        </p:nvSpPr>
        <p:spPr>
          <a:xfrm>
            <a:off x="590550" y="1295400"/>
            <a:ext cx="7962900" cy="3228975"/>
          </a:xfrm>
          <a:prstGeom prst="rect">
            <a:avLst/>
          </a:prstGeom>
        </p:spPr>
        <p:txBody>
          <a:bodyPr spcFirstLastPara="0" lIns="0" tIns="0" rIns="0" bIns="0" anchor="t"/>
          <a:lstStyle/>
          <a:p>
            <a:pPr marL="120650" indent="-120650" algn="l" hangingPunct="0">
              <a:lnSpc>
                <a:spcPct val="100000"/>
              </a:lnSpc>
            </a:pPr>
            <a:r>
              <a:rPr sz="2400" dirty="0">
                <a:solidFill>
                  <a:srgbClr val="FFFFFF"/>
                </a:solidFill>
                <a:latin typeface="Helvetica"/>
                <a:ea typeface="+mn-ea"/>
                <a:cs typeface="Helvetica"/>
              </a:rPr>
              <a:t>•Holistic scoring completed by NBCTs using criteria in the rubric found on page 14 of the MOC Instructions</a:t>
            </a:r>
          </a:p>
          <a:p>
            <a:pPr marL="120650" indent="-120650" algn="l" hangingPunct="0">
              <a:lnSpc>
                <a:spcPct val="100000"/>
              </a:lnSpc>
            </a:pPr>
            <a:r>
              <a:rPr sz="2400" dirty="0">
                <a:solidFill>
                  <a:srgbClr val="FFFFFF"/>
                </a:solidFill>
                <a:latin typeface="Helvetica"/>
                <a:ea typeface="+mn-ea"/>
                <a:cs typeface="Helvetica"/>
              </a:rPr>
              <a:t> </a:t>
            </a:r>
          </a:p>
          <a:p>
            <a:pPr marL="120650" indent="-120650" algn="l" hangingPunct="0">
              <a:lnSpc>
                <a:spcPct val="100000"/>
              </a:lnSpc>
            </a:pPr>
            <a:r>
              <a:rPr sz="2400" dirty="0">
                <a:solidFill>
                  <a:srgbClr val="FFFFFF"/>
                </a:solidFill>
                <a:latin typeface="Helvetica"/>
                <a:ea typeface="+mn-ea"/>
                <a:cs typeface="Helvetica"/>
              </a:rPr>
              <a:t>•You will receive a decision rather than a score, which means there is no score banking</a:t>
            </a:r>
          </a:p>
          <a:p>
            <a:pPr marL="120650" indent="-120650" algn="l" hangingPunct="0">
              <a:lnSpc>
                <a:spcPct val="100000"/>
              </a:lnSpc>
            </a:pPr>
            <a:r>
              <a:rPr sz="2400" dirty="0">
                <a:solidFill>
                  <a:srgbClr val="FFFFFF"/>
                </a:solidFill>
                <a:latin typeface="Helvetica"/>
                <a:ea typeface="+mn-ea"/>
                <a:cs typeface="Helvetica"/>
              </a:rPr>
              <a:t> </a:t>
            </a:r>
          </a:p>
          <a:p>
            <a:pPr marL="120650" indent="-120650" algn="l" hangingPunct="0">
              <a:lnSpc>
                <a:spcPct val="100000"/>
              </a:lnSpc>
            </a:pPr>
            <a:r>
              <a:rPr sz="2400" dirty="0">
                <a:solidFill>
                  <a:srgbClr val="FFFFFF"/>
                </a:solidFill>
                <a:latin typeface="Helvetica"/>
                <a:ea typeface="+mn-ea"/>
                <a:cs typeface="Helvetica"/>
              </a:rPr>
              <a:t>•Results reported as</a:t>
            </a:r>
          </a:p>
          <a:p>
            <a:pPr marL="120650" indent="-120650" algn="l" hangingPunct="0">
              <a:lnSpc>
                <a:spcPct val="100000"/>
              </a:lnSpc>
            </a:pPr>
            <a:r>
              <a:rPr sz="2400" dirty="0">
                <a:solidFill>
                  <a:srgbClr val="FFFFFF"/>
                </a:solidFill>
                <a:latin typeface="Helvetica"/>
                <a:ea typeface="+mn-ea"/>
                <a:cs typeface="Helvetica"/>
              </a:rPr>
              <a:t>•Maintained</a:t>
            </a:r>
          </a:p>
          <a:p>
            <a:pPr marL="120650" indent="-120650" algn="l" hangingPunct="0">
              <a:lnSpc>
                <a:spcPct val="100000"/>
              </a:lnSpc>
            </a:pPr>
            <a:r>
              <a:rPr sz="2400" dirty="0">
                <a:solidFill>
                  <a:srgbClr val="FFFFFF"/>
                </a:solidFill>
                <a:latin typeface="Helvetica"/>
                <a:ea typeface="+mn-ea"/>
                <a:cs typeface="Helvetica"/>
              </a:rPr>
              <a:t>•Not Maintained (with feedback)</a:t>
            </a:r>
          </a:p>
        </p:txBody>
      </p:sp>
      <p:sp>
        <p:nvSpPr>
          <p:cNvPr id="4" name="Google Shape;182;g91a6d4858b_1_155"/>
          <p:cNvSpPr/>
          <p:nvPr/>
        </p:nvSpPr>
        <p:spPr>
          <a:xfrm>
            <a:off x="1152525" y="466725"/>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Evaluation</a:t>
            </a:r>
          </a:p>
        </p:txBody>
      </p:sp>
      <p:sp>
        <p:nvSpPr>
          <p:cNvPr id="5" name="Google Shape;181;g91a6d4858b_1_15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16</a:t>
            </a:r>
          </a:p>
        </p:txBody>
      </p:sp>
    </p:spTree>
    <p:extLst>
      <p:ext uri="{BB962C8B-B14F-4D97-AF65-F5344CB8AC3E}">
        <p14:creationId xmlns:p14="http://schemas.microsoft.com/office/powerpoint/2010/main" val="3930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7"/>
        <p:cNvGrpSpPr/>
        <p:nvPr/>
      </p:nvGrpSpPr>
      <p:grpSpPr>
        <a:xfrm>
          <a:off x="0" y="0"/>
          <a:ext cx="0" cy="0"/>
          <a:chOff x="0" y="0"/>
          <a:chExt cx="0" cy="0"/>
        </a:xfrm>
      </p:grpSpPr>
      <p:sp>
        <p:nvSpPr>
          <p:cNvPr id="2" name="Google Shape;188;g91a6d4858b_1_40"/>
          <p:cNvSpPr/>
          <p:nvPr/>
        </p:nvSpPr>
        <p:spPr>
          <a:xfrm>
            <a:off x="542925" y="476250"/>
            <a:ext cx="8048625" cy="561975"/>
          </a:xfrm>
          <a:prstGeom prst="rect">
            <a:avLst/>
          </a:prstGeom>
        </p:spPr>
        <p:txBody>
          <a:bodyPr spcFirstLastPara="0" lIns="0" tIns="0" rIns="0" bIns="0" anchor="t"/>
          <a:lstStyle/>
          <a:p>
            <a:pPr algn="ctr" hangingPunct="0">
              <a:lnSpc>
                <a:spcPct val="100000"/>
              </a:lnSpc>
            </a:pPr>
            <a:r>
              <a:rPr sz="3600" dirty="0">
                <a:solidFill>
                  <a:srgbClr val="004A97"/>
                </a:solidFill>
                <a:latin typeface="Helvetica"/>
                <a:ea typeface="+mn-ea"/>
                <a:cs typeface="Helvetica"/>
              </a:rPr>
              <a:t>MOC Important Dates and Deadlines</a:t>
            </a:r>
          </a:p>
        </p:txBody>
      </p:sp>
      <p:pic>
        <p:nvPicPr>
          <p:cNvPr id="3" name="5f7326713d5dd6-27037036.png"/>
          <p:cNvPicPr/>
          <p:nvPr/>
        </p:nvPicPr>
        <p:blipFill rotWithShape="1">
          <a:blip r:embed="rId3"/>
          <a:stretch>
            <a:fillRect/>
          </a:stretch>
        </p:blipFill>
        <p:spPr>
          <a:xfrm>
            <a:off x="152400" y="1390650"/>
            <a:ext cx="8839200" cy="2838450"/>
          </a:xfrm>
          <a:prstGeom prst="rect">
            <a:avLst/>
          </a:prstGeom>
        </p:spPr>
      </p:pic>
      <p:pic>
        <p:nvPicPr>
          <p:cNvPr id="4" name="Rectangle background"/>
          <p:cNvPicPr/>
          <p:nvPr/>
        </p:nvPicPr>
        <p:blipFill rotWithShape="1">
          <a:blip r:embed="rId4"/>
          <a:stretch>
            <a:fillRect/>
          </a:stretch>
        </p:blipFill>
        <p:spPr>
          <a:xfrm>
            <a:off x="285750" y="4267200"/>
            <a:ext cx="1800225" cy="323850"/>
          </a:xfrm>
          <a:prstGeom prst="rect">
            <a:avLst/>
          </a:prstGeom>
        </p:spPr>
      </p:pic>
      <p:pic>
        <p:nvPicPr>
          <p:cNvPr id="5" name="Custom Shape 7"/>
          <p:cNvPicPr/>
          <p:nvPr/>
        </p:nvPicPr>
        <p:blipFill rotWithShape="1">
          <a:blip r:embed="rId5"/>
          <a:stretch>
            <a:fillRect/>
          </a:stretch>
        </p:blipFill>
        <p:spPr>
          <a:xfrm>
            <a:off x="285750" y="4267200"/>
            <a:ext cx="1790700" cy="9525"/>
          </a:xfrm>
          <a:prstGeom prst="rect">
            <a:avLst/>
          </a:prstGeom>
        </p:spPr>
      </p:pic>
      <p:sp>
        <p:nvSpPr>
          <p:cNvPr id="6" name="MOC Guide, page 2"/>
          <p:cNvSpPr/>
          <p:nvPr/>
        </p:nvSpPr>
        <p:spPr>
          <a:xfrm>
            <a:off x="228600" y="4343400"/>
            <a:ext cx="1600200"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Guide, page 2</a:t>
            </a:r>
          </a:p>
        </p:txBody>
      </p:sp>
      <p:sp>
        <p:nvSpPr>
          <p:cNvPr id="7" name="Google Shape;187;g91a6d4858b_1_40"/>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17</a:t>
            </a:r>
          </a:p>
        </p:txBody>
      </p:sp>
    </p:spTree>
    <p:extLst>
      <p:ext uri="{BB962C8B-B14F-4D97-AF65-F5344CB8AC3E}">
        <p14:creationId xmlns:p14="http://schemas.microsoft.com/office/powerpoint/2010/main" val="393002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8"/>
        <p:cNvGrpSpPr/>
        <p:nvPr/>
      </p:nvGrpSpPr>
      <p:grpSpPr>
        <a:xfrm>
          <a:off x="0" y="0"/>
          <a:ext cx="0" cy="0"/>
          <a:chOff x="0" y="0"/>
          <a:chExt cx="0" cy="0"/>
        </a:xfrm>
      </p:grpSpPr>
      <p:pic>
        <p:nvPicPr>
          <p:cNvPr id="2" name="5f7326713dfad7-39251789.png"/>
          <p:cNvPicPr/>
          <p:nvPr/>
        </p:nvPicPr>
        <p:blipFill rotWithShape="1">
          <a:blip r:embed="rId3"/>
          <a:stretch>
            <a:fillRect/>
          </a:stretch>
        </p:blipFill>
        <p:spPr>
          <a:xfrm>
            <a:off x="1352550" y="57150"/>
            <a:ext cx="6448425" cy="5000625"/>
          </a:xfrm>
          <a:prstGeom prst="rect">
            <a:avLst/>
          </a:prstGeom>
        </p:spPr>
      </p:pic>
      <p:sp>
        <p:nvSpPr>
          <p:cNvPr id="3" name="Google Shape;195;g94029c458c_0_27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18</a:t>
            </a:r>
          </a:p>
        </p:txBody>
      </p:sp>
    </p:spTree>
    <p:extLst>
      <p:ext uri="{BB962C8B-B14F-4D97-AF65-F5344CB8AC3E}">
        <p14:creationId xmlns:p14="http://schemas.microsoft.com/office/powerpoint/2010/main" val="393002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9"/>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313;g95910d2146_1_2"/>
          <p:cNvSpPr/>
          <p:nvPr/>
        </p:nvSpPr>
        <p:spPr>
          <a:xfrm>
            <a:off x="323850" y="1362075"/>
            <a:ext cx="3810000" cy="2105025"/>
          </a:xfrm>
          <a:prstGeom prst="rect">
            <a:avLst/>
          </a:prstGeom>
        </p:spPr>
        <p:txBody>
          <a:bodyPr spcFirstLastPara="0" lIns="0" tIns="0" rIns="0" bIns="0" anchor="t"/>
          <a:lstStyle/>
          <a:p>
            <a:pPr algn="l" hangingPunct="0">
              <a:lnSpc>
                <a:spcPct val="90000"/>
              </a:lnSpc>
              <a:spcBef>
                <a:spcPct val="4000"/>
              </a:spcBef>
            </a:pPr>
            <a:r>
              <a:rPr sz="2375" dirty="0">
                <a:solidFill>
                  <a:srgbClr val="FFFFFF"/>
                </a:solidFill>
                <a:latin typeface="Helvetica" pitchFamily="2" charset="0"/>
                <a:cs typeface="Helvetica"/>
              </a:rPr>
              <a:t>Fairness</a:t>
            </a:r>
          </a:p>
          <a:p>
            <a:pPr marL="120650" indent="-120650" algn="l" hangingPunct="0">
              <a:lnSpc>
                <a:spcPct val="9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500" dirty="0">
                <a:solidFill>
                  <a:srgbClr val="FFFFFF"/>
                </a:solidFill>
                <a:latin typeface="Helvetica" pitchFamily="2" charset="0"/>
                <a:cs typeface="Helvetica"/>
              </a:rPr>
              <a:t>Dedication to awareness of bias and making sure that bias does not lead to injustice, harm, negative impact</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Fairness is done for all students. All students should have learning environments where biases do not negatively affect them.</a:t>
            </a:r>
          </a:p>
        </p:txBody>
      </p:sp>
      <p:sp>
        <p:nvSpPr>
          <p:cNvPr id="4" name="Google Shape;315;g95910d2146_1_2"/>
          <p:cNvSpPr/>
          <p:nvPr/>
        </p:nvSpPr>
        <p:spPr>
          <a:xfrm>
            <a:off x="4705350" y="1362075"/>
            <a:ext cx="4114800" cy="3248025"/>
          </a:xfrm>
          <a:prstGeom prst="rect">
            <a:avLst/>
          </a:prstGeom>
        </p:spPr>
        <p:txBody>
          <a:bodyPr spcFirstLastPara="0" lIns="0" tIns="0" rIns="0" bIns="0" anchor="t"/>
          <a:lstStyle/>
          <a:p>
            <a:pPr marL="120650" indent="-120650" algn="l" hangingPunct="0">
              <a:lnSpc>
                <a:spcPct val="90000"/>
              </a:lnSpc>
              <a:spcBef>
                <a:spcPct val="4000"/>
              </a:spcBef>
            </a:pPr>
            <a:r>
              <a:rPr sz="2175" dirty="0">
                <a:solidFill>
                  <a:srgbClr val="FFFFFF"/>
                </a:solidFill>
                <a:latin typeface="Helvetica" pitchFamily="2" charset="0"/>
                <a:cs typeface="Helvetica"/>
              </a:rPr>
              <a:t>Providing Access</a:t>
            </a:r>
          </a:p>
          <a:p>
            <a:pPr marL="120650" indent="-120650" algn="l" hangingPunct="0">
              <a:lnSpc>
                <a:spcPct val="9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500" dirty="0">
                <a:solidFill>
                  <a:srgbClr val="FFFFFF"/>
                </a:solidFill>
                <a:latin typeface="Helvetica" pitchFamily="2" charset="0"/>
                <a:cs typeface="Helvetica"/>
              </a:rPr>
              <a:t>Access is the ability, right, or permission to approach, enter, speak with, or use; admittance</a:t>
            </a:r>
            <a:br>
              <a:rPr sz="1500" dirty="0">
                <a:solidFill>
                  <a:srgbClr val="FFFFFF"/>
                </a:solidFill>
                <a:latin typeface="Helvetica" pitchFamily="2" charset="0"/>
                <a:cs typeface="Helvetica"/>
              </a:rPr>
            </a:br>
            <a:r>
              <a:rPr sz="1500" dirty="0">
                <a:solidFill>
                  <a:srgbClr val="FFFFFF"/>
                </a:solidFill>
                <a:latin typeface="Helvetica" pitchFamily="2" charset="0"/>
                <a:cs typeface="Helvetica"/>
              </a:rPr>
              <a:t/>
            </a:r>
            <a:br>
              <a:rPr sz="1500" dirty="0">
                <a:solidFill>
                  <a:srgbClr val="FFFFFF"/>
                </a:solidFill>
                <a:latin typeface="Helvetica" pitchFamily="2" charset="0"/>
                <a:cs typeface="Helvetica"/>
              </a:rPr>
            </a:br>
            <a:endParaRPr sz="1500" dirty="0">
              <a:solidFill>
                <a:srgbClr val="FFFFFF"/>
              </a:solidFill>
              <a:latin typeface="Helvetica" pitchFamily="2" charset="0"/>
              <a:cs typeface="Helvetica"/>
            </a:endParaRP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Preference of learning (whole/small groups, individual work, visual, auditory, kinesthetic)</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Peer interactions</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Resources</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Room arrangement</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Lessons taught to all </a:t>
            </a:r>
          </a:p>
        </p:txBody>
      </p:sp>
      <p:sp>
        <p:nvSpPr>
          <p:cNvPr id="5" name="Google Shape;316;g95910d2146_1_2"/>
          <p:cNvSpPr/>
          <p:nvPr/>
        </p:nvSpPr>
        <p:spPr>
          <a:xfrm>
            <a:off x="1152525" y="466725"/>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Ensuring Equity in Instruction</a:t>
            </a:r>
          </a:p>
        </p:txBody>
      </p:sp>
      <p:sp>
        <p:nvSpPr>
          <p:cNvPr id="6" name="Google Shape;314;g95910d2146_1_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19</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97;g94227e16f1_0_7"/>
          <p:cNvSpPr/>
          <p:nvPr/>
        </p:nvSpPr>
        <p:spPr>
          <a:xfrm>
            <a:off x="409575" y="609600"/>
            <a:ext cx="8334375" cy="533400"/>
          </a:xfrm>
          <a:prstGeom prst="rect">
            <a:avLst/>
          </a:prstGeom>
        </p:spPr>
        <p:txBody>
          <a:bodyPr spcFirstLastPara="0" lIns="0" tIns="0" rIns="0" bIns="0" anchor="t"/>
          <a:lstStyle/>
          <a:p>
            <a:pPr algn="ctr" hangingPunct="0">
              <a:lnSpc>
                <a:spcPct val="100000"/>
              </a:lnSpc>
            </a:pPr>
            <a:r>
              <a:rPr sz="3564">
                <a:solidFill>
                  <a:srgbClr val="FFFFFF"/>
                </a:solidFill>
                <a:latin typeface="Helvetica"/>
                <a:ea typeface="+mn-ea"/>
                <a:cs typeface="Helvetica"/>
              </a:rPr>
              <a:t>Learning Outcomes</a:t>
            </a:r>
          </a:p>
        </p:txBody>
      </p:sp>
      <p:sp>
        <p:nvSpPr>
          <p:cNvPr id="4" name="Google Shape;98;g94227e16f1_0_7"/>
          <p:cNvSpPr/>
          <p:nvPr/>
        </p:nvSpPr>
        <p:spPr>
          <a:xfrm>
            <a:off x="590550" y="1524000"/>
            <a:ext cx="7962900" cy="3228975"/>
          </a:xfrm>
          <a:prstGeom prst="rect">
            <a:avLst/>
          </a:prstGeom>
        </p:spPr>
        <p:txBody>
          <a:bodyPr spcFirstLastPara="0" lIns="0" tIns="0" rIns="0" bIns="0" anchor="t"/>
          <a:lstStyle/>
          <a:p>
            <a:pPr marL="176213" indent="-176213" algn="l" hangingPunct="0">
              <a:lnSpc>
                <a:spcPct val="100000"/>
              </a:lnSpc>
            </a:pPr>
            <a:r>
              <a:rPr sz="2100" dirty="0">
                <a:solidFill>
                  <a:srgbClr val="FFFFFF"/>
                </a:solidFill>
                <a:latin typeface="Arial"/>
                <a:ea typeface="+mn-ea"/>
                <a:cs typeface="Arial"/>
              </a:rPr>
              <a:t>•</a:t>
            </a:r>
            <a:r>
              <a:rPr lang="en-US" sz="2100" dirty="0">
                <a:solidFill>
                  <a:srgbClr val="FFFFFF"/>
                </a:solidFill>
                <a:latin typeface="Arial"/>
                <a:ea typeface="+mn-ea"/>
                <a:cs typeface="Arial"/>
              </a:rPr>
              <a:t> </a:t>
            </a:r>
            <a:r>
              <a:rPr sz="2100" dirty="0">
                <a:solidFill>
                  <a:srgbClr val="FFFFFF"/>
                </a:solidFill>
                <a:latin typeface="Helvetica" pitchFamily="2" charset="0"/>
                <a:cs typeface="Helvetica"/>
              </a:rPr>
              <a:t>Gain an understanding of the requirements of MOC</a:t>
            </a:r>
            <a:r>
              <a:rPr lang="en-US" sz="2100" dirty="0">
                <a:solidFill>
                  <a:srgbClr val="FFFFFF"/>
                </a:solidFill>
                <a:latin typeface="Helvetica" pitchFamily="2" charset="0"/>
                <a:cs typeface="Helvetica"/>
              </a:rPr>
              <a:t/>
            </a:r>
            <a:br>
              <a:rPr lang="en-US" sz="2100" dirty="0">
                <a:solidFill>
                  <a:srgbClr val="FFFFFF"/>
                </a:solidFill>
                <a:latin typeface="Helvetica" pitchFamily="2" charset="0"/>
                <a:cs typeface="Helvetica"/>
              </a:rPr>
            </a:br>
            <a:endParaRPr sz="2100" dirty="0">
              <a:solidFill>
                <a:srgbClr val="FFFFFF"/>
              </a:solidFill>
              <a:latin typeface="Helvetica" pitchFamily="2" charset="0"/>
              <a:cs typeface="Helvetica"/>
            </a:endParaRPr>
          </a:p>
          <a:p>
            <a:pPr marL="176213" indent="-176213" hangingPunct="0"/>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Reconnect with the Five Core Propositions, Architecture of</a:t>
            </a:r>
            <a:r>
              <a:rPr lang="en-US" sz="2100" dirty="0">
                <a:solidFill>
                  <a:srgbClr val="FFFFFF"/>
                </a:solidFill>
                <a:latin typeface="Helvetica" pitchFamily="2" charset="0"/>
                <a:cs typeface="Helvetica"/>
              </a:rPr>
              <a:t/>
            </a:r>
            <a:br>
              <a:rPr lang="en-US" sz="2100" dirty="0">
                <a:solidFill>
                  <a:srgbClr val="FFFFFF"/>
                </a:solidFill>
                <a:latin typeface="Helvetica" pitchFamily="2" charset="0"/>
                <a:cs typeface="Helvetica"/>
              </a:rPr>
            </a:br>
            <a:r>
              <a:rPr sz="2100" dirty="0">
                <a:solidFill>
                  <a:srgbClr val="FFFFFF"/>
                </a:solidFill>
                <a:latin typeface="Helvetica" pitchFamily="2" charset="0"/>
                <a:cs typeface="Helvetica"/>
              </a:rPr>
              <a:t>Accomplished Teaching &amp; National Board Standards</a:t>
            </a:r>
            <a:r>
              <a:rPr lang="en-US" sz="2100" dirty="0">
                <a:solidFill>
                  <a:srgbClr val="FFFFFF"/>
                </a:solidFill>
                <a:latin typeface="Helvetica" pitchFamily="2" charset="0"/>
                <a:cs typeface="Helvetica"/>
              </a:rPr>
              <a:t/>
            </a:r>
            <a:br>
              <a:rPr lang="en-US" sz="2100" dirty="0">
                <a:solidFill>
                  <a:srgbClr val="FFFFFF"/>
                </a:solidFill>
                <a:latin typeface="Helvetica" pitchFamily="2" charset="0"/>
                <a:cs typeface="Helvetica"/>
              </a:rPr>
            </a:br>
            <a:endParaRPr sz="2100" dirty="0">
              <a:solidFill>
                <a:srgbClr val="FFFFFF"/>
              </a:solidFill>
              <a:latin typeface="Helvetica" pitchFamily="2" charset="0"/>
              <a:cs typeface="Helvetica"/>
            </a:endParaRPr>
          </a:p>
          <a:p>
            <a:pPr marL="176213" indent="-176213"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Explore ways to connect professional growth to student learning</a:t>
            </a:r>
            <a:r>
              <a:rPr lang="en-US" sz="2100" dirty="0">
                <a:solidFill>
                  <a:srgbClr val="FFFFFF"/>
                </a:solidFill>
                <a:latin typeface="Helvetica" pitchFamily="2" charset="0"/>
                <a:cs typeface="Helvetica"/>
              </a:rPr>
              <a:t/>
            </a:r>
            <a:br>
              <a:rPr lang="en-US" sz="2100" dirty="0">
                <a:solidFill>
                  <a:srgbClr val="FFFFFF"/>
                </a:solidFill>
                <a:latin typeface="Helvetica" pitchFamily="2" charset="0"/>
                <a:cs typeface="Helvetica"/>
              </a:rPr>
            </a:br>
            <a:endParaRPr sz="2100" dirty="0">
              <a:solidFill>
                <a:srgbClr val="FFFFFF"/>
              </a:solidFill>
              <a:latin typeface="Helvetica" pitchFamily="2" charset="0"/>
              <a:cs typeface="Helvetica"/>
            </a:endParaRPr>
          </a:p>
          <a:p>
            <a:pPr marL="176213" indent="-176213"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Review the legislation governing the SC National Board supplement and requirements for your state certificate</a:t>
            </a:r>
          </a:p>
        </p:txBody>
      </p:sp>
      <p:sp>
        <p:nvSpPr>
          <p:cNvPr id="5" name="Google Shape;99;g94227e16f1_0_7"/>
          <p:cNvSpPr/>
          <p:nvPr/>
        </p:nvSpPr>
        <p:spPr>
          <a:xfrm>
            <a:off x="8886825" y="4838700"/>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a:t>
            </a:r>
          </a:p>
        </p:txBody>
      </p:sp>
    </p:spTree>
    <p:extLst>
      <p:ext uri="{BB962C8B-B14F-4D97-AF65-F5344CB8AC3E}">
        <p14:creationId xmlns:p14="http://schemas.microsoft.com/office/powerpoint/2010/main" val="39300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0"/>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395;g91a6d4858b_1_65"/>
          <p:cNvSpPr/>
          <p:nvPr/>
        </p:nvSpPr>
        <p:spPr>
          <a:xfrm>
            <a:off x="561975" y="476250"/>
            <a:ext cx="8010525"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Professional Growth Experiences</a:t>
            </a:r>
          </a:p>
        </p:txBody>
      </p:sp>
      <p:sp>
        <p:nvSpPr>
          <p:cNvPr id="4" name="Google Shape;397;g91a6d4858b_1_65"/>
          <p:cNvSpPr/>
          <p:nvPr/>
        </p:nvSpPr>
        <p:spPr>
          <a:xfrm>
            <a:off x="733425" y="1238250"/>
            <a:ext cx="7686675" cy="2667000"/>
          </a:xfrm>
          <a:prstGeom prst="rect">
            <a:avLst/>
          </a:prstGeom>
        </p:spPr>
        <p:txBody>
          <a:bodyPr spcFirstLastPara="0" lIns="0" tIns="0" rIns="0" bIns="0" anchor="t"/>
          <a:lstStyle/>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New learning (ongoing, evolving, and varied)</a:t>
            </a:r>
          </a:p>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Influence within or beyond the classroom</a:t>
            </a:r>
          </a:p>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Direct or indirect impact on student learning</a:t>
            </a:r>
          </a:p>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Both PGEs must show professional growth of the </a:t>
            </a:r>
            <a:r>
              <a:rPr sz="2100" b="1" dirty="0">
                <a:solidFill>
                  <a:srgbClr val="FFFFFF"/>
                </a:solidFill>
                <a:latin typeface="Helvetica" pitchFamily="2" charset="0"/>
                <a:cs typeface="Helvetica"/>
              </a:rPr>
              <a:t>original </a:t>
            </a:r>
            <a:r>
              <a:rPr sz="2100" dirty="0">
                <a:solidFill>
                  <a:srgbClr val="FFFFFF"/>
                </a:solidFill>
                <a:latin typeface="Helvetica" pitchFamily="2" charset="0"/>
                <a:cs typeface="Helvetica"/>
              </a:rPr>
              <a:t>certification area</a:t>
            </a:r>
          </a:p>
        </p:txBody>
      </p:sp>
      <p:pic>
        <p:nvPicPr>
          <p:cNvPr id="5" name="Rectangle background"/>
          <p:cNvPicPr/>
          <p:nvPr/>
        </p:nvPicPr>
        <p:blipFill rotWithShape="1">
          <a:blip r:embed="rId4"/>
          <a:stretch>
            <a:fillRect/>
          </a:stretch>
        </p:blipFill>
        <p:spPr>
          <a:xfrm>
            <a:off x="1198787" y="3476625"/>
            <a:ext cx="5880716" cy="1237764"/>
          </a:xfrm>
          <a:prstGeom prst="rect">
            <a:avLst/>
          </a:prstGeom>
        </p:spPr>
      </p:pic>
      <p:sp>
        <p:nvSpPr>
          <p:cNvPr id="6" name="Google Shape;396;g91a6d4858b_1_6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20</a:t>
            </a:r>
          </a:p>
        </p:txBody>
      </p:sp>
      <p:sp>
        <p:nvSpPr>
          <p:cNvPr id="7" name="Body text"/>
          <p:cNvSpPr/>
          <p:nvPr/>
        </p:nvSpPr>
        <p:spPr>
          <a:xfrm>
            <a:off x="1285875" y="3486150"/>
            <a:ext cx="5823754" cy="1257300"/>
          </a:xfrm>
          <a:prstGeom prst="rect">
            <a:avLst/>
          </a:prstGeom>
        </p:spPr>
        <p:txBody>
          <a:bodyPr spcFirstLastPara="0" lIns="95250" tIns="95250" rIns="95250" bIns="0" anchor="t"/>
          <a:lstStyle/>
          <a:p>
            <a:pPr algn="l" hangingPunct="0">
              <a:lnSpc>
                <a:spcPct val="116667"/>
              </a:lnSpc>
            </a:pPr>
            <a:r>
              <a:rPr sz="1500">
                <a:solidFill>
                  <a:srgbClr val="004A97"/>
                </a:solidFill>
                <a:latin typeface="Helvetica"/>
                <a:ea typeface="+mn-ea"/>
                <a:cs typeface="Helvetica"/>
              </a:rPr>
              <a:t>Read pages 4-8 in the MOC Instructions for more details on PGEs. Select PGEs that allow you to showcase not just your accomplishments, but what you did—what steps you took, what milestones you achieved—to reach that level of accomplishment.</a:t>
            </a:r>
          </a:p>
        </p:txBody>
      </p:sp>
    </p:spTree>
    <p:extLst>
      <p:ext uri="{BB962C8B-B14F-4D97-AF65-F5344CB8AC3E}">
        <p14:creationId xmlns:p14="http://schemas.microsoft.com/office/powerpoint/2010/main" val="393002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1"/>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404;g91a6d4858b_1_92"/>
          <p:cNvSpPr/>
          <p:nvPr/>
        </p:nvSpPr>
        <p:spPr>
          <a:xfrm>
            <a:off x="609600" y="476250"/>
            <a:ext cx="7934325"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Examples of Professional Activities</a:t>
            </a:r>
          </a:p>
        </p:txBody>
      </p:sp>
      <p:sp>
        <p:nvSpPr>
          <p:cNvPr id="4" name="Google Shape;405;g91a6d4858b_1_92"/>
          <p:cNvSpPr/>
          <p:nvPr/>
        </p:nvSpPr>
        <p:spPr>
          <a:xfrm>
            <a:off x="609600" y="1104900"/>
            <a:ext cx="7934325" cy="3609975"/>
          </a:xfrm>
          <a:prstGeom prst="rect">
            <a:avLst/>
          </a:prstGeom>
        </p:spPr>
        <p:txBody>
          <a:bodyPr spcFirstLastPara="0" lIns="0" tIns="0" rIns="0" bIns="0" anchor="t"/>
          <a:lstStyle/>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obtain a grant for and implement a special project in your school</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organize family or community activities related to supporting students or providing equitable access to education</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provide mentoring, coaching, or other training to new teachers on an ongoing basis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play a significant role in special projects at the school, district, or higher level that had a positive impact on students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perform a needs analysis for instructional resources and develop a plan based on the results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conduct research that led to changes in your or others’ instructional practice</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collaborate with colleagues, community members, and/or families to meet the needs of students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create a website that is actively used by students and families to facilitate regular</a:t>
            </a:r>
            <a:r>
              <a:rPr lang="en-US" sz="1600" dirty="0">
                <a:solidFill>
                  <a:srgbClr val="FFFFFF"/>
                </a:solidFill>
                <a:latin typeface="Helvetica" pitchFamily="2" charset="0"/>
                <a:cs typeface="Helvetica"/>
              </a:rPr>
              <a:t/>
            </a:r>
            <a:br>
              <a:rPr lang="en-US" sz="1600" dirty="0">
                <a:solidFill>
                  <a:srgbClr val="FFFFFF"/>
                </a:solidFill>
                <a:latin typeface="Helvetica" pitchFamily="2" charset="0"/>
                <a:cs typeface="Helvetica"/>
              </a:rPr>
            </a:br>
            <a:r>
              <a:rPr sz="1600" dirty="0">
                <a:solidFill>
                  <a:srgbClr val="FFFFFF"/>
                </a:solidFill>
                <a:latin typeface="Helvetica" pitchFamily="2" charset="0"/>
                <a:cs typeface="Helvetica"/>
              </a:rPr>
              <a:t>communication between school and home</a:t>
            </a:r>
          </a:p>
        </p:txBody>
      </p:sp>
      <p:pic>
        <p:nvPicPr>
          <p:cNvPr id="5" name="Rectangle background"/>
          <p:cNvPicPr/>
          <p:nvPr/>
        </p:nvPicPr>
        <p:blipFill rotWithShape="1">
          <a:blip r:embed="rId4"/>
          <a:stretch>
            <a:fillRect/>
          </a:stretch>
        </p:blipFill>
        <p:spPr>
          <a:xfrm>
            <a:off x="1047750" y="4743450"/>
            <a:ext cx="2514600" cy="323850"/>
          </a:xfrm>
          <a:prstGeom prst="rect">
            <a:avLst/>
          </a:prstGeom>
        </p:spPr>
      </p:pic>
      <p:pic>
        <p:nvPicPr>
          <p:cNvPr id="6" name="Custom Shape 8"/>
          <p:cNvPicPr/>
          <p:nvPr/>
        </p:nvPicPr>
        <p:blipFill rotWithShape="1">
          <a:blip r:embed="rId5"/>
          <a:stretch>
            <a:fillRect/>
          </a:stretch>
        </p:blipFill>
        <p:spPr>
          <a:xfrm>
            <a:off x="1057275" y="4743450"/>
            <a:ext cx="2505075" cy="9525"/>
          </a:xfrm>
          <a:prstGeom prst="rect">
            <a:avLst/>
          </a:prstGeom>
        </p:spPr>
      </p:pic>
      <p:sp>
        <p:nvSpPr>
          <p:cNvPr id="7" name="MOC Instructions, page 4"/>
          <p:cNvSpPr/>
          <p:nvPr/>
        </p:nvSpPr>
        <p:spPr>
          <a:xfrm>
            <a:off x="857250" y="4819650"/>
            <a:ext cx="231457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 4</a:t>
            </a:r>
          </a:p>
        </p:txBody>
      </p:sp>
      <p:sp>
        <p:nvSpPr>
          <p:cNvPr id="8" name="Google Shape;407;g91a6d4858b_1_9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21</a:t>
            </a:r>
          </a:p>
        </p:txBody>
      </p:sp>
    </p:spTree>
    <p:extLst>
      <p:ext uri="{BB962C8B-B14F-4D97-AF65-F5344CB8AC3E}">
        <p14:creationId xmlns:p14="http://schemas.microsoft.com/office/powerpoint/2010/main" val="393002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2"/>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424;g92729e62f1_96_13"/>
          <p:cNvSpPr/>
          <p:nvPr/>
        </p:nvSpPr>
        <p:spPr>
          <a:xfrm>
            <a:off x="95250" y="476250"/>
            <a:ext cx="8953500"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PGE Brainstorming and Organizing</a:t>
            </a:r>
          </a:p>
        </p:txBody>
      </p:sp>
      <p:sp>
        <p:nvSpPr>
          <p:cNvPr id="4" name="Google Shape;425;g92729e62f1_96_13"/>
          <p:cNvSpPr/>
          <p:nvPr/>
        </p:nvSpPr>
        <p:spPr>
          <a:xfrm>
            <a:off x="647700" y="1419225"/>
            <a:ext cx="7848600" cy="2952750"/>
          </a:xfrm>
          <a:prstGeom prst="rect">
            <a:avLst/>
          </a:prstGeom>
        </p:spPr>
        <p:txBody>
          <a:bodyPr spcFirstLastPara="0" lIns="0" tIns="0" rIns="0" bIns="0" anchor="t"/>
          <a:lstStyle/>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Using sticky notes, jot down every professional experience you’ve had in the past 5 years.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Sticky notes can be paper or electronic (</a:t>
            </a:r>
            <a:r>
              <a:rPr sz="1600" dirty="0" err="1">
                <a:solidFill>
                  <a:srgbClr val="FFFFFF"/>
                </a:solidFill>
                <a:latin typeface="Helvetica" pitchFamily="2" charset="0"/>
                <a:cs typeface="Helvetica"/>
              </a:rPr>
              <a:t>linoit</a:t>
            </a:r>
            <a:r>
              <a:rPr sz="1600" dirty="0">
                <a:solidFill>
                  <a:srgbClr val="FFFFFF"/>
                </a:solidFill>
                <a:latin typeface="Helvetica" pitchFamily="2" charset="0"/>
                <a:cs typeface="Helvetica"/>
              </a:rPr>
              <a:t>, </a:t>
            </a:r>
            <a:r>
              <a:rPr sz="1600" dirty="0" err="1">
                <a:solidFill>
                  <a:srgbClr val="FFFFFF"/>
                </a:solidFill>
                <a:latin typeface="Helvetica" pitchFamily="2" charset="0"/>
                <a:cs typeface="Helvetica"/>
              </a:rPr>
              <a:t>padlet</a:t>
            </a:r>
            <a:r>
              <a:rPr sz="1600" dirty="0">
                <a:solidFill>
                  <a:srgbClr val="FFFFFF"/>
                </a:solidFill>
                <a:latin typeface="Helvetica" pitchFamily="2" charset="0"/>
                <a:cs typeface="Helvetica"/>
              </a:rPr>
              <a:t>, </a:t>
            </a:r>
            <a:r>
              <a:rPr sz="1600" dirty="0" err="1">
                <a:solidFill>
                  <a:srgbClr val="FFFFFF"/>
                </a:solidFill>
                <a:latin typeface="Helvetica" pitchFamily="2" charset="0"/>
                <a:cs typeface="Helvetica"/>
              </a:rPr>
              <a:t>etc</a:t>
            </a:r>
            <a:r>
              <a:rPr sz="1600" dirty="0">
                <a:solidFill>
                  <a:srgbClr val="FFFFFF"/>
                </a:solidFill>
                <a:latin typeface="Helvetica" pitchFamily="2" charset="0"/>
                <a:cs typeface="Helvetica"/>
              </a:rPr>
              <a:t>).</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One experience per sticky.</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Sort/Group the different experiences into similar categories.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These categories should address specific needs (Refer to Prompts 1 and 2 in Written Commentary).</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Each category should fit a professional, student, and/or community need.</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Label the categories.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Decide which categories would work best as your PGEs.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At least one category should be able to lead to a video-recorded lesson in your original certificate area and development level. </a:t>
            </a:r>
          </a:p>
        </p:txBody>
      </p:sp>
      <p:sp>
        <p:nvSpPr>
          <p:cNvPr id="5" name="Google Shape;423;g92729e62f1_96_13"/>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22</a:t>
            </a:r>
          </a:p>
        </p:txBody>
      </p:sp>
    </p:spTree>
    <p:extLst>
      <p:ext uri="{BB962C8B-B14F-4D97-AF65-F5344CB8AC3E}">
        <p14:creationId xmlns:p14="http://schemas.microsoft.com/office/powerpoint/2010/main" val="393002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3"/>
        <p:cNvGrpSpPr/>
        <p:nvPr/>
      </p:nvGrpSpPr>
      <p:grpSpPr>
        <a:xfrm>
          <a:off x="0" y="0"/>
          <a:ext cx="0" cy="0"/>
          <a:chOff x="0" y="0"/>
          <a:chExt cx="0" cy="0"/>
        </a:xfrm>
      </p:grpSpPr>
      <p:sp>
        <p:nvSpPr>
          <p:cNvPr id="2" name="Google Shape;449;g94227e16f1_0_267"/>
          <p:cNvSpPr/>
          <p:nvPr/>
        </p:nvSpPr>
        <p:spPr>
          <a:xfrm>
            <a:off x="323850" y="295275"/>
            <a:ext cx="8334375" cy="10668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Component One</a:t>
            </a:r>
          </a:p>
          <a:p>
            <a:pPr algn="ctr" hangingPunct="0">
              <a:lnSpc>
                <a:spcPct val="100000"/>
              </a:lnSpc>
            </a:pPr>
            <a:r>
              <a:rPr sz="2600">
                <a:solidFill>
                  <a:srgbClr val="004A97"/>
                </a:solidFill>
                <a:latin typeface="Helvetica"/>
                <a:ea typeface="+mn-ea"/>
                <a:cs typeface="Helvetica"/>
              </a:rPr>
              <a:t>Deep Dive</a:t>
            </a:r>
          </a:p>
        </p:txBody>
      </p:sp>
      <p:pic>
        <p:nvPicPr>
          <p:cNvPr id="3" name="5f7326713faea1-47178959.jpeg"/>
          <p:cNvPicPr/>
          <p:nvPr/>
        </p:nvPicPr>
        <p:blipFill rotWithShape="1">
          <a:blip r:embed="rId3"/>
          <a:stretch>
            <a:fillRect/>
          </a:stretch>
        </p:blipFill>
        <p:spPr>
          <a:xfrm>
            <a:off x="2647950" y="1581150"/>
            <a:ext cx="3686175" cy="3419475"/>
          </a:xfrm>
          <a:prstGeom prst="rect">
            <a:avLst/>
          </a:prstGeom>
        </p:spPr>
      </p:pic>
      <p:sp>
        <p:nvSpPr>
          <p:cNvPr id="4" name="Google Shape;450;g94227e16f1_0_267"/>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23</a:t>
            </a:r>
          </a:p>
        </p:txBody>
      </p:sp>
    </p:spTree>
    <p:extLst>
      <p:ext uri="{BB962C8B-B14F-4D97-AF65-F5344CB8AC3E}">
        <p14:creationId xmlns:p14="http://schemas.microsoft.com/office/powerpoint/2010/main" val="393002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4"/>
        <p:cNvGrpSpPr/>
        <p:nvPr/>
      </p:nvGrpSpPr>
      <p:grpSpPr>
        <a:xfrm>
          <a:off x="0" y="0"/>
          <a:ext cx="0" cy="0"/>
          <a:chOff x="0" y="0"/>
          <a:chExt cx="0" cy="0"/>
        </a:xfrm>
      </p:grpSpPr>
      <p:sp>
        <p:nvSpPr>
          <p:cNvPr id="2" name="Google Shape;456;g91a6d4858b_0_29"/>
          <p:cNvSpPr/>
          <p:nvPr/>
        </p:nvSpPr>
        <p:spPr>
          <a:xfrm>
            <a:off x="400050" y="285750"/>
            <a:ext cx="8334375" cy="542925"/>
          </a:xfrm>
          <a:prstGeom prst="rect">
            <a:avLst/>
          </a:prstGeom>
        </p:spPr>
        <p:txBody>
          <a:bodyPr spcFirstLastPara="0" lIns="0" tIns="0" rIns="0" bIns="0" anchor="t"/>
          <a:lstStyle/>
          <a:p>
            <a:pPr algn="ctr" hangingPunct="0">
              <a:lnSpc>
                <a:spcPct val="100000"/>
              </a:lnSpc>
            </a:pPr>
            <a:r>
              <a:rPr sz="1440">
                <a:solidFill>
                  <a:srgbClr val="000000"/>
                </a:solidFill>
                <a:latin typeface="Arial"/>
                <a:ea typeface="+mn-ea"/>
                <a:cs typeface="Arial"/>
              </a:rPr>
              <a:t> </a:t>
            </a:r>
            <a:r>
              <a:rPr sz="3600">
                <a:solidFill>
                  <a:srgbClr val="004A97"/>
                </a:solidFill>
                <a:latin typeface="Helvetica"/>
                <a:ea typeface="+mn-ea"/>
                <a:cs typeface="Helvetica"/>
              </a:rPr>
              <a:t>Component One</a:t>
            </a:r>
          </a:p>
        </p:txBody>
      </p:sp>
      <p:sp>
        <p:nvSpPr>
          <p:cNvPr id="3" name="Google Shape;458;g91a6d4858b_0_29"/>
          <p:cNvSpPr/>
          <p:nvPr/>
        </p:nvSpPr>
        <p:spPr>
          <a:xfrm>
            <a:off x="619125" y="1371600"/>
            <a:ext cx="7896225" cy="2771775"/>
          </a:xfrm>
          <a:prstGeom prst="rect">
            <a:avLst/>
          </a:prstGeom>
        </p:spPr>
        <p:txBody>
          <a:bodyPr spcFirstLastPara="0" lIns="0" tIns="0" rIns="0" bIns="0" anchor="t"/>
          <a:lstStyle/>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4 pages of Written Commentary per PGE (8 pages total)</a:t>
            </a:r>
          </a:p>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Written Commentary must be submitted in provided template</a:t>
            </a:r>
          </a:p>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2 pages of Samples of Products (SOP) per PGE</a:t>
            </a:r>
          </a:p>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12 pages total</a:t>
            </a:r>
          </a:p>
        </p:txBody>
      </p:sp>
      <p:pic>
        <p:nvPicPr>
          <p:cNvPr id="4" name="5f7326713faea1-47178959.jpeg"/>
          <p:cNvPicPr/>
          <p:nvPr/>
        </p:nvPicPr>
        <p:blipFill rotWithShape="1">
          <a:blip r:embed="rId3"/>
          <a:stretch>
            <a:fillRect/>
          </a:stretch>
        </p:blipFill>
        <p:spPr>
          <a:xfrm>
            <a:off x="7820025" y="247650"/>
            <a:ext cx="1038225" cy="914400"/>
          </a:xfrm>
          <a:prstGeom prst="rect">
            <a:avLst/>
          </a:prstGeom>
        </p:spPr>
      </p:pic>
      <p:pic>
        <p:nvPicPr>
          <p:cNvPr id="5" name="Rectangle background"/>
          <p:cNvPicPr/>
          <p:nvPr/>
        </p:nvPicPr>
        <p:blipFill rotWithShape="1">
          <a:blip r:embed="rId4"/>
          <a:stretch>
            <a:fillRect/>
          </a:stretch>
        </p:blipFill>
        <p:spPr>
          <a:xfrm>
            <a:off x="1104900" y="3771900"/>
            <a:ext cx="3419475" cy="323850"/>
          </a:xfrm>
          <a:prstGeom prst="rect">
            <a:avLst/>
          </a:prstGeom>
        </p:spPr>
      </p:pic>
      <p:pic>
        <p:nvPicPr>
          <p:cNvPr id="6" name="Custom Shape 9"/>
          <p:cNvPicPr/>
          <p:nvPr/>
        </p:nvPicPr>
        <p:blipFill rotWithShape="1">
          <a:blip r:embed="rId5"/>
          <a:stretch>
            <a:fillRect/>
          </a:stretch>
        </p:blipFill>
        <p:spPr>
          <a:xfrm>
            <a:off x="1104900" y="3771900"/>
            <a:ext cx="3409950" cy="9525"/>
          </a:xfrm>
          <a:prstGeom prst="rect">
            <a:avLst/>
          </a:prstGeom>
        </p:spPr>
      </p:pic>
      <p:sp>
        <p:nvSpPr>
          <p:cNvPr id="7" name="MOC Instructions, pages 16-20, 26-27"/>
          <p:cNvSpPr/>
          <p:nvPr/>
        </p:nvSpPr>
        <p:spPr>
          <a:xfrm>
            <a:off x="914400" y="3848100"/>
            <a:ext cx="3219450"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pages 16-20, 26-27</a:t>
            </a:r>
          </a:p>
        </p:txBody>
      </p:sp>
      <p:sp>
        <p:nvSpPr>
          <p:cNvPr id="8" name="Google Shape;457;g91a6d4858b_0_29"/>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24</a:t>
            </a:r>
          </a:p>
        </p:txBody>
      </p:sp>
    </p:spTree>
    <p:extLst>
      <p:ext uri="{BB962C8B-B14F-4D97-AF65-F5344CB8AC3E}">
        <p14:creationId xmlns:p14="http://schemas.microsoft.com/office/powerpoint/2010/main" val="393002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5"/>
        <p:cNvGrpSpPr/>
        <p:nvPr/>
      </p:nvGrpSpPr>
      <p:grpSpPr>
        <a:xfrm>
          <a:off x="0" y="0"/>
          <a:ext cx="0" cy="0"/>
          <a:chOff x="0" y="0"/>
          <a:chExt cx="0" cy="0"/>
        </a:xfrm>
      </p:grpSpPr>
      <p:sp>
        <p:nvSpPr>
          <p:cNvPr id="2" name="Google Shape;466;g91a6d4858b_1_73"/>
          <p:cNvSpPr/>
          <p:nvPr/>
        </p:nvSpPr>
        <p:spPr>
          <a:xfrm>
            <a:off x="323850" y="819150"/>
            <a:ext cx="8486775" cy="3505200"/>
          </a:xfrm>
          <a:prstGeom prst="rect">
            <a:avLst/>
          </a:prstGeom>
        </p:spPr>
        <p:txBody>
          <a:bodyPr spcFirstLastPara="0" lIns="0" tIns="0" rIns="0" bIns="0" anchor="t"/>
          <a:lstStyle/>
          <a:p>
            <a:pPr algn="l" hangingPunct="0">
              <a:lnSpc>
                <a:spcPct val="100000"/>
              </a:lnSpc>
            </a:pPr>
            <a:r>
              <a:rPr sz="2100" dirty="0">
                <a:solidFill>
                  <a:srgbClr val="004A97"/>
                </a:solidFill>
                <a:latin typeface="Helvetica" pitchFamily="2" charset="0"/>
                <a:cs typeface="Helvetica"/>
              </a:rPr>
              <a:t>For each PGE Written Commentary, a candidate is </a:t>
            </a:r>
            <a:r>
              <a:rPr sz="1500" dirty="0">
                <a:solidFill>
                  <a:srgbClr val="004A97"/>
                </a:solidFill>
                <a:latin typeface="Helvetica" pitchFamily="2" charset="0"/>
                <a:cs typeface="Helvetica"/>
              </a:rPr>
              <a:t/>
            </a:r>
            <a:br>
              <a:rPr sz="1500" dirty="0">
                <a:solidFill>
                  <a:srgbClr val="004A97"/>
                </a:solidFill>
                <a:latin typeface="Helvetica" pitchFamily="2" charset="0"/>
                <a:cs typeface="Helvetica"/>
              </a:rPr>
            </a:br>
            <a:r>
              <a:rPr sz="2100" dirty="0">
                <a:solidFill>
                  <a:srgbClr val="004A97"/>
                </a:solidFill>
                <a:latin typeface="Helvetica" pitchFamily="2" charset="0"/>
                <a:cs typeface="Helvetica"/>
              </a:rPr>
              <a:t>required to answer these five prompts.</a:t>
            </a:r>
            <a:r>
              <a:rPr lang="en-US" sz="2100" dirty="0">
                <a:solidFill>
                  <a:srgbClr val="004A97"/>
                </a:solidFill>
                <a:latin typeface="Helvetica" pitchFamily="2" charset="0"/>
                <a:cs typeface="Helvetica"/>
              </a:rPr>
              <a:t/>
            </a:r>
            <a:br>
              <a:rPr lang="en-US" sz="2100" dirty="0">
                <a:solidFill>
                  <a:srgbClr val="004A97"/>
                </a:solidFill>
                <a:latin typeface="Helvetica" pitchFamily="2" charset="0"/>
                <a:cs typeface="Helvetica"/>
              </a:rPr>
            </a:br>
            <a:endParaRPr sz="2100" dirty="0">
              <a:solidFill>
                <a:srgbClr val="004A97"/>
              </a:solidFill>
              <a:latin typeface="Helvetica" pitchFamily="2" charset="0"/>
              <a:cs typeface="Helvetica"/>
            </a:endParaRPr>
          </a:p>
          <a:p>
            <a:pPr marL="231775" indent="-231775" algn="l" hangingPunct="0">
              <a:lnSpc>
                <a:spcPct val="100000"/>
              </a:lnSpc>
              <a:tabLst>
                <a:tab pos="220663" algn="l"/>
              </a:tabLst>
            </a:pPr>
            <a:r>
              <a:rPr sz="1500" dirty="0">
                <a:solidFill>
                  <a:srgbClr val="004A97"/>
                </a:solidFill>
                <a:latin typeface="Helvetica" pitchFamily="2" charset="0"/>
                <a:cs typeface="Arial"/>
              </a:rPr>
              <a:t>1.</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Provide a </a:t>
            </a:r>
            <a:r>
              <a:rPr sz="1500" b="1" dirty="0">
                <a:solidFill>
                  <a:srgbClr val="004A97"/>
                </a:solidFill>
                <a:latin typeface="Helvetica" pitchFamily="2" charset="0"/>
                <a:cs typeface="Helvetica"/>
              </a:rPr>
              <a:t>context </a:t>
            </a:r>
            <a:r>
              <a:rPr sz="1500" dirty="0">
                <a:solidFill>
                  <a:srgbClr val="004A97"/>
                </a:solidFill>
                <a:latin typeface="Helvetica" pitchFamily="2" charset="0"/>
                <a:cs typeface="Helvetica"/>
              </a:rPr>
              <a:t>of the professional situation that indicates what need(s) of students, the professional community, parents/guardians, and/or yourself you are addressing with each PGE.</a:t>
            </a:r>
          </a:p>
          <a:p>
            <a:pPr marL="231775" indent="-231775" algn="l" hangingPunct="0">
              <a:lnSpc>
                <a:spcPct val="100000"/>
              </a:lnSpc>
              <a:tabLst>
                <a:tab pos="220663" algn="l"/>
              </a:tabLst>
            </a:pPr>
            <a:r>
              <a:rPr sz="1500" dirty="0">
                <a:solidFill>
                  <a:srgbClr val="004A97"/>
                </a:solidFill>
                <a:latin typeface="Helvetica" pitchFamily="2" charset="0"/>
                <a:cs typeface="Arial"/>
              </a:rPr>
              <a:t>2.</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Describe each PGE and how each of your PGEs demonstrates a </a:t>
            </a:r>
            <a:r>
              <a:rPr sz="1500" b="1" dirty="0">
                <a:solidFill>
                  <a:srgbClr val="004A97"/>
                </a:solidFill>
                <a:latin typeface="Helvetica" pitchFamily="2" charset="0"/>
                <a:cs typeface="Helvetica"/>
              </a:rPr>
              <a:t>response to the identified need(s)</a:t>
            </a:r>
            <a:r>
              <a:rPr sz="1500" dirty="0">
                <a:solidFill>
                  <a:srgbClr val="004A97"/>
                </a:solidFill>
                <a:latin typeface="Helvetica" pitchFamily="2" charset="0"/>
                <a:cs typeface="Helvetica"/>
              </a:rPr>
              <a:t>.</a:t>
            </a:r>
          </a:p>
          <a:p>
            <a:pPr marL="231775" indent="-231775" algn="l" hangingPunct="0">
              <a:lnSpc>
                <a:spcPct val="100000"/>
              </a:lnSpc>
              <a:tabLst>
                <a:tab pos="220663" algn="l"/>
              </a:tabLst>
            </a:pPr>
            <a:r>
              <a:rPr sz="1500" dirty="0">
                <a:solidFill>
                  <a:srgbClr val="004A97"/>
                </a:solidFill>
                <a:latin typeface="Helvetica" pitchFamily="2" charset="0"/>
                <a:cs typeface="Arial"/>
              </a:rPr>
              <a:t>3.</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In the context of each of your PGEs, explain how you have </a:t>
            </a:r>
            <a:r>
              <a:rPr sz="1500" b="1" dirty="0">
                <a:solidFill>
                  <a:srgbClr val="004A97"/>
                </a:solidFill>
                <a:latin typeface="Helvetica" pitchFamily="2" charset="0"/>
                <a:cs typeface="Helvetica"/>
              </a:rPr>
              <a:t>acquired and deepened your certificate area-specific content knowledge</a:t>
            </a:r>
            <a:r>
              <a:rPr sz="1500" dirty="0">
                <a:solidFill>
                  <a:srgbClr val="004A97"/>
                </a:solidFill>
                <a:latin typeface="Helvetica" pitchFamily="2" charset="0"/>
                <a:cs typeface="Helvetica"/>
              </a:rPr>
              <a:t> and/or your </a:t>
            </a:r>
            <a:r>
              <a:rPr sz="1500" b="1" dirty="0">
                <a:solidFill>
                  <a:srgbClr val="004A97"/>
                </a:solidFill>
                <a:latin typeface="Helvetica" pitchFamily="2" charset="0"/>
                <a:cs typeface="Helvetica"/>
              </a:rPr>
              <a:t>pedagogical knowledge and skills</a:t>
            </a:r>
            <a:r>
              <a:rPr sz="1500" dirty="0">
                <a:solidFill>
                  <a:srgbClr val="004A97"/>
                </a:solidFill>
                <a:latin typeface="Helvetica" pitchFamily="2" charset="0"/>
                <a:cs typeface="Helvetica"/>
              </a:rPr>
              <a:t> to remain current, including use of research and/or use of other professional activities.</a:t>
            </a:r>
          </a:p>
          <a:p>
            <a:pPr marL="231775" indent="-231775" algn="l" hangingPunct="0">
              <a:lnSpc>
                <a:spcPct val="100000"/>
              </a:lnSpc>
              <a:tabLst>
                <a:tab pos="220663" algn="l"/>
              </a:tabLst>
            </a:pPr>
            <a:r>
              <a:rPr sz="1500" dirty="0">
                <a:solidFill>
                  <a:srgbClr val="004A97"/>
                </a:solidFill>
                <a:latin typeface="Helvetica" pitchFamily="2" charset="0"/>
                <a:cs typeface="Arial"/>
              </a:rPr>
              <a:t>4.</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Analyze ways in which each of your PGEs and related activities </a:t>
            </a:r>
            <a:r>
              <a:rPr sz="1500" b="1" dirty="0">
                <a:solidFill>
                  <a:srgbClr val="004A97"/>
                </a:solidFill>
                <a:latin typeface="Helvetica" pitchFamily="2" charset="0"/>
                <a:cs typeface="Helvetica"/>
              </a:rPr>
              <a:t>positively impacted student learning</a:t>
            </a:r>
            <a:r>
              <a:rPr sz="1500" dirty="0">
                <a:solidFill>
                  <a:srgbClr val="004A97"/>
                </a:solidFill>
                <a:latin typeface="Helvetica" pitchFamily="2" charset="0"/>
                <a:cs typeface="Helvetica"/>
              </a:rPr>
              <a:t> whether directly or indirectly.</a:t>
            </a:r>
          </a:p>
          <a:p>
            <a:pPr marL="231775" indent="-231775" algn="l" hangingPunct="0">
              <a:lnSpc>
                <a:spcPct val="100000"/>
              </a:lnSpc>
              <a:tabLst>
                <a:tab pos="220663" algn="l"/>
              </a:tabLst>
            </a:pPr>
            <a:r>
              <a:rPr sz="1500" dirty="0">
                <a:solidFill>
                  <a:srgbClr val="004A97"/>
                </a:solidFill>
                <a:latin typeface="Helvetica" pitchFamily="2" charset="0"/>
                <a:cs typeface="Arial"/>
              </a:rPr>
              <a:t>5.</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Reflect on each of the PGEs presented, and on </a:t>
            </a:r>
            <a:r>
              <a:rPr sz="1500" b="1" dirty="0">
                <a:solidFill>
                  <a:srgbClr val="004A97"/>
                </a:solidFill>
                <a:latin typeface="Helvetica" pitchFamily="2" charset="0"/>
                <a:cs typeface="Helvetica"/>
              </a:rPr>
              <a:t>changes, additions, and/or next steps</a:t>
            </a:r>
            <a:r>
              <a:rPr sz="1500" dirty="0">
                <a:solidFill>
                  <a:srgbClr val="004A97"/>
                </a:solidFill>
                <a:latin typeface="Helvetica" pitchFamily="2" charset="0"/>
                <a:cs typeface="Helvetica"/>
              </a:rPr>
              <a:t> that would enhance your professional growth in the future.</a:t>
            </a:r>
          </a:p>
        </p:txBody>
      </p:sp>
      <p:sp>
        <p:nvSpPr>
          <p:cNvPr id="3" name="Google Shape;467;g91a6d4858b_1_73"/>
          <p:cNvSpPr/>
          <p:nvPr/>
        </p:nvSpPr>
        <p:spPr>
          <a:xfrm>
            <a:off x="190500" y="285750"/>
            <a:ext cx="8486775" cy="5715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PGE Written Commentary</a:t>
            </a:r>
          </a:p>
        </p:txBody>
      </p:sp>
      <p:pic>
        <p:nvPicPr>
          <p:cNvPr id="4" name="5f7326713faea1-47178959.jpeg"/>
          <p:cNvPicPr/>
          <p:nvPr/>
        </p:nvPicPr>
        <p:blipFill rotWithShape="1">
          <a:blip r:embed="rId3"/>
          <a:stretch>
            <a:fillRect/>
          </a:stretch>
        </p:blipFill>
        <p:spPr>
          <a:xfrm>
            <a:off x="7581900" y="533400"/>
            <a:ext cx="1362075" cy="1200150"/>
          </a:xfrm>
          <a:prstGeom prst="rect">
            <a:avLst/>
          </a:prstGeom>
        </p:spPr>
      </p:pic>
      <p:pic>
        <p:nvPicPr>
          <p:cNvPr id="5" name="Rectangle background"/>
          <p:cNvPicPr/>
          <p:nvPr/>
        </p:nvPicPr>
        <p:blipFill rotWithShape="1">
          <a:blip r:embed="rId4"/>
          <a:stretch>
            <a:fillRect/>
          </a:stretch>
        </p:blipFill>
        <p:spPr>
          <a:xfrm>
            <a:off x="809625" y="4552950"/>
            <a:ext cx="2447925" cy="323850"/>
          </a:xfrm>
          <a:prstGeom prst="rect">
            <a:avLst/>
          </a:prstGeom>
        </p:spPr>
      </p:pic>
      <p:pic>
        <p:nvPicPr>
          <p:cNvPr id="6" name="Custom Shape 10"/>
          <p:cNvPicPr/>
          <p:nvPr/>
        </p:nvPicPr>
        <p:blipFill rotWithShape="1">
          <a:blip r:embed="rId5"/>
          <a:stretch>
            <a:fillRect/>
          </a:stretch>
        </p:blipFill>
        <p:spPr>
          <a:xfrm>
            <a:off x="847725" y="4667250"/>
            <a:ext cx="2438400" cy="9525"/>
          </a:xfrm>
          <a:prstGeom prst="rect">
            <a:avLst/>
          </a:prstGeom>
        </p:spPr>
      </p:pic>
      <p:sp>
        <p:nvSpPr>
          <p:cNvPr id="7" name="MOC Instructions, page 17"/>
          <p:cNvSpPr/>
          <p:nvPr/>
        </p:nvSpPr>
        <p:spPr>
          <a:xfrm>
            <a:off x="714375" y="4629150"/>
            <a:ext cx="2247900"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 17</a:t>
            </a:r>
          </a:p>
        </p:txBody>
      </p:sp>
      <p:sp>
        <p:nvSpPr>
          <p:cNvPr id="8" name="Google Shape;468;g91a6d4858b_1_73"/>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25</a:t>
            </a:r>
          </a:p>
        </p:txBody>
      </p:sp>
    </p:spTree>
    <p:extLst>
      <p:ext uri="{BB962C8B-B14F-4D97-AF65-F5344CB8AC3E}">
        <p14:creationId xmlns:p14="http://schemas.microsoft.com/office/powerpoint/2010/main" val="393002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6"/>
        <p:cNvGrpSpPr/>
        <p:nvPr/>
      </p:nvGrpSpPr>
      <p:grpSpPr>
        <a:xfrm>
          <a:off x="0" y="0"/>
          <a:ext cx="0" cy="0"/>
          <a:chOff x="0" y="0"/>
          <a:chExt cx="0" cy="0"/>
        </a:xfrm>
      </p:grpSpPr>
      <p:sp>
        <p:nvSpPr>
          <p:cNvPr id="2" name="Google Shape;486;g91a6d4858b_1_85"/>
          <p:cNvSpPr/>
          <p:nvPr/>
        </p:nvSpPr>
        <p:spPr>
          <a:xfrm>
            <a:off x="523875" y="1714500"/>
            <a:ext cx="8096250" cy="2247900"/>
          </a:xfrm>
          <a:prstGeom prst="rect">
            <a:avLst/>
          </a:prstGeom>
        </p:spPr>
        <p:txBody>
          <a:bodyPr spcFirstLastPara="0" lIns="0" tIns="0" rIns="0" bIns="0" anchor="t"/>
          <a:lstStyle/>
          <a:p>
            <a:pPr marL="231775" indent="-231775" algn="l" hangingPunct="0">
              <a:lnSpc>
                <a:spcPct val="100000"/>
              </a:lnSpc>
            </a:pPr>
            <a:r>
              <a:rPr sz="1700" dirty="0">
                <a:solidFill>
                  <a:srgbClr val="004A97"/>
                </a:solidFill>
                <a:latin typeface="Helvetica" pitchFamily="2" charset="0"/>
                <a:cs typeface="Arial"/>
              </a:rPr>
              <a:t>1.</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Describe how you have effectively integrated </a:t>
            </a:r>
            <a:r>
              <a:rPr sz="1748" b="1" dirty="0">
                <a:solidFill>
                  <a:srgbClr val="004A97"/>
                </a:solidFill>
                <a:latin typeface="Helvetica" pitchFamily="2" charset="0"/>
                <a:cs typeface="Helvetica"/>
              </a:rPr>
              <a:t>technology</a:t>
            </a:r>
            <a:r>
              <a:rPr sz="1748" dirty="0">
                <a:solidFill>
                  <a:srgbClr val="004A97"/>
                </a:solidFill>
                <a:latin typeface="Helvetica" pitchFamily="2" charset="0"/>
                <a:cs typeface="Helvetica"/>
              </a:rPr>
              <a:t> in your practice.</a:t>
            </a:r>
          </a:p>
          <a:p>
            <a:pPr marL="231775" indent="-231775" algn="l" hangingPunct="0">
              <a:lnSpc>
                <a:spcPct val="100000"/>
              </a:lnSpc>
            </a:pPr>
            <a:r>
              <a:rPr sz="1700" dirty="0">
                <a:solidFill>
                  <a:srgbClr val="004A97"/>
                </a:solidFill>
                <a:latin typeface="Helvetica" pitchFamily="2" charset="0"/>
                <a:cs typeface="Arial"/>
              </a:rPr>
              <a:t>2.</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Explain how you have ensured </a:t>
            </a:r>
            <a:r>
              <a:rPr sz="1748" b="1" dirty="0">
                <a:solidFill>
                  <a:srgbClr val="004A97"/>
                </a:solidFill>
                <a:latin typeface="Helvetica" pitchFamily="2" charset="0"/>
                <a:cs typeface="Helvetica"/>
              </a:rPr>
              <a:t>fairness and equity</a:t>
            </a:r>
            <a:r>
              <a:rPr sz="1748" dirty="0">
                <a:solidFill>
                  <a:srgbClr val="004A97"/>
                </a:solidFill>
                <a:latin typeface="Helvetica" pitchFamily="2" charset="0"/>
                <a:cs typeface="Helvetica"/>
              </a:rPr>
              <a:t> of access, and promoted appreciation of </a:t>
            </a:r>
            <a:r>
              <a:rPr sz="1748" b="1" dirty="0">
                <a:solidFill>
                  <a:srgbClr val="004A97"/>
                </a:solidFill>
                <a:latin typeface="Helvetica" pitchFamily="2" charset="0"/>
                <a:cs typeface="Helvetica"/>
              </a:rPr>
              <a:t>diversity </a:t>
            </a:r>
            <a:r>
              <a:rPr sz="1748" dirty="0">
                <a:solidFill>
                  <a:srgbClr val="004A97"/>
                </a:solidFill>
                <a:latin typeface="Helvetica" pitchFamily="2" charset="0"/>
                <a:cs typeface="Helvetica"/>
              </a:rPr>
              <a:t>among the students and the learning community.</a:t>
            </a:r>
          </a:p>
          <a:p>
            <a:pPr marL="231775" indent="-231775" algn="l" hangingPunct="0">
              <a:lnSpc>
                <a:spcPct val="100000"/>
              </a:lnSpc>
            </a:pPr>
            <a:r>
              <a:rPr sz="1700" dirty="0">
                <a:solidFill>
                  <a:srgbClr val="004A97"/>
                </a:solidFill>
                <a:latin typeface="Helvetica" pitchFamily="2" charset="0"/>
                <a:cs typeface="Arial"/>
              </a:rPr>
              <a:t>3.</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Explain how your </a:t>
            </a:r>
            <a:r>
              <a:rPr sz="1748" b="1" dirty="0">
                <a:solidFill>
                  <a:srgbClr val="004A97"/>
                </a:solidFill>
                <a:latin typeface="Helvetica" pitchFamily="2" charset="0"/>
                <a:cs typeface="Helvetica"/>
              </a:rPr>
              <a:t>interaction</a:t>
            </a:r>
            <a:r>
              <a:rPr sz="1748" dirty="0">
                <a:solidFill>
                  <a:srgbClr val="004A97"/>
                </a:solidFill>
                <a:latin typeface="Helvetica" pitchFamily="2" charset="0"/>
                <a:cs typeface="Helvetica"/>
              </a:rPr>
              <a:t> with colleagues, other professional groups, parents, and/or community members has enhanced your professional growth.</a:t>
            </a:r>
          </a:p>
          <a:p>
            <a:pPr marL="231775" indent="-231775" algn="l" hangingPunct="0">
              <a:lnSpc>
                <a:spcPct val="100000"/>
              </a:lnSpc>
            </a:pPr>
            <a:r>
              <a:rPr sz="1700" dirty="0">
                <a:solidFill>
                  <a:srgbClr val="004A97"/>
                </a:solidFill>
                <a:latin typeface="Helvetica" pitchFamily="2" charset="0"/>
                <a:cs typeface="Arial"/>
              </a:rPr>
              <a:t>4.</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In the broader context of your PGEs and your practice, analyze </a:t>
            </a:r>
            <a:r>
              <a:rPr sz="1748" b="1" dirty="0">
                <a:solidFill>
                  <a:srgbClr val="004A97"/>
                </a:solidFill>
                <a:latin typeface="Helvetica" pitchFamily="2" charset="0"/>
                <a:cs typeface="Helvetica"/>
              </a:rPr>
              <a:t>patterns or themes</a:t>
            </a:r>
            <a:r>
              <a:rPr sz="1748" dirty="0">
                <a:solidFill>
                  <a:srgbClr val="004A97"/>
                </a:solidFill>
                <a:latin typeface="Helvetica" pitchFamily="2" charset="0"/>
                <a:cs typeface="Helvetica"/>
              </a:rPr>
              <a:t> that have emerged that define you as an educator, as you reflect on your professional growth since certification.</a:t>
            </a:r>
          </a:p>
        </p:txBody>
      </p:sp>
      <p:sp>
        <p:nvSpPr>
          <p:cNvPr id="3" name="Google Shape;487;g91a6d4858b_1_85"/>
          <p:cNvSpPr/>
          <p:nvPr/>
        </p:nvSpPr>
        <p:spPr>
          <a:xfrm>
            <a:off x="485775" y="476250"/>
            <a:ext cx="8181975" cy="108585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Respond to the following prompts</a:t>
            </a:r>
            <a:br>
              <a:rPr sz="3600">
                <a:solidFill>
                  <a:srgbClr val="004A97"/>
                </a:solidFill>
                <a:latin typeface="Helvetica"/>
                <a:ea typeface="+mn-ea"/>
                <a:cs typeface="Helvetica"/>
              </a:rPr>
            </a:br>
            <a:r>
              <a:rPr sz="3600">
                <a:solidFill>
                  <a:srgbClr val="004A97"/>
                </a:solidFill>
                <a:latin typeface="Helvetica"/>
                <a:ea typeface="+mn-ea"/>
                <a:cs typeface="Helvetica"/>
              </a:rPr>
              <a:t>for one or both of your PGEs</a:t>
            </a:r>
          </a:p>
        </p:txBody>
      </p:sp>
      <p:pic>
        <p:nvPicPr>
          <p:cNvPr id="4" name="5f7326713faea1-47178959.jpeg"/>
          <p:cNvPicPr/>
          <p:nvPr/>
        </p:nvPicPr>
        <p:blipFill rotWithShape="1">
          <a:blip r:embed="rId3"/>
          <a:stretch>
            <a:fillRect/>
          </a:stretch>
        </p:blipFill>
        <p:spPr>
          <a:xfrm>
            <a:off x="8039100" y="533400"/>
            <a:ext cx="1038225" cy="914400"/>
          </a:xfrm>
          <a:prstGeom prst="rect">
            <a:avLst/>
          </a:prstGeom>
        </p:spPr>
      </p:pic>
      <p:pic>
        <p:nvPicPr>
          <p:cNvPr id="5" name="Custom Shape 10"/>
          <p:cNvPicPr/>
          <p:nvPr/>
        </p:nvPicPr>
        <p:blipFill rotWithShape="1">
          <a:blip r:embed="rId4"/>
          <a:stretch>
            <a:fillRect/>
          </a:stretch>
        </p:blipFill>
        <p:spPr>
          <a:xfrm>
            <a:off x="1000125" y="4667250"/>
            <a:ext cx="2438400" cy="9525"/>
          </a:xfrm>
          <a:prstGeom prst="rect">
            <a:avLst/>
          </a:prstGeom>
        </p:spPr>
      </p:pic>
      <p:sp>
        <p:nvSpPr>
          <p:cNvPr id="6" name="Google Shape;488;g91a6d4858b_1_8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26</a:t>
            </a:r>
          </a:p>
        </p:txBody>
      </p:sp>
      <p:pic>
        <p:nvPicPr>
          <p:cNvPr id="7" name="Rectangle background"/>
          <p:cNvPicPr/>
          <p:nvPr/>
        </p:nvPicPr>
        <p:blipFill rotWithShape="1">
          <a:blip r:embed="rId5"/>
          <a:stretch>
            <a:fillRect/>
          </a:stretch>
        </p:blipFill>
        <p:spPr>
          <a:xfrm>
            <a:off x="809625" y="4552950"/>
            <a:ext cx="2447925" cy="323850"/>
          </a:xfrm>
          <a:prstGeom prst="rect">
            <a:avLst/>
          </a:prstGeom>
        </p:spPr>
      </p:pic>
      <p:sp>
        <p:nvSpPr>
          <p:cNvPr id="8" name="MOC Instructions, page 17 copy"/>
          <p:cNvSpPr/>
          <p:nvPr/>
        </p:nvSpPr>
        <p:spPr>
          <a:xfrm>
            <a:off x="714375" y="4629150"/>
            <a:ext cx="2247900"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 17</a:t>
            </a:r>
          </a:p>
        </p:txBody>
      </p:sp>
    </p:spTree>
    <p:extLst>
      <p:ext uri="{BB962C8B-B14F-4D97-AF65-F5344CB8AC3E}">
        <p14:creationId xmlns:p14="http://schemas.microsoft.com/office/powerpoint/2010/main" val="393002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7"/>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440;g91a6d4858b_1_101"/>
          <p:cNvSpPr/>
          <p:nvPr/>
        </p:nvSpPr>
        <p:spPr>
          <a:xfrm>
            <a:off x="476250" y="485775"/>
            <a:ext cx="8191500" cy="571500"/>
          </a:xfrm>
          <a:prstGeom prst="rect">
            <a:avLst/>
          </a:prstGeom>
        </p:spPr>
        <p:txBody>
          <a:bodyPr spcFirstLastPara="0" lIns="0" tIns="0" rIns="0" bIns="0" anchor="t"/>
          <a:lstStyle/>
          <a:p>
            <a:pPr algn="ctr" hangingPunct="0">
              <a:lnSpc>
                <a:spcPct val="100000"/>
              </a:lnSpc>
            </a:pPr>
            <a:r>
              <a:rPr sz="3000">
                <a:solidFill>
                  <a:srgbClr val="FFFFFF"/>
                </a:solidFill>
                <a:latin typeface="Helvetica"/>
                <a:ea typeface="+mn-ea"/>
                <a:cs typeface="Helvetica"/>
              </a:rPr>
              <a:t>Examples of Samples of Products (SOPs)</a:t>
            </a:r>
          </a:p>
        </p:txBody>
      </p:sp>
      <p:sp>
        <p:nvSpPr>
          <p:cNvPr id="4" name="Google Shape;441;g91a6d4858b_1_101"/>
          <p:cNvSpPr/>
          <p:nvPr/>
        </p:nvSpPr>
        <p:spPr>
          <a:xfrm>
            <a:off x="352425" y="1095375"/>
            <a:ext cx="8439150" cy="2952750"/>
          </a:xfrm>
          <a:prstGeom prst="rect">
            <a:avLst/>
          </a:prstGeom>
        </p:spPr>
        <p:txBody>
          <a:bodyPr spcFirstLastPara="0" lIns="0" tIns="0" rIns="0" bIns="0" anchor="t"/>
          <a:lstStyle/>
          <a:p>
            <a:pPr marL="60325" indent="-60325" algn="l" hangingPunct="0">
              <a:lnSpc>
                <a:spcPct val="115000"/>
              </a:lnSpc>
            </a:pPr>
            <a:r>
              <a:rPr sz="1175" dirty="0">
                <a:solidFill>
                  <a:srgbClr val="FFFFFF"/>
                </a:solidFill>
                <a:latin typeface="Helvetica" pitchFamily="2" charset="0"/>
                <a:cs typeface="Helvetica"/>
              </a:rPr>
              <a:t>Appropriate types of evidence may include, but are not limited to the following:</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student work products (e.g., examples of students’ writing, artwork, self-reflections on their learning, three-dimensional work products)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photographs of non-text student work (e.g., artwork, engineering design product) or of students engaged in learning activities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student test scores or other measures of students’ performance</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testimonials from teachers or other staff regarding outcomes related to implementation of training/mentoring you have provided</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emails from students’ families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quantitative or qualitative data related to student engagement or attitudes toward learning</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attendance and/or graduation rates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outcomes for particular student populations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data related to use of resources (e.g., library, technology) in support of student learning</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an excerpt of a website, a blog, or an article or paper that you wrote or created</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a summary of the outcomes of a project you worked on or implemented</a:t>
            </a:r>
          </a:p>
        </p:txBody>
      </p:sp>
      <p:pic>
        <p:nvPicPr>
          <p:cNvPr id="5" name="Rectangle background"/>
          <p:cNvPicPr/>
          <p:nvPr/>
        </p:nvPicPr>
        <p:blipFill rotWithShape="1">
          <a:blip r:embed="rId4"/>
          <a:stretch>
            <a:fillRect/>
          </a:stretch>
        </p:blipFill>
        <p:spPr>
          <a:xfrm>
            <a:off x="495300" y="4248150"/>
            <a:ext cx="2447925" cy="323850"/>
          </a:xfrm>
          <a:prstGeom prst="rect">
            <a:avLst/>
          </a:prstGeom>
        </p:spPr>
      </p:pic>
      <p:pic>
        <p:nvPicPr>
          <p:cNvPr id="6" name="Custom Shape 10"/>
          <p:cNvPicPr/>
          <p:nvPr/>
        </p:nvPicPr>
        <p:blipFill rotWithShape="1">
          <a:blip r:embed="rId5"/>
          <a:stretch>
            <a:fillRect/>
          </a:stretch>
        </p:blipFill>
        <p:spPr>
          <a:xfrm>
            <a:off x="504825" y="4248150"/>
            <a:ext cx="2438400" cy="9525"/>
          </a:xfrm>
          <a:prstGeom prst="rect">
            <a:avLst/>
          </a:prstGeom>
        </p:spPr>
      </p:pic>
      <p:sp>
        <p:nvSpPr>
          <p:cNvPr id="7" name="MOC Instructions, page 8"/>
          <p:cNvSpPr/>
          <p:nvPr/>
        </p:nvSpPr>
        <p:spPr>
          <a:xfrm>
            <a:off x="352425" y="4333875"/>
            <a:ext cx="2247900"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 8</a:t>
            </a:r>
          </a:p>
        </p:txBody>
      </p:sp>
      <p:sp>
        <p:nvSpPr>
          <p:cNvPr id="8" name="Google Shape;443;g91a6d4858b_1_101"/>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27</a:t>
            </a:r>
          </a:p>
        </p:txBody>
      </p:sp>
    </p:spTree>
    <p:extLst>
      <p:ext uri="{BB962C8B-B14F-4D97-AF65-F5344CB8AC3E}">
        <p14:creationId xmlns:p14="http://schemas.microsoft.com/office/powerpoint/2010/main" val="393002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8"/>
        <p:cNvGrpSpPr/>
        <p:nvPr/>
      </p:nvGrpSpPr>
      <p:grpSpPr>
        <a:xfrm>
          <a:off x="0" y="0"/>
          <a:ext cx="0" cy="0"/>
          <a:chOff x="0" y="0"/>
          <a:chExt cx="0" cy="0"/>
        </a:xfrm>
      </p:grpSpPr>
      <p:sp>
        <p:nvSpPr>
          <p:cNvPr id="2" name="Google Shape;495;g95695213cc_0_38"/>
          <p:cNvSpPr/>
          <p:nvPr/>
        </p:nvSpPr>
        <p:spPr>
          <a:xfrm>
            <a:off x="428625" y="409575"/>
            <a:ext cx="8334375" cy="10668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Component Two</a:t>
            </a:r>
          </a:p>
          <a:p>
            <a:pPr algn="ctr" hangingPunct="0">
              <a:lnSpc>
                <a:spcPct val="100000"/>
              </a:lnSpc>
            </a:pPr>
            <a:r>
              <a:rPr sz="2600">
                <a:solidFill>
                  <a:srgbClr val="004A97"/>
                </a:solidFill>
                <a:latin typeface="Helvetica"/>
                <a:ea typeface="+mn-ea"/>
                <a:cs typeface="Helvetica"/>
              </a:rPr>
              <a:t>Deep Dive</a:t>
            </a:r>
          </a:p>
        </p:txBody>
      </p:sp>
      <p:pic>
        <p:nvPicPr>
          <p:cNvPr id="3" name="5f732671415637-14828595.jpeg"/>
          <p:cNvPicPr/>
          <p:nvPr/>
        </p:nvPicPr>
        <p:blipFill rotWithShape="1">
          <a:blip r:embed="rId3"/>
          <a:stretch>
            <a:fillRect/>
          </a:stretch>
        </p:blipFill>
        <p:spPr>
          <a:xfrm>
            <a:off x="2981325" y="1924050"/>
            <a:ext cx="3219450" cy="2828925"/>
          </a:xfrm>
          <a:prstGeom prst="rect">
            <a:avLst/>
          </a:prstGeom>
        </p:spPr>
      </p:pic>
      <p:sp>
        <p:nvSpPr>
          <p:cNvPr id="4" name="Google Shape;496;g95695213cc_0_38"/>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28</a:t>
            </a:r>
          </a:p>
        </p:txBody>
      </p:sp>
    </p:spTree>
    <p:extLst>
      <p:ext uri="{BB962C8B-B14F-4D97-AF65-F5344CB8AC3E}">
        <p14:creationId xmlns:p14="http://schemas.microsoft.com/office/powerpoint/2010/main" val="393002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9"/>
        <p:cNvGrpSpPr/>
        <p:nvPr/>
      </p:nvGrpSpPr>
      <p:grpSpPr>
        <a:xfrm>
          <a:off x="0" y="0"/>
          <a:ext cx="0" cy="0"/>
          <a:chOff x="0" y="0"/>
          <a:chExt cx="0" cy="0"/>
        </a:xfrm>
      </p:grpSpPr>
      <p:sp>
        <p:nvSpPr>
          <p:cNvPr id="2" name="Google Shape;502;g91a6d4858b_0_130"/>
          <p:cNvSpPr/>
          <p:nvPr/>
        </p:nvSpPr>
        <p:spPr>
          <a:xfrm>
            <a:off x="1104900" y="476250"/>
            <a:ext cx="6924675" cy="438150"/>
          </a:xfrm>
          <a:prstGeom prst="rect">
            <a:avLst/>
          </a:prstGeom>
        </p:spPr>
        <p:txBody>
          <a:bodyPr spcFirstLastPara="0" lIns="0" tIns="0" rIns="0" bIns="0" anchor="t"/>
          <a:lstStyle/>
          <a:p>
            <a:pPr algn="ctr" hangingPunct="0">
              <a:lnSpc>
                <a:spcPct val="100000"/>
              </a:lnSpc>
            </a:pPr>
            <a:r>
              <a:rPr sz="2916">
                <a:solidFill>
                  <a:srgbClr val="004A97"/>
                </a:solidFill>
                <a:latin typeface="Helvetica"/>
                <a:ea typeface="+mn-ea"/>
                <a:cs typeface="Helvetica"/>
              </a:rPr>
              <a:t>Component Two </a:t>
            </a:r>
          </a:p>
        </p:txBody>
      </p:sp>
      <p:pic>
        <p:nvPicPr>
          <p:cNvPr id="3" name="Custom Shape 11"/>
          <p:cNvPicPr/>
          <p:nvPr/>
        </p:nvPicPr>
        <p:blipFill rotWithShape="1">
          <a:blip r:embed="rId3"/>
          <a:stretch>
            <a:fillRect/>
          </a:stretch>
        </p:blipFill>
        <p:spPr>
          <a:xfrm>
            <a:off x="4543425" y="1581150"/>
            <a:ext cx="3933825" cy="3095625"/>
          </a:xfrm>
          <a:prstGeom prst="rect">
            <a:avLst/>
          </a:prstGeom>
        </p:spPr>
      </p:pic>
      <p:sp>
        <p:nvSpPr>
          <p:cNvPr id="4" name="Video…"/>
          <p:cNvSpPr/>
          <p:nvPr/>
        </p:nvSpPr>
        <p:spPr>
          <a:xfrm>
            <a:off x="5638800" y="2590800"/>
            <a:ext cx="1733550" cy="1085850"/>
          </a:xfrm>
          <a:prstGeom prst="rect">
            <a:avLst/>
          </a:prstGeom>
        </p:spPr>
        <p:txBody>
          <a:bodyPr spcFirstLastPara="0" lIns="0" tIns="0" rIns="0" bIns="0" anchor="t"/>
          <a:lstStyle/>
          <a:p>
            <a:pPr algn="ctr" hangingPunct="0">
              <a:lnSpc>
                <a:spcPct val="100000"/>
              </a:lnSpc>
            </a:pPr>
            <a:r>
              <a:rPr sz="2100">
                <a:solidFill>
                  <a:srgbClr val="000000"/>
                </a:solidFill>
                <a:latin typeface="Helvetica"/>
                <a:ea typeface="+mn-ea"/>
                <a:cs typeface="Helvetica"/>
              </a:rPr>
              <a:t>Video</a:t>
            </a:r>
          </a:p>
          <a:p>
            <a:pPr algn="ctr" hangingPunct="0">
              <a:lnSpc>
                <a:spcPct val="100000"/>
              </a:lnSpc>
            </a:pPr>
            <a:r>
              <a:rPr sz="2100">
                <a:latin typeface="Helvetica"/>
                <a:ea typeface="+mn-ea"/>
                <a:cs typeface="Helvetica"/>
              </a:rPr>
              <a:t> </a:t>
            </a:r>
          </a:p>
          <a:p>
            <a:pPr algn="ctr" hangingPunct="0">
              <a:lnSpc>
                <a:spcPct val="100000"/>
              </a:lnSpc>
            </a:pPr>
            <a:r>
              <a:rPr sz="1500">
                <a:solidFill>
                  <a:srgbClr val="000000"/>
                </a:solidFill>
                <a:latin typeface="Helvetica"/>
                <a:ea typeface="+mn-ea"/>
                <a:cs typeface="Helvetica"/>
              </a:rPr>
              <a:t>10 Minute Max</a:t>
            </a:r>
          </a:p>
        </p:txBody>
      </p:sp>
      <p:pic>
        <p:nvPicPr>
          <p:cNvPr id="5" name="Custom Shape 12"/>
          <p:cNvPicPr/>
          <p:nvPr/>
        </p:nvPicPr>
        <p:blipFill rotWithShape="1">
          <a:blip r:embed="rId4"/>
          <a:stretch>
            <a:fillRect/>
          </a:stretch>
        </p:blipFill>
        <p:spPr>
          <a:xfrm>
            <a:off x="1276350" y="1581150"/>
            <a:ext cx="3933825" cy="3095625"/>
          </a:xfrm>
          <a:prstGeom prst="rect">
            <a:avLst/>
          </a:prstGeom>
        </p:spPr>
      </p:pic>
      <p:sp>
        <p:nvSpPr>
          <p:cNvPr id="6" name="Written Commentary…"/>
          <p:cNvSpPr/>
          <p:nvPr/>
        </p:nvSpPr>
        <p:spPr>
          <a:xfrm>
            <a:off x="2390775" y="2324100"/>
            <a:ext cx="1695450" cy="1619250"/>
          </a:xfrm>
          <a:prstGeom prst="rect">
            <a:avLst/>
          </a:prstGeom>
        </p:spPr>
        <p:txBody>
          <a:bodyPr spcFirstLastPara="0" lIns="0" tIns="0" rIns="0" bIns="0" anchor="t"/>
          <a:lstStyle/>
          <a:p>
            <a:pPr algn="ctr" hangingPunct="0">
              <a:lnSpc>
                <a:spcPct val="100000"/>
              </a:lnSpc>
            </a:pPr>
            <a:r>
              <a:rPr sz="2100">
                <a:solidFill>
                  <a:srgbClr val="21A589"/>
                </a:solidFill>
                <a:latin typeface="Helvetica"/>
                <a:ea typeface="+mn-ea"/>
                <a:cs typeface="Helvetica"/>
              </a:rPr>
              <a:t>Written Commentary</a:t>
            </a:r>
          </a:p>
          <a:p>
            <a:pPr algn="ctr" hangingPunct="0">
              <a:lnSpc>
                <a:spcPct val="100000"/>
              </a:lnSpc>
            </a:pPr>
            <a:r>
              <a:rPr sz="2100">
                <a:solidFill>
                  <a:srgbClr val="21A589"/>
                </a:solidFill>
                <a:latin typeface="Helvetica"/>
                <a:ea typeface="+mn-ea"/>
                <a:cs typeface="Helvetica"/>
              </a:rPr>
              <a:t> </a:t>
            </a:r>
          </a:p>
          <a:p>
            <a:pPr algn="ctr" hangingPunct="0">
              <a:lnSpc>
                <a:spcPct val="100000"/>
              </a:lnSpc>
            </a:pPr>
            <a:r>
              <a:rPr sz="1500">
                <a:solidFill>
                  <a:srgbClr val="21A589"/>
                </a:solidFill>
                <a:latin typeface="Helvetica"/>
                <a:ea typeface="+mn-ea"/>
                <a:cs typeface="Helvetica"/>
              </a:rPr>
              <a:t>No More than 5 Pages</a:t>
            </a:r>
          </a:p>
        </p:txBody>
      </p:sp>
      <p:pic>
        <p:nvPicPr>
          <p:cNvPr id="7" name="5f732671419bd5-40150115.png"/>
          <p:cNvPicPr/>
          <p:nvPr/>
        </p:nvPicPr>
        <p:blipFill rotWithShape="1">
          <a:blip r:embed="rId5"/>
          <a:stretch>
            <a:fillRect/>
          </a:stretch>
        </p:blipFill>
        <p:spPr>
          <a:xfrm>
            <a:off x="6105525" y="3609975"/>
            <a:ext cx="800100" cy="676275"/>
          </a:xfrm>
          <a:prstGeom prst="rect">
            <a:avLst/>
          </a:prstGeom>
        </p:spPr>
      </p:pic>
      <p:pic>
        <p:nvPicPr>
          <p:cNvPr id="8" name="5f732671415637-14828595.jpeg"/>
          <p:cNvPicPr/>
          <p:nvPr/>
        </p:nvPicPr>
        <p:blipFill rotWithShape="1">
          <a:blip r:embed="rId6"/>
          <a:stretch>
            <a:fillRect/>
          </a:stretch>
        </p:blipFill>
        <p:spPr>
          <a:xfrm>
            <a:off x="7981950" y="123825"/>
            <a:ext cx="1038225" cy="895350"/>
          </a:xfrm>
          <a:prstGeom prst="rect">
            <a:avLst/>
          </a:prstGeom>
        </p:spPr>
      </p:pic>
      <p:sp>
        <p:nvSpPr>
          <p:cNvPr id="9" name="Google Shape;503;g91a6d4858b_0_130"/>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29</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18;g91a6d4858b_1_28"/>
          <p:cNvSpPr/>
          <p:nvPr/>
        </p:nvSpPr>
        <p:spPr>
          <a:xfrm>
            <a:off x="238125" y="1362075"/>
            <a:ext cx="8686800" cy="3381375"/>
          </a:xfrm>
          <a:prstGeom prst="rect">
            <a:avLst/>
          </a:prstGeom>
        </p:spPr>
        <p:txBody>
          <a:bodyPr spcFirstLastPara="0" lIns="0" tIns="0" rIns="0" bIns="0" anchor="t"/>
          <a:lstStyle/>
          <a:p>
            <a:pPr algn="ctr" hangingPunct="0">
              <a:lnSpc>
                <a:spcPct val="100000"/>
              </a:lnSpc>
            </a:pPr>
            <a:r>
              <a:rPr sz="2037" dirty="0">
                <a:solidFill>
                  <a:srgbClr val="FFFFFF"/>
                </a:solidFill>
                <a:latin typeface="Helvetica" pitchFamily="2" charset="0"/>
                <a:cs typeface="Helvetica"/>
              </a:rPr>
              <a:t>NBCTs must submit MOC in their </a:t>
            </a:r>
            <a:r>
              <a:rPr sz="2037" b="1" dirty="0">
                <a:solidFill>
                  <a:srgbClr val="FFFFFF"/>
                </a:solidFill>
                <a:latin typeface="Helvetica" pitchFamily="2" charset="0"/>
                <a:cs typeface="Helvetica"/>
              </a:rPr>
              <a:t>original certificate area</a:t>
            </a:r>
            <a:r>
              <a:rPr sz="2037" dirty="0">
                <a:solidFill>
                  <a:srgbClr val="FFFFFF"/>
                </a:solidFill>
                <a:latin typeface="Helvetica" pitchFamily="2" charset="0"/>
                <a:cs typeface="Helvetica"/>
              </a:rPr>
              <a:t>, </a:t>
            </a:r>
          </a:p>
          <a:p>
            <a:pPr algn="ctr" hangingPunct="0">
              <a:lnSpc>
                <a:spcPct val="100000"/>
              </a:lnSpc>
            </a:pPr>
            <a:r>
              <a:rPr sz="2037" dirty="0">
                <a:solidFill>
                  <a:srgbClr val="FFFFFF"/>
                </a:solidFill>
                <a:latin typeface="Helvetica" pitchFamily="2" charset="0"/>
                <a:cs typeface="Helvetica"/>
              </a:rPr>
              <a:t>in </a:t>
            </a:r>
            <a:r>
              <a:rPr sz="2037" b="1" dirty="0">
                <a:solidFill>
                  <a:srgbClr val="FF2600"/>
                </a:solidFill>
                <a:latin typeface="Helvetica" pitchFamily="2" charset="0"/>
                <a:cs typeface="Helvetica"/>
              </a:rPr>
              <a:t>Year 4 or 5</a:t>
            </a:r>
            <a:r>
              <a:rPr sz="2037" dirty="0">
                <a:solidFill>
                  <a:srgbClr val="FFFFFF"/>
                </a:solidFill>
                <a:latin typeface="Helvetica" pitchFamily="2" charset="0"/>
                <a:cs typeface="Helvetica"/>
              </a:rPr>
              <a:t> of certification. </a:t>
            </a:r>
          </a:p>
          <a:p>
            <a:pPr algn="l" hangingPunct="0">
              <a:lnSpc>
                <a:spcPct val="100000"/>
              </a:lnSpc>
            </a:pPr>
            <a:r>
              <a:rPr sz="2134" dirty="0">
                <a:solidFill>
                  <a:srgbClr val="FFFFFF"/>
                </a:solidFill>
                <a:latin typeface="Helvetica" pitchFamily="2" charset="0"/>
                <a:cs typeface="Helvetica"/>
              </a:rPr>
              <a:t>Considerations:</a:t>
            </a:r>
          </a:p>
          <a:p>
            <a:pPr marL="180975" indent="-180975"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37" dirty="0">
                <a:solidFill>
                  <a:srgbClr val="FFFFFF"/>
                </a:solidFill>
                <a:latin typeface="Helvetica" pitchFamily="2" charset="0"/>
                <a:cs typeface="Helvetica"/>
              </a:rPr>
              <a:t>Your teaching license must be current.</a:t>
            </a:r>
            <a:r>
              <a:rPr lang="en-US" sz="2037" dirty="0">
                <a:solidFill>
                  <a:srgbClr val="FFFFFF"/>
                </a:solidFill>
                <a:latin typeface="Helvetica" pitchFamily="2" charset="0"/>
                <a:cs typeface="Helvetica"/>
              </a:rPr>
              <a:t/>
            </a:r>
            <a:br>
              <a:rPr lang="en-US" sz="2037" dirty="0">
                <a:solidFill>
                  <a:srgbClr val="FFFFFF"/>
                </a:solidFill>
                <a:latin typeface="Helvetica" pitchFamily="2" charset="0"/>
                <a:cs typeface="Helvetica"/>
              </a:rPr>
            </a:br>
            <a:endParaRPr sz="2037" dirty="0">
              <a:solidFill>
                <a:srgbClr val="FFFFFF"/>
              </a:solidFill>
              <a:latin typeface="Helvetica" pitchFamily="2" charset="0"/>
              <a:cs typeface="Helvetica"/>
            </a:endParaRPr>
          </a:p>
          <a:p>
            <a:pPr marL="180975" indent="-180975"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37" dirty="0">
                <a:solidFill>
                  <a:srgbClr val="FFFFFF"/>
                </a:solidFill>
                <a:latin typeface="Helvetica" pitchFamily="2" charset="0"/>
                <a:cs typeface="Helvetica"/>
              </a:rPr>
              <a:t>If National Board certificate expires, teacher must complete entire process of initial certification to regain NBCT status.</a:t>
            </a:r>
            <a:r>
              <a:rPr lang="en-US" sz="2037" dirty="0">
                <a:solidFill>
                  <a:srgbClr val="FFFFFF"/>
                </a:solidFill>
                <a:latin typeface="Helvetica" pitchFamily="2" charset="0"/>
                <a:cs typeface="Helvetica"/>
              </a:rPr>
              <a:t/>
            </a:r>
            <a:br>
              <a:rPr lang="en-US" sz="2037" dirty="0">
                <a:solidFill>
                  <a:srgbClr val="FFFFFF"/>
                </a:solidFill>
                <a:latin typeface="Helvetica" pitchFamily="2" charset="0"/>
                <a:cs typeface="Helvetica"/>
              </a:rPr>
            </a:br>
            <a:endParaRPr sz="2037" dirty="0">
              <a:solidFill>
                <a:srgbClr val="FFFFFF"/>
              </a:solidFill>
              <a:latin typeface="Helvetica" pitchFamily="2" charset="0"/>
              <a:cs typeface="Helvetica"/>
            </a:endParaRPr>
          </a:p>
          <a:p>
            <a:pPr marL="180975" indent="-180975"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37" dirty="0">
                <a:solidFill>
                  <a:srgbClr val="FFFFFF"/>
                </a:solidFill>
                <a:latin typeface="Helvetica" pitchFamily="2" charset="0"/>
                <a:cs typeface="Helvetica"/>
              </a:rPr>
              <a:t>Meet all deadlines for registration, payment, and submission.</a:t>
            </a:r>
          </a:p>
          <a:p>
            <a:pPr marL="180975" indent="-180975" algn="l" hangingPunct="0">
              <a:lnSpc>
                <a:spcPct val="100000"/>
              </a:lnSpc>
            </a:pPr>
            <a:r>
              <a:rPr sz="2037" dirty="0">
                <a:solidFill>
                  <a:srgbClr val="FFFFFF"/>
                </a:solidFill>
                <a:latin typeface="Helvetica" pitchFamily="2" charset="0"/>
                <a:cs typeface="Helvetica"/>
              </a:rPr>
              <a:t> </a:t>
            </a:r>
          </a:p>
          <a:p>
            <a:pPr marL="180975" indent="-180975" algn="ctr" hangingPunct="0">
              <a:lnSpc>
                <a:spcPct val="100000"/>
              </a:lnSpc>
            </a:pPr>
            <a:r>
              <a:rPr sz="2037" dirty="0">
                <a:solidFill>
                  <a:srgbClr val="FFFFFF"/>
                </a:solidFill>
                <a:latin typeface="Helvetica" pitchFamily="2" charset="0"/>
                <a:cs typeface="Helvetica"/>
              </a:rPr>
              <a:t>Be sure to update your “My Profile” in your National Board account.</a:t>
            </a:r>
          </a:p>
        </p:txBody>
      </p:sp>
      <p:sp>
        <p:nvSpPr>
          <p:cNvPr id="4" name="Google Shape;119;g91a6d4858b_1_28"/>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a:t>
            </a:r>
          </a:p>
        </p:txBody>
      </p:sp>
      <p:sp>
        <p:nvSpPr>
          <p:cNvPr id="5" name="Google Shape;120;g91a6d4858b_1_28"/>
          <p:cNvSpPr/>
          <p:nvPr/>
        </p:nvSpPr>
        <p:spPr>
          <a:xfrm>
            <a:off x="1152525" y="600075"/>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Eligibility Details </a:t>
            </a:r>
          </a:p>
        </p:txBody>
      </p:sp>
    </p:spTree>
    <p:extLst>
      <p:ext uri="{BB962C8B-B14F-4D97-AF65-F5344CB8AC3E}">
        <p14:creationId xmlns:p14="http://schemas.microsoft.com/office/powerpoint/2010/main" val="39300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0"/>
        <p:cNvGrpSpPr/>
        <p:nvPr/>
      </p:nvGrpSpPr>
      <p:grpSpPr>
        <a:xfrm>
          <a:off x="0" y="0"/>
          <a:ext cx="0" cy="0"/>
          <a:chOff x="0" y="0"/>
          <a:chExt cx="0" cy="0"/>
        </a:xfrm>
      </p:grpSpPr>
      <p:sp>
        <p:nvSpPr>
          <p:cNvPr id="2" name="Google Shape;513;g91a6d4858b_1_124"/>
          <p:cNvSpPr/>
          <p:nvPr/>
        </p:nvSpPr>
        <p:spPr>
          <a:xfrm>
            <a:off x="1924050" y="476250"/>
            <a:ext cx="5305425" cy="5715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Component Two Video</a:t>
            </a:r>
          </a:p>
        </p:txBody>
      </p:sp>
      <p:sp>
        <p:nvSpPr>
          <p:cNvPr id="3" name="Google Shape;514;g91a6d4858b_1_124"/>
          <p:cNvSpPr/>
          <p:nvPr/>
        </p:nvSpPr>
        <p:spPr>
          <a:xfrm>
            <a:off x="590550" y="1276350"/>
            <a:ext cx="7962900" cy="2952750"/>
          </a:xfrm>
          <a:prstGeom prst="rect">
            <a:avLst/>
          </a:prstGeom>
        </p:spPr>
        <p:txBody>
          <a:bodyPr spcFirstLastPara="0" lIns="0" tIns="0" rIns="0" bIns="0" anchor="t"/>
          <a:lstStyle/>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Showcases a lesson in your original</a:t>
            </a:r>
            <a:r>
              <a:rPr sz="1953" b="1" dirty="0">
                <a:solidFill>
                  <a:srgbClr val="004A97"/>
                </a:solidFill>
                <a:latin typeface="Helvetica" pitchFamily="2" charset="0"/>
                <a:cs typeface="Helvetica"/>
              </a:rPr>
              <a:t> </a:t>
            </a:r>
            <a:r>
              <a:rPr sz="1953" dirty="0">
                <a:solidFill>
                  <a:srgbClr val="004A97"/>
                </a:solidFill>
                <a:latin typeface="Helvetica" pitchFamily="2" charset="0"/>
                <a:cs typeface="Helvetica"/>
              </a:rPr>
              <a:t>certification area</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Can be recorded no earlier than September 1 in the year prior to your first year of MOC eligibility (two years before your certificate expires)</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Can be segmented into 3 parts (10 minutes max)</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Must be date stamped (or have attestation form)</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Must show </a:t>
            </a:r>
            <a:r>
              <a:rPr sz="1953" b="1" dirty="0">
                <a:solidFill>
                  <a:srgbClr val="004A97"/>
                </a:solidFill>
                <a:latin typeface="Helvetica" pitchFamily="2" charset="0"/>
                <a:cs typeface="Helvetica"/>
              </a:rPr>
              <a:t>you and your students together in at least one segment</a:t>
            </a:r>
            <a:r>
              <a:rPr sz="1953" dirty="0">
                <a:solidFill>
                  <a:srgbClr val="004A97"/>
                </a:solidFill>
                <a:latin typeface="Helvetica" pitchFamily="2" charset="0"/>
                <a:cs typeface="Helvetica"/>
              </a:rPr>
              <a:t>, your students interacting with one another, your students’ reactions to what you are doing, and their engagement in learning</a:t>
            </a:r>
          </a:p>
        </p:txBody>
      </p:sp>
      <p:pic>
        <p:nvPicPr>
          <p:cNvPr id="4" name="5f732671415637-14828595.jpeg"/>
          <p:cNvPicPr/>
          <p:nvPr/>
        </p:nvPicPr>
        <p:blipFill rotWithShape="1">
          <a:blip r:embed="rId3"/>
          <a:stretch>
            <a:fillRect/>
          </a:stretch>
        </p:blipFill>
        <p:spPr>
          <a:xfrm>
            <a:off x="7981950" y="123825"/>
            <a:ext cx="1038225" cy="895350"/>
          </a:xfrm>
          <a:prstGeom prst="rect">
            <a:avLst/>
          </a:prstGeom>
        </p:spPr>
      </p:pic>
      <p:pic>
        <p:nvPicPr>
          <p:cNvPr id="5" name="5f732671419bd5-40150115.png"/>
          <p:cNvPicPr/>
          <p:nvPr/>
        </p:nvPicPr>
        <p:blipFill rotWithShape="1">
          <a:blip r:embed="rId4"/>
          <a:stretch>
            <a:fillRect/>
          </a:stretch>
        </p:blipFill>
        <p:spPr>
          <a:xfrm>
            <a:off x="7596187" y="2266950"/>
            <a:ext cx="771525" cy="609600"/>
          </a:xfrm>
          <a:prstGeom prst="rect">
            <a:avLst/>
          </a:prstGeom>
        </p:spPr>
      </p:pic>
      <p:pic>
        <p:nvPicPr>
          <p:cNvPr id="6" name="Rectangle background"/>
          <p:cNvPicPr/>
          <p:nvPr/>
        </p:nvPicPr>
        <p:blipFill rotWithShape="1">
          <a:blip r:embed="rId5"/>
          <a:stretch>
            <a:fillRect/>
          </a:stretch>
        </p:blipFill>
        <p:spPr>
          <a:xfrm>
            <a:off x="981075" y="4362450"/>
            <a:ext cx="3181350" cy="323850"/>
          </a:xfrm>
          <a:prstGeom prst="rect">
            <a:avLst/>
          </a:prstGeom>
        </p:spPr>
      </p:pic>
      <p:pic>
        <p:nvPicPr>
          <p:cNvPr id="7" name="Custom Shape 13"/>
          <p:cNvPicPr/>
          <p:nvPr/>
        </p:nvPicPr>
        <p:blipFill rotWithShape="1">
          <a:blip r:embed="rId6"/>
          <a:stretch>
            <a:fillRect/>
          </a:stretch>
        </p:blipFill>
        <p:spPr>
          <a:xfrm>
            <a:off x="990600" y="4362450"/>
            <a:ext cx="3171825" cy="9525"/>
          </a:xfrm>
          <a:prstGeom prst="rect">
            <a:avLst/>
          </a:prstGeom>
        </p:spPr>
      </p:pic>
      <p:sp>
        <p:nvSpPr>
          <p:cNvPr id="8" name="MOC Instructions, pages 20-25, 27"/>
          <p:cNvSpPr/>
          <p:nvPr/>
        </p:nvSpPr>
        <p:spPr>
          <a:xfrm>
            <a:off x="809625" y="4438650"/>
            <a:ext cx="298132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pages 20-25, 27</a:t>
            </a:r>
          </a:p>
        </p:txBody>
      </p:sp>
      <p:sp>
        <p:nvSpPr>
          <p:cNvPr id="9" name="Google Shape;519;g91a6d4858b_1_124"/>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30</a:t>
            </a:r>
          </a:p>
        </p:txBody>
      </p:sp>
    </p:spTree>
    <p:extLst>
      <p:ext uri="{BB962C8B-B14F-4D97-AF65-F5344CB8AC3E}">
        <p14:creationId xmlns:p14="http://schemas.microsoft.com/office/powerpoint/2010/main" val="393002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1"/>
        <p:cNvGrpSpPr/>
        <p:nvPr/>
      </p:nvGrpSpPr>
      <p:grpSpPr>
        <a:xfrm>
          <a:off x="0" y="0"/>
          <a:ext cx="0" cy="0"/>
          <a:chOff x="0" y="0"/>
          <a:chExt cx="0" cy="0"/>
        </a:xfrm>
      </p:grpSpPr>
      <p:sp>
        <p:nvSpPr>
          <p:cNvPr id="2" name="Google Shape;543;g91a6d4858b_1_136"/>
          <p:cNvSpPr/>
          <p:nvPr/>
        </p:nvSpPr>
        <p:spPr>
          <a:xfrm>
            <a:off x="1343025" y="476250"/>
            <a:ext cx="6448425" cy="571500"/>
          </a:xfrm>
          <a:prstGeom prst="rect">
            <a:avLst/>
          </a:prstGeom>
        </p:spPr>
        <p:txBody>
          <a:bodyPr spcFirstLastPara="0" lIns="0" tIns="0" rIns="0" bIns="0" anchor="t"/>
          <a:lstStyle/>
          <a:p>
            <a:pPr algn="ctr" hangingPunct="0">
              <a:lnSpc>
                <a:spcPct val="100000"/>
              </a:lnSpc>
            </a:pPr>
            <a:r>
              <a:rPr sz="3600" dirty="0">
                <a:solidFill>
                  <a:srgbClr val="004A97"/>
                </a:solidFill>
                <a:latin typeface="Helvetica"/>
                <a:ea typeface="+mn-ea"/>
                <a:cs typeface="Helvetica"/>
              </a:rPr>
              <a:t>Component Two Prompts</a:t>
            </a:r>
          </a:p>
        </p:txBody>
      </p:sp>
      <p:sp>
        <p:nvSpPr>
          <p:cNvPr id="3" name="Google Shape;544;g91a6d4858b_1_136"/>
          <p:cNvSpPr/>
          <p:nvPr/>
        </p:nvSpPr>
        <p:spPr>
          <a:xfrm>
            <a:off x="552450" y="1352550"/>
            <a:ext cx="8029575" cy="2724150"/>
          </a:xfrm>
          <a:prstGeom prst="rect">
            <a:avLst/>
          </a:prstGeom>
        </p:spPr>
        <p:txBody>
          <a:bodyPr spcFirstLastPara="0" lIns="0" tIns="0" rIns="0" bIns="0" anchor="t"/>
          <a:lstStyle/>
          <a:p>
            <a:pPr marL="180975" indent="-180975" algn="l" hangingPunct="0">
              <a:lnSpc>
                <a:spcPct val="100000"/>
              </a:lnSpc>
            </a:pPr>
            <a:r>
              <a:rPr sz="1300" dirty="0">
                <a:solidFill>
                  <a:srgbClr val="004A97"/>
                </a:solidFill>
                <a:latin typeface="Helvetica" pitchFamily="2" charset="0"/>
                <a:cs typeface="Arial"/>
              </a:rPr>
              <a:t>1.</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How has your learning or professional growth, as described in the PGE, been applied in this lesson?</a:t>
            </a:r>
          </a:p>
          <a:p>
            <a:pPr marL="180975" indent="-180975" algn="l" hangingPunct="0">
              <a:lnSpc>
                <a:spcPct val="100000"/>
              </a:lnSpc>
            </a:pPr>
            <a:r>
              <a:rPr sz="1300" dirty="0">
                <a:solidFill>
                  <a:srgbClr val="004A97"/>
                </a:solidFill>
                <a:latin typeface="Helvetica" pitchFamily="2" charset="0"/>
                <a:cs typeface="Arial"/>
              </a:rPr>
              <a:t>2.</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For the featured lesson, what were your goals, and how did they fit into the broader context of learning for these students?</a:t>
            </a:r>
          </a:p>
          <a:p>
            <a:pPr marL="180975" indent="-180975" algn="l" hangingPunct="0">
              <a:lnSpc>
                <a:spcPct val="100000"/>
              </a:lnSpc>
            </a:pPr>
            <a:r>
              <a:rPr sz="1300" dirty="0">
                <a:solidFill>
                  <a:srgbClr val="004A97"/>
                </a:solidFill>
                <a:latin typeface="Helvetica" pitchFamily="2" charset="0"/>
                <a:cs typeface="Arial"/>
              </a:rPr>
              <a:t>3.</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Why is this instruction important for these students at this particular point in time?</a:t>
            </a:r>
          </a:p>
          <a:p>
            <a:pPr marL="180975" indent="-180975" algn="l" hangingPunct="0">
              <a:lnSpc>
                <a:spcPct val="100000"/>
              </a:lnSpc>
            </a:pPr>
            <a:r>
              <a:rPr sz="1300" dirty="0">
                <a:solidFill>
                  <a:srgbClr val="004A97"/>
                </a:solidFill>
                <a:latin typeface="Helvetica" pitchFamily="2" charset="0"/>
                <a:cs typeface="Arial"/>
              </a:rPr>
              <a:t>4.</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How did you ensure fairness and equity of access, and promote appreciation of diversity among the students?</a:t>
            </a:r>
          </a:p>
          <a:p>
            <a:pPr marL="180975" indent="-180975" algn="l" hangingPunct="0">
              <a:lnSpc>
                <a:spcPct val="100000"/>
              </a:lnSpc>
            </a:pPr>
            <a:r>
              <a:rPr sz="1300" dirty="0">
                <a:solidFill>
                  <a:srgbClr val="004A97"/>
                </a:solidFill>
                <a:latin typeface="Helvetica" pitchFamily="2" charset="0"/>
                <a:cs typeface="Arial"/>
              </a:rPr>
              <a:t>5.</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How does the video recording reflect your certificate-specific content knowledge?</a:t>
            </a:r>
          </a:p>
          <a:p>
            <a:pPr marL="180975" indent="-180975" algn="l" hangingPunct="0">
              <a:lnSpc>
                <a:spcPct val="100000"/>
              </a:lnSpc>
            </a:pPr>
            <a:r>
              <a:rPr sz="1300" dirty="0">
                <a:solidFill>
                  <a:srgbClr val="004A97"/>
                </a:solidFill>
                <a:latin typeface="Helvetica" pitchFamily="2" charset="0"/>
                <a:cs typeface="Arial"/>
              </a:rPr>
              <a:t>6.</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Explain the impact of your teaching on student learning. Cite specific examples from the video recording and identify what they illustrate.</a:t>
            </a:r>
          </a:p>
          <a:p>
            <a:pPr marL="180975" indent="-180975" algn="l" hangingPunct="0">
              <a:lnSpc>
                <a:spcPct val="100000"/>
              </a:lnSpc>
            </a:pPr>
            <a:r>
              <a:rPr sz="1300" dirty="0">
                <a:solidFill>
                  <a:srgbClr val="004A97"/>
                </a:solidFill>
                <a:latin typeface="Helvetica" pitchFamily="2" charset="0"/>
                <a:cs typeface="Arial"/>
              </a:rPr>
              <a:t>7.</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Reflecting on the activity presented in the video, discuss any changes and/or additions that would have enhanced student learning.</a:t>
            </a:r>
          </a:p>
          <a:p>
            <a:pPr marL="180975" indent="-180975" algn="l" hangingPunct="0">
              <a:lnSpc>
                <a:spcPct val="100000"/>
              </a:lnSpc>
            </a:pPr>
            <a:r>
              <a:rPr sz="1300" dirty="0">
                <a:solidFill>
                  <a:srgbClr val="004A97"/>
                </a:solidFill>
                <a:latin typeface="Helvetica" pitchFamily="2" charset="0"/>
                <a:cs typeface="Arial"/>
              </a:rPr>
              <a:t>8.</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Reflecting on the activity presented in the video, discuss any changes, additions, and/or next steps that would enhance your professional growth in the future.</a:t>
            </a:r>
          </a:p>
        </p:txBody>
      </p:sp>
      <p:pic>
        <p:nvPicPr>
          <p:cNvPr id="4" name="5f732671415637-14828595.jpeg"/>
          <p:cNvPicPr/>
          <p:nvPr/>
        </p:nvPicPr>
        <p:blipFill rotWithShape="1">
          <a:blip r:embed="rId3"/>
          <a:stretch>
            <a:fillRect/>
          </a:stretch>
        </p:blipFill>
        <p:spPr>
          <a:xfrm>
            <a:off x="7981950" y="123825"/>
            <a:ext cx="1038225" cy="895350"/>
          </a:xfrm>
          <a:prstGeom prst="rect">
            <a:avLst/>
          </a:prstGeom>
        </p:spPr>
      </p:pic>
      <p:pic>
        <p:nvPicPr>
          <p:cNvPr id="5" name="Rectangle background"/>
          <p:cNvPicPr/>
          <p:nvPr/>
        </p:nvPicPr>
        <p:blipFill rotWithShape="1">
          <a:blip r:embed="rId4"/>
          <a:stretch>
            <a:fillRect/>
          </a:stretch>
        </p:blipFill>
        <p:spPr>
          <a:xfrm>
            <a:off x="933450" y="4371975"/>
            <a:ext cx="3181350" cy="323850"/>
          </a:xfrm>
          <a:prstGeom prst="rect">
            <a:avLst/>
          </a:prstGeom>
        </p:spPr>
      </p:pic>
      <p:pic>
        <p:nvPicPr>
          <p:cNvPr id="6" name="Custom Shape 13"/>
          <p:cNvPicPr/>
          <p:nvPr/>
        </p:nvPicPr>
        <p:blipFill rotWithShape="1">
          <a:blip r:embed="rId5"/>
          <a:stretch>
            <a:fillRect/>
          </a:stretch>
        </p:blipFill>
        <p:spPr>
          <a:xfrm>
            <a:off x="942975" y="4371975"/>
            <a:ext cx="3171825" cy="9525"/>
          </a:xfrm>
          <a:prstGeom prst="rect">
            <a:avLst/>
          </a:prstGeom>
        </p:spPr>
      </p:pic>
      <p:sp>
        <p:nvSpPr>
          <p:cNvPr id="7" name="MOC Instructions, page 24"/>
          <p:cNvSpPr/>
          <p:nvPr/>
        </p:nvSpPr>
        <p:spPr>
          <a:xfrm>
            <a:off x="495300" y="4448175"/>
            <a:ext cx="298132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 24</a:t>
            </a:r>
          </a:p>
        </p:txBody>
      </p:sp>
      <p:sp>
        <p:nvSpPr>
          <p:cNvPr id="8" name="Google Shape;548;g91a6d4858b_1_136"/>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31</a:t>
            </a:r>
          </a:p>
        </p:txBody>
      </p:sp>
    </p:spTree>
    <p:extLst>
      <p:ext uri="{BB962C8B-B14F-4D97-AF65-F5344CB8AC3E}">
        <p14:creationId xmlns:p14="http://schemas.microsoft.com/office/powerpoint/2010/main" val="3930024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2"/>
        <p:cNvGrpSpPr/>
        <p:nvPr/>
      </p:nvGrpSpPr>
      <p:grpSpPr>
        <a:xfrm>
          <a:off x="0" y="0"/>
          <a:ext cx="0" cy="0"/>
          <a:chOff x="0" y="0"/>
          <a:chExt cx="0" cy="0"/>
        </a:xfrm>
      </p:grpSpPr>
      <p:sp>
        <p:nvSpPr>
          <p:cNvPr id="2" name="Google Shape;589;g95dbd5e963_6_128"/>
          <p:cNvSpPr/>
          <p:nvPr/>
        </p:nvSpPr>
        <p:spPr>
          <a:xfrm>
            <a:off x="4210050" y="2114550"/>
            <a:ext cx="2209800" cy="1590675"/>
          </a:xfrm>
          <a:prstGeom prst="rect">
            <a:avLst/>
          </a:prstGeom>
        </p:spPr>
        <p:txBody>
          <a:bodyPr spcFirstLastPara="0" lIns="0" tIns="0" rIns="0" bIns="0" anchor="t"/>
          <a:lstStyle/>
          <a:p>
            <a:pPr algn="r" hangingPunct="0">
              <a:lnSpc>
                <a:spcPct val="100000"/>
              </a:lnSpc>
            </a:pPr>
            <a:r>
              <a:rPr sz="2000">
                <a:solidFill>
                  <a:srgbClr val="FFFFFF"/>
                </a:solidFill>
                <a:latin typeface="Roboto Condensed"/>
                <a:ea typeface="+mn-ea"/>
                <a:cs typeface="Roboto Condensed"/>
              </a:rPr>
              <a:t>Component 2</a:t>
            </a:r>
          </a:p>
          <a:p>
            <a:pPr algn="r" hangingPunct="0">
              <a:lnSpc>
                <a:spcPct val="100000"/>
              </a:lnSpc>
            </a:pPr>
            <a:r>
              <a:rPr sz="2000">
                <a:solidFill>
                  <a:srgbClr val="FFFFFF"/>
                </a:solidFill>
                <a:latin typeface="Roboto Condensed"/>
                <a:ea typeface="+mn-ea"/>
                <a:cs typeface="Roboto Condensed"/>
              </a:rPr>
              <a:t> </a:t>
            </a:r>
          </a:p>
          <a:p>
            <a:pPr algn="r" hangingPunct="0">
              <a:lnSpc>
                <a:spcPct val="100000"/>
              </a:lnSpc>
            </a:pPr>
            <a:r>
              <a:rPr sz="1000">
                <a:solidFill>
                  <a:srgbClr val="FFFFFF"/>
                </a:solidFill>
                <a:latin typeface="Roboto Condensed"/>
                <a:ea typeface="+mn-ea"/>
                <a:cs typeface="Roboto Condensed"/>
              </a:rPr>
              <a:t>Written Commentary (up to 5 pages) </a:t>
            </a:r>
          </a:p>
          <a:p>
            <a:pPr algn="r" hangingPunct="0">
              <a:lnSpc>
                <a:spcPct val="100000"/>
              </a:lnSpc>
            </a:pPr>
            <a:r>
              <a:rPr sz="1000">
                <a:solidFill>
                  <a:srgbClr val="FFFFFF"/>
                </a:solidFill>
                <a:latin typeface="Roboto Condensed"/>
                <a:ea typeface="+mn-ea"/>
                <a:cs typeface="Roboto Condensed"/>
              </a:rPr>
              <a:t>  + </a:t>
            </a:r>
          </a:p>
          <a:p>
            <a:pPr algn="r" hangingPunct="0">
              <a:lnSpc>
                <a:spcPct val="100000"/>
              </a:lnSpc>
            </a:pPr>
            <a:r>
              <a:rPr sz="1000">
                <a:solidFill>
                  <a:srgbClr val="FFFFFF"/>
                </a:solidFill>
                <a:latin typeface="Roboto Condensed"/>
                <a:ea typeface="+mn-ea"/>
                <a:cs typeface="Roboto Condensed"/>
              </a:rPr>
              <a:t>Video (up to 10 minutes)</a:t>
            </a:r>
          </a:p>
        </p:txBody>
      </p:sp>
      <p:pic>
        <p:nvPicPr>
          <p:cNvPr id="3" name="Custom Shape 0"/>
          <p:cNvPicPr/>
          <p:nvPr/>
        </p:nvPicPr>
        <p:blipFill rotWithShape="1">
          <a:blip r:embed="rId3"/>
          <a:stretch>
            <a:fillRect/>
          </a:stretch>
        </p:blipFill>
        <p:spPr>
          <a:xfrm>
            <a:off x="0" y="0"/>
            <a:ext cx="9144000" cy="5143500"/>
          </a:xfrm>
          <a:prstGeom prst="rect">
            <a:avLst/>
          </a:prstGeom>
        </p:spPr>
      </p:pic>
      <p:sp>
        <p:nvSpPr>
          <p:cNvPr id="4" name="Google Shape;590;g95dbd5e963_6_128"/>
          <p:cNvSpPr/>
          <p:nvPr/>
        </p:nvSpPr>
        <p:spPr>
          <a:xfrm>
            <a:off x="800100" y="1152525"/>
            <a:ext cx="7543800" cy="2933700"/>
          </a:xfrm>
          <a:prstGeom prst="rect">
            <a:avLst/>
          </a:prstGeom>
        </p:spPr>
        <p:txBody>
          <a:bodyPr spcFirstLastPara="0" lIns="0" tIns="0" rIns="0" bIns="0" anchor="t"/>
          <a:lstStyle/>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8.5" × 11" page with 1" margins = 1 page</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11-point Arial font </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Bold and/or </a:t>
            </a:r>
            <a:r>
              <a:rPr sz="1869" i="1" dirty="0">
                <a:solidFill>
                  <a:srgbClr val="FFFFFF"/>
                </a:solidFill>
                <a:latin typeface="Helvetica" pitchFamily="2" charset="0"/>
                <a:cs typeface="Helvetica"/>
              </a:rPr>
              <a:t>italics</a:t>
            </a:r>
            <a:r>
              <a:rPr sz="1869" dirty="0">
                <a:solidFill>
                  <a:srgbClr val="FFFFFF"/>
                </a:solidFill>
                <a:latin typeface="Helvetica" pitchFamily="2" charset="0"/>
                <a:cs typeface="Helvetica"/>
              </a:rPr>
              <a:t> can be used for emphasis</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Double space</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Spell out the first occurrence of acronyms</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Microsoft Word, Open Office, or PDF file</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No last names (anonymity)</a:t>
            </a:r>
          </a:p>
        </p:txBody>
      </p:sp>
      <p:sp>
        <p:nvSpPr>
          <p:cNvPr id="5" name="Google Shape;592;g95dbd5e963_6_128"/>
          <p:cNvSpPr/>
          <p:nvPr/>
        </p:nvSpPr>
        <p:spPr>
          <a:xfrm>
            <a:off x="1152525" y="476250"/>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Formatting</a:t>
            </a:r>
          </a:p>
        </p:txBody>
      </p:sp>
      <p:pic>
        <p:nvPicPr>
          <p:cNvPr id="6" name="Rectangle background"/>
          <p:cNvPicPr/>
          <p:nvPr/>
        </p:nvPicPr>
        <p:blipFill rotWithShape="1">
          <a:blip r:embed="rId4"/>
          <a:stretch>
            <a:fillRect/>
          </a:stretch>
        </p:blipFill>
        <p:spPr>
          <a:xfrm>
            <a:off x="1228725" y="4476750"/>
            <a:ext cx="3448050" cy="323850"/>
          </a:xfrm>
          <a:prstGeom prst="rect">
            <a:avLst/>
          </a:prstGeom>
        </p:spPr>
      </p:pic>
      <p:pic>
        <p:nvPicPr>
          <p:cNvPr id="7" name="Custom Shape 14"/>
          <p:cNvPicPr/>
          <p:nvPr/>
        </p:nvPicPr>
        <p:blipFill rotWithShape="1">
          <a:blip r:embed="rId5"/>
          <a:stretch>
            <a:fillRect/>
          </a:stretch>
        </p:blipFill>
        <p:spPr>
          <a:xfrm>
            <a:off x="1228725" y="4476750"/>
            <a:ext cx="3438525" cy="9525"/>
          </a:xfrm>
          <a:prstGeom prst="rect">
            <a:avLst/>
          </a:prstGeom>
        </p:spPr>
      </p:pic>
      <p:sp>
        <p:nvSpPr>
          <p:cNvPr id="8" name="MOC Instructions, pages 19, 25, 28-29"/>
          <p:cNvSpPr/>
          <p:nvPr/>
        </p:nvSpPr>
        <p:spPr>
          <a:xfrm>
            <a:off x="1038225" y="4552950"/>
            <a:ext cx="324802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pages 19, 25, 28-29</a:t>
            </a:r>
          </a:p>
        </p:txBody>
      </p:sp>
      <p:sp>
        <p:nvSpPr>
          <p:cNvPr id="9" name="Google Shape;591;g95dbd5e963_6_128"/>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32</a:t>
            </a:r>
          </a:p>
        </p:txBody>
      </p:sp>
    </p:spTree>
    <p:extLst>
      <p:ext uri="{BB962C8B-B14F-4D97-AF65-F5344CB8AC3E}">
        <p14:creationId xmlns:p14="http://schemas.microsoft.com/office/powerpoint/2010/main" val="393002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3"/>
        <p:cNvGrpSpPr/>
        <p:nvPr/>
      </p:nvGrpSpPr>
      <p:grpSpPr>
        <a:xfrm>
          <a:off x="0" y="0"/>
          <a:ext cx="0" cy="0"/>
          <a:chOff x="0" y="0"/>
          <a:chExt cx="0" cy="0"/>
        </a:xfrm>
      </p:grpSpPr>
      <p:sp>
        <p:nvSpPr>
          <p:cNvPr id="2" name="Google Shape;610;g95695213cc_0_201"/>
          <p:cNvSpPr/>
          <p:nvPr/>
        </p:nvSpPr>
        <p:spPr>
          <a:xfrm>
            <a:off x="1152525" y="285750"/>
            <a:ext cx="6829425" cy="561975"/>
          </a:xfrm>
          <a:prstGeom prst="rect">
            <a:avLst/>
          </a:prstGeom>
        </p:spPr>
        <p:txBody>
          <a:bodyPr spcFirstLastPara="0" lIns="0" tIns="0" rIns="0" bIns="0" anchor="t"/>
          <a:lstStyle/>
          <a:p>
            <a:pPr algn="ctr" hangingPunct="0">
              <a:lnSpc>
                <a:spcPct val="100000"/>
              </a:lnSpc>
            </a:pPr>
            <a:r>
              <a:rPr sz="3600">
                <a:solidFill>
                  <a:srgbClr val="004A97"/>
                </a:solidFill>
                <a:latin typeface="Arial"/>
                <a:ea typeface="+mn-ea"/>
                <a:cs typeface="Arial"/>
              </a:rPr>
              <a:t>Checklists</a:t>
            </a:r>
          </a:p>
        </p:txBody>
      </p:sp>
      <p:pic>
        <p:nvPicPr>
          <p:cNvPr id="3" name="Rectangle background"/>
          <p:cNvPicPr/>
          <p:nvPr/>
        </p:nvPicPr>
        <p:blipFill rotWithShape="1">
          <a:blip r:embed="rId3"/>
          <a:stretch>
            <a:fillRect/>
          </a:stretch>
        </p:blipFill>
        <p:spPr>
          <a:xfrm>
            <a:off x="1495425" y="4762500"/>
            <a:ext cx="2838450" cy="323850"/>
          </a:xfrm>
          <a:prstGeom prst="rect">
            <a:avLst/>
          </a:prstGeom>
        </p:spPr>
      </p:pic>
      <p:pic>
        <p:nvPicPr>
          <p:cNvPr id="4" name="Custom Shape 15"/>
          <p:cNvPicPr/>
          <p:nvPr/>
        </p:nvPicPr>
        <p:blipFill rotWithShape="1">
          <a:blip r:embed="rId4"/>
          <a:stretch>
            <a:fillRect/>
          </a:stretch>
        </p:blipFill>
        <p:spPr>
          <a:xfrm>
            <a:off x="1266825" y="4752975"/>
            <a:ext cx="2828925" cy="9525"/>
          </a:xfrm>
          <a:prstGeom prst="rect">
            <a:avLst/>
          </a:prstGeom>
        </p:spPr>
      </p:pic>
      <p:sp>
        <p:nvSpPr>
          <p:cNvPr id="5" name="MOC Instructions, pages 26-27"/>
          <p:cNvSpPr/>
          <p:nvPr/>
        </p:nvSpPr>
        <p:spPr>
          <a:xfrm>
            <a:off x="1371600" y="4838700"/>
            <a:ext cx="263842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pages 26-27</a:t>
            </a:r>
          </a:p>
        </p:txBody>
      </p:sp>
      <p:pic>
        <p:nvPicPr>
          <p:cNvPr id="6" name="5f732671432b00-14845075.png"/>
          <p:cNvPicPr/>
          <p:nvPr/>
        </p:nvPicPr>
        <p:blipFill rotWithShape="1">
          <a:blip r:embed="rId5"/>
          <a:stretch>
            <a:fillRect/>
          </a:stretch>
        </p:blipFill>
        <p:spPr>
          <a:xfrm>
            <a:off x="1266825" y="809625"/>
            <a:ext cx="6591300" cy="3762375"/>
          </a:xfrm>
          <a:prstGeom prst="rect">
            <a:avLst/>
          </a:prstGeom>
        </p:spPr>
      </p:pic>
      <p:sp>
        <p:nvSpPr>
          <p:cNvPr id="7" name="Google Shape;608;g95695213cc_0_201"/>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33</a:t>
            </a:r>
          </a:p>
        </p:txBody>
      </p:sp>
    </p:spTree>
    <p:extLst>
      <p:ext uri="{BB962C8B-B14F-4D97-AF65-F5344CB8AC3E}">
        <p14:creationId xmlns:p14="http://schemas.microsoft.com/office/powerpoint/2010/main" val="3930024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4"/>
        <p:cNvGrpSpPr/>
        <p:nvPr/>
      </p:nvGrpSpPr>
      <p:grpSpPr>
        <a:xfrm>
          <a:off x="0" y="0"/>
          <a:ext cx="0" cy="0"/>
          <a:chOff x="0" y="0"/>
          <a:chExt cx="0" cy="0"/>
        </a:xfrm>
      </p:grpSpPr>
      <p:pic>
        <p:nvPicPr>
          <p:cNvPr id="2" name="5f732671436c14-84202087.png"/>
          <p:cNvPicPr/>
          <p:nvPr/>
        </p:nvPicPr>
        <p:blipFill rotWithShape="1">
          <a:blip r:embed="rId3"/>
          <a:stretch>
            <a:fillRect/>
          </a:stretch>
        </p:blipFill>
        <p:spPr>
          <a:xfrm>
            <a:off x="1590675" y="1095375"/>
            <a:ext cx="5962650" cy="3905250"/>
          </a:xfrm>
          <a:prstGeom prst="rect">
            <a:avLst/>
          </a:prstGeom>
        </p:spPr>
      </p:pic>
      <p:sp>
        <p:nvSpPr>
          <p:cNvPr id="3" name="Google Shape;619;g92729e62f1_130_2"/>
          <p:cNvSpPr/>
          <p:nvPr/>
        </p:nvSpPr>
        <p:spPr>
          <a:xfrm>
            <a:off x="1152525" y="476250"/>
            <a:ext cx="6829425" cy="561975"/>
          </a:xfrm>
          <a:prstGeom prst="rect">
            <a:avLst/>
          </a:prstGeom>
        </p:spPr>
        <p:txBody>
          <a:bodyPr spcFirstLastPara="0" lIns="0" tIns="0" rIns="0" bIns="0" anchor="t"/>
          <a:lstStyle/>
          <a:p>
            <a:pPr algn="ctr" hangingPunct="0">
              <a:lnSpc>
                <a:spcPct val="100000"/>
              </a:lnSpc>
            </a:pPr>
            <a:r>
              <a:rPr sz="3600" dirty="0">
                <a:solidFill>
                  <a:srgbClr val="004A97"/>
                </a:solidFill>
                <a:latin typeface="Helvetica"/>
                <a:ea typeface="+mn-ea"/>
                <a:cs typeface="Helvetica"/>
              </a:rPr>
              <a:t>Online Submission Platform</a:t>
            </a:r>
          </a:p>
        </p:txBody>
      </p:sp>
      <p:sp>
        <p:nvSpPr>
          <p:cNvPr id="4" name="Google Shape;617;g92729e62f1_130_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34</a:t>
            </a:r>
          </a:p>
        </p:txBody>
      </p:sp>
    </p:spTree>
    <p:extLst>
      <p:ext uri="{BB962C8B-B14F-4D97-AF65-F5344CB8AC3E}">
        <p14:creationId xmlns:p14="http://schemas.microsoft.com/office/powerpoint/2010/main" val="3930024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5"/>
        <p:cNvGrpSpPr/>
        <p:nvPr/>
      </p:nvGrpSpPr>
      <p:grpSpPr>
        <a:xfrm>
          <a:off x="0" y="0"/>
          <a:ext cx="0" cy="0"/>
          <a:chOff x="0" y="0"/>
          <a:chExt cx="0" cy="0"/>
        </a:xfrm>
      </p:grpSpPr>
      <p:pic>
        <p:nvPicPr>
          <p:cNvPr id="2" name="5f73267134adf0-26901034.png"/>
          <p:cNvPicPr/>
          <p:nvPr/>
        </p:nvPicPr>
        <p:blipFill rotWithShape="1">
          <a:blip r:embed="rId3"/>
          <a:stretch>
            <a:fillRect/>
          </a:stretch>
        </p:blipFill>
        <p:spPr>
          <a:xfrm>
            <a:off x="7448550" y="4391025"/>
            <a:ext cx="1390650" cy="447675"/>
          </a:xfrm>
          <a:prstGeom prst="rect">
            <a:avLst/>
          </a:prstGeom>
        </p:spPr>
      </p:pic>
      <p:pic>
        <p:nvPicPr>
          <p:cNvPr id="3" name="Custom Shape 0"/>
          <p:cNvPicPr/>
          <p:nvPr/>
        </p:nvPicPr>
        <p:blipFill rotWithShape="1">
          <a:blip r:embed="rId4"/>
          <a:stretch>
            <a:fillRect/>
          </a:stretch>
        </p:blipFill>
        <p:spPr>
          <a:xfrm>
            <a:off x="0" y="0"/>
            <a:ext cx="9144000" cy="5143500"/>
          </a:xfrm>
          <a:prstGeom prst="rect">
            <a:avLst/>
          </a:prstGeom>
        </p:spPr>
      </p:pic>
      <p:sp>
        <p:nvSpPr>
          <p:cNvPr id="4" name="Title 1"/>
          <p:cNvSpPr/>
          <p:nvPr/>
        </p:nvSpPr>
        <p:spPr>
          <a:xfrm>
            <a:off x="619125" y="428625"/>
            <a:ext cx="7905750" cy="466725"/>
          </a:xfrm>
          <a:prstGeom prst="rect">
            <a:avLst/>
          </a:prstGeom>
        </p:spPr>
        <p:txBody>
          <a:bodyPr spcFirstLastPara="0" lIns="0" tIns="0" rIns="0" bIns="0" anchor="t"/>
          <a:lstStyle/>
          <a:p>
            <a:pPr algn="ctr" hangingPunct="0">
              <a:lnSpc>
                <a:spcPct val="80000"/>
              </a:lnSpc>
              <a:spcBef>
                <a:spcPct val="8000"/>
              </a:spcBef>
            </a:pPr>
            <a:r>
              <a:rPr sz="3239">
                <a:solidFill>
                  <a:srgbClr val="FFFFFF"/>
                </a:solidFill>
                <a:latin typeface="Helvetica"/>
                <a:ea typeface="+mn-ea"/>
                <a:cs typeface="Helvetica"/>
              </a:rPr>
              <a:t>South Carolina NB Supplements</a:t>
            </a:r>
          </a:p>
        </p:txBody>
      </p:sp>
      <p:sp>
        <p:nvSpPr>
          <p:cNvPr id="5" name="Content Placeholder 2"/>
          <p:cNvSpPr/>
          <p:nvPr/>
        </p:nvSpPr>
        <p:spPr>
          <a:xfrm>
            <a:off x="733425" y="1266825"/>
            <a:ext cx="7667625" cy="3219450"/>
          </a:xfrm>
          <a:prstGeom prst="rect">
            <a:avLst/>
          </a:prstGeom>
        </p:spPr>
        <p:txBody>
          <a:bodyPr spcFirstLastPara="0" wrap="square" lIns="0" tIns="0" rIns="0" bIns="0" anchor="t"/>
          <a:lstStyle/>
          <a:p>
            <a:pPr marL="120650" indent="-111125" hangingPunct="0"/>
            <a:r>
              <a:rPr sz="1800" dirty="0">
                <a:solidFill>
                  <a:srgbClr val="FFFFFF"/>
                </a:solidFill>
                <a:latin typeface="Lato"/>
                <a:ea typeface="+mn-ea"/>
                <a:cs typeface="Lato"/>
              </a:rPr>
              <a:t>•</a:t>
            </a:r>
            <a:r>
              <a:rPr lang="en-US" sz="1800" dirty="0">
                <a:solidFill>
                  <a:srgbClr val="FFFFFF"/>
                </a:solidFill>
                <a:latin typeface="Lato"/>
                <a:ea typeface="+mn-ea"/>
                <a:cs typeface="Lato"/>
              </a:rPr>
              <a:t> </a:t>
            </a:r>
            <a:r>
              <a:rPr sz="1800" dirty="0">
                <a:solidFill>
                  <a:srgbClr val="FFFFFF"/>
                </a:solidFill>
                <a:latin typeface="Helvetica" pitchFamily="2" charset="0"/>
                <a:cs typeface="Helvetica"/>
              </a:rPr>
              <a:t>Applied for initial certification before July 2010— receive $7500 supplement annually for </a:t>
            </a:r>
            <a:r>
              <a:rPr sz="1800" dirty="0">
                <a:solidFill>
                  <a:schemeClr val="bg1"/>
                </a:solidFill>
                <a:latin typeface="Helvetica" pitchFamily="2" charset="0"/>
                <a:cs typeface="Helvetica"/>
              </a:rPr>
              <a:t>duration of certificate; eligible for supplement upon successful completion of MOC</a:t>
            </a:r>
            <a:r>
              <a:rPr lang="en-US" sz="1800" dirty="0">
                <a:solidFill>
                  <a:schemeClr val="bg1"/>
                </a:solidFill>
                <a:latin typeface="Helvetica" pitchFamily="2" charset="0"/>
                <a:cs typeface="Helvetica"/>
              </a:rPr>
              <a:t> </a:t>
            </a:r>
            <a:r>
              <a:rPr lang="en-US" dirty="0">
                <a:solidFill>
                  <a:schemeClr val="bg1"/>
                </a:solidFill>
                <a:latin typeface="Arial" panose="020B0604020202020204" pitchFamily="34" charset="0"/>
              </a:rPr>
              <a:t>as long as you have not previously renewed your National Board certificate</a:t>
            </a:r>
            <a:r>
              <a:rPr sz="1800" dirty="0">
                <a:solidFill>
                  <a:srgbClr val="FFFFFF"/>
                </a:solidFill>
                <a:latin typeface="Helvetica" pitchFamily="2" charset="0"/>
                <a:cs typeface="Helvetica"/>
              </a:rPr>
              <a:t/>
            </a:r>
            <a:br>
              <a:rPr sz="1800" dirty="0">
                <a:solidFill>
                  <a:srgbClr val="FFFFFF"/>
                </a:solidFill>
                <a:latin typeface="Helvetica" pitchFamily="2" charset="0"/>
                <a:cs typeface="Helvetica"/>
              </a:rPr>
            </a:br>
            <a:endParaRPr sz="1800" dirty="0">
              <a:solidFill>
                <a:srgbClr val="FFFFFF"/>
              </a:solidFill>
              <a:latin typeface="Helvetica" pitchFamily="2" charset="0"/>
              <a:cs typeface="Helvetica"/>
            </a:endParaRPr>
          </a:p>
          <a:p>
            <a:pPr marL="120650" indent="-111125" algn="l" hangingPunct="0">
              <a:lnSpc>
                <a:spcPct val="100000"/>
              </a:lnSpc>
            </a:pPr>
            <a:r>
              <a:rPr sz="1800" dirty="0">
                <a:solidFill>
                  <a:srgbClr val="FFFFFF"/>
                </a:solidFill>
                <a:latin typeface="Helvetica" pitchFamily="2" charset="0"/>
                <a:cs typeface="Lato"/>
              </a:rPr>
              <a:t>•</a:t>
            </a:r>
            <a:r>
              <a:rPr lang="en-US" sz="1800" dirty="0">
                <a:solidFill>
                  <a:srgbClr val="FFFFFF"/>
                </a:solidFill>
                <a:latin typeface="Helvetica" pitchFamily="2" charset="0"/>
                <a:cs typeface="Lato"/>
              </a:rPr>
              <a:t> </a:t>
            </a:r>
            <a:r>
              <a:rPr sz="1800" dirty="0">
                <a:solidFill>
                  <a:srgbClr val="FFFFFF"/>
                </a:solidFill>
                <a:latin typeface="Helvetica" pitchFamily="2" charset="0"/>
                <a:cs typeface="Helvetica"/>
              </a:rPr>
              <a:t>Applied for initial certification after July 2010— currently scheduled to get $5000 supplement for duration of initial certificate; not eligible to extend the period of supplement eligibility at this time</a:t>
            </a:r>
            <a:br>
              <a:rPr sz="1800" dirty="0">
                <a:solidFill>
                  <a:srgbClr val="FFFFFF"/>
                </a:solidFill>
                <a:latin typeface="Helvetica" pitchFamily="2" charset="0"/>
                <a:cs typeface="Helvetica"/>
              </a:rPr>
            </a:br>
            <a:endParaRPr sz="1800" dirty="0">
              <a:solidFill>
                <a:srgbClr val="FFFFFF"/>
              </a:solidFill>
              <a:latin typeface="Helvetica" pitchFamily="2" charset="0"/>
              <a:cs typeface="Helvetica"/>
            </a:endParaRPr>
          </a:p>
          <a:p>
            <a:pPr marL="120650" indent="-111125" algn="l" hangingPunct="0">
              <a:lnSpc>
                <a:spcPct val="100000"/>
              </a:lnSpc>
            </a:pPr>
            <a:r>
              <a:rPr sz="1800" dirty="0">
                <a:solidFill>
                  <a:srgbClr val="FFFFFF"/>
                </a:solidFill>
                <a:latin typeface="Helvetica" pitchFamily="2" charset="0"/>
                <a:cs typeface="Lato"/>
              </a:rPr>
              <a:t>•</a:t>
            </a:r>
            <a:r>
              <a:rPr lang="en-US" sz="1800" dirty="0">
                <a:solidFill>
                  <a:srgbClr val="FFFFFF"/>
                </a:solidFill>
                <a:latin typeface="Helvetica" pitchFamily="2" charset="0"/>
                <a:cs typeface="Lato"/>
              </a:rPr>
              <a:t> </a:t>
            </a:r>
            <a:r>
              <a:rPr sz="1800" dirty="0">
                <a:solidFill>
                  <a:srgbClr val="FFFFFF"/>
                </a:solidFill>
                <a:latin typeface="Helvetica" pitchFamily="2" charset="0"/>
                <a:cs typeface="Helvetica"/>
              </a:rPr>
              <a:t>Supplement based on position educator holds</a:t>
            </a:r>
            <a:br>
              <a:rPr sz="1800" dirty="0">
                <a:solidFill>
                  <a:srgbClr val="FFFFFF"/>
                </a:solidFill>
                <a:latin typeface="Helvetica" pitchFamily="2" charset="0"/>
                <a:cs typeface="Helvetica"/>
              </a:rPr>
            </a:br>
            <a:endParaRPr sz="1800" dirty="0">
              <a:solidFill>
                <a:srgbClr val="FFFFFF"/>
              </a:solidFill>
              <a:latin typeface="Helvetica" pitchFamily="2" charset="0"/>
              <a:cs typeface="Helvetica"/>
            </a:endParaRPr>
          </a:p>
          <a:p>
            <a:pPr marL="120650" indent="-111125" algn="l" hangingPunct="0">
              <a:lnSpc>
                <a:spcPct val="100000"/>
              </a:lnSpc>
            </a:pPr>
            <a:r>
              <a:rPr sz="1800" dirty="0">
                <a:solidFill>
                  <a:srgbClr val="FFFFFF"/>
                </a:solidFill>
                <a:latin typeface="Helvetica" pitchFamily="2" charset="0"/>
                <a:cs typeface="Lato"/>
              </a:rPr>
              <a:t>•</a:t>
            </a:r>
            <a:r>
              <a:rPr lang="en-US" sz="1800" dirty="0">
                <a:solidFill>
                  <a:srgbClr val="FFFFFF"/>
                </a:solidFill>
                <a:latin typeface="Helvetica" pitchFamily="2" charset="0"/>
                <a:cs typeface="Lato"/>
              </a:rPr>
              <a:t> </a:t>
            </a:r>
            <a:r>
              <a:rPr sz="1800" dirty="0">
                <a:solidFill>
                  <a:srgbClr val="FFFFFF"/>
                </a:solidFill>
                <a:latin typeface="Helvetica" pitchFamily="2" charset="0"/>
                <a:cs typeface="Helvetica"/>
              </a:rPr>
              <a:t>SC National Board supplement information is subject to change.</a:t>
            </a:r>
          </a:p>
        </p:txBody>
      </p:sp>
      <p:sp>
        <p:nvSpPr>
          <p:cNvPr id="6" name="Slide Number"/>
          <p:cNvSpPr/>
          <p:nvPr/>
        </p:nvSpPr>
        <p:spPr>
          <a:xfrm>
            <a:off x="8886825" y="4838700"/>
            <a:ext cx="142875" cy="276225"/>
          </a:xfrm>
          <a:prstGeom prst="rect">
            <a:avLst/>
          </a:prstGeom>
        </p:spPr>
        <p:txBody>
          <a:bodyPr spcFirstLastPara="0" lIns="0" tIns="0" rIns="0" bIns="0" anchor="t"/>
          <a:lstStyle/>
          <a:p>
            <a:pPr algn="l" hangingPunct="0">
              <a:lnSpc>
                <a:spcPct val="83333"/>
              </a:lnSpc>
              <a:spcBef>
                <a:spcPct val="6667"/>
              </a:spcBef>
            </a:pPr>
            <a:r>
              <a:rPr sz="1000">
                <a:solidFill>
                  <a:srgbClr val="373737"/>
                </a:solidFill>
                <a:latin typeface="Helvetica"/>
                <a:ea typeface="+mn-ea"/>
                <a:cs typeface="Helvetica"/>
              </a:rPr>
              <a:t>35</a:t>
            </a:r>
          </a:p>
        </p:txBody>
      </p:sp>
    </p:spTree>
    <p:extLst>
      <p:ext uri="{BB962C8B-B14F-4D97-AF65-F5344CB8AC3E}">
        <p14:creationId xmlns:p14="http://schemas.microsoft.com/office/powerpoint/2010/main" val="393002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6"/>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631;g91a6d4858b_1_180"/>
          <p:cNvSpPr/>
          <p:nvPr/>
        </p:nvSpPr>
        <p:spPr>
          <a:xfrm>
            <a:off x="628650" y="1323975"/>
            <a:ext cx="7886700" cy="3371850"/>
          </a:xfrm>
          <a:prstGeom prst="rect">
            <a:avLst/>
          </a:prstGeom>
        </p:spPr>
        <p:txBody>
          <a:bodyPr spcFirstLastPara="0" lIns="0" tIns="0" rIns="0" bIns="0" anchor="t"/>
          <a:lstStyle/>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Update your </a:t>
            </a:r>
            <a:r>
              <a:rPr sz="1932" u="sng" dirty="0">
                <a:solidFill>
                  <a:schemeClr val="bg1"/>
                </a:solidFill>
                <a:latin typeface="Helvetica" pitchFamily="2" charset="0"/>
                <a:cs typeface="Arial"/>
                <a:hlinkClick r:id="rId4">
                  <a:extLst>
                    <a:ext uri="{A12FA001-AC4F-418D-AE19-62706E023703}">
                      <ahyp:hlinkClr xmlns:ahyp="http://schemas.microsoft.com/office/drawing/2018/hyperlinkcolor" xmlns="" val="tx"/>
                    </a:ext>
                  </a:extLst>
                </a:hlinkClick>
              </a:rPr>
              <a:t>National Board account</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Register/pay fees by deadline: </a:t>
            </a:r>
            <a:r>
              <a:rPr sz="1932" b="1" dirty="0">
                <a:solidFill>
                  <a:schemeClr val="bg1"/>
                </a:solidFill>
                <a:latin typeface="Helvetica" pitchFamily="2" charset="0"/>
                <a:cs typeface="Arial"/>
              </a:rPr>
              <a:t>$495 + $75 registration fee</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Select ‘yes’ to release name to third-party Agreement during registration (if applicable)</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u="sng" dirty="0">
                <a:solidFill>
                  <a:schemeClr val="bg1"/>
                </a:solidFill>
                <a:latin typeface="Helvetica" pitchFamily="2" charset="0"/>
                <a:cs typeface="Arial"/>
                <a:hlinkClick r:id="rId5">
                  <a:extLst>
                    <a:ext uri="{A12FA001-AC4F-418D-AE19-62706E023703}">
                      <ahyp:hlinkClr xmlns:ahyp="http://schemas.microsoft.com/office/drawing/2018/hyperlinkcolor" xmlns="" val="tx"/>
                    </a:ext>
                  </a:extLst>
                </a:hlinkClick>
              </a:rPr>
              <a:t>Download materials</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READ YOUR </a:t>
            </a:r>
            <a:r>
              <a:rPr sz="1932" u="sng" dirty="0">
                <a:solidFill>
                  <a:schemeClr val="bg1"/>
                </a:solidFill>
                <a:latin typeface="Helvetica" pitchFamily="2" charset="0"/>
                <a:cs typeface="Arial"/>
                <a:hlinkClick r:id="rId6">
                  <a:extLst>
                    <a:ext uri="{A12FA001-AC4F-418D-AE19-62706E023703}">
                      <ahyp:hlinkClr xmlns:ahyp="http://schemas.microsoft.com/office/drawing/2018/hyperlinkcolor" xmlns="" val="tx"/>
                    </a:ext>
                  </a:extLst>
                </a:hlinkClick>
              </a:rPr>
              <a:t>STANDARDS</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Decide upon your PGEs (often the hardest part!)</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Get Student/Adult Release Forms signed</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Coordinate video recording equipment and support </a:t>
            </a:r>
          </a:p>
        </p:txBody>
      </p:sp>
      <p:sp>
        <p:nvSpPr>
          <p:cNvPr id="4" name="Google Shape;633;g91a6d4858b_1_180"/>
          <p:cNvSpPr/>
          <p:nvPr/>
        </p:nvSpPr>
        <p:spPr>
          <a:xfrm>
            <a:off x="1152525" y="476250"/>
            <a:ext cx="6829425" cy="561975"/>
          </a:xfrm>
          <a:prstGeom prst="rect">
            <a:avLst/>
          </a:prstGeom>
        </p:spPr>
        <p:txBody>
          <a:bodyPr spcFirstLastPara="0" lIns="0" tIns="0" rIns="0" bIns="0" anchor="t"/>
          <a:lstStyle/>
          <a:p>
            <a:pPr algn="ctr" hangingPunct="0">
              <a:lnSpc>
                <a:spcPct val="100000"/>
              </a:lnSpc>
            </a:pPr>
            <a:r>
              <a:rPr sz="3600" dirty="0">
                <a:solidFill>
                  <a:srgbClr val="FFFFFF"/>
                </a:solidFill>
                <a:latin typeface="Helvetica"/>
                <a:ea typeface="+mn-ea"/>
                <a:cs typeface="Helvetica"/>
              </a:rPr>
              <a:t>Next Steps</a:t>
            </a:r>
          </a:p>
        </p:txBody>
      </p:sp>
      <p:sp>
        <p:nvSpPr>
          <p:cNvPr id="5" name="Google Shape;632;g91a6d4858b_1_180"/>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36</a:t>
            </a:r>
          </a:p>
        </p:txBody>
      </p:sp>
    </p:spTree>
    <p:extLst>
      <p:ext uri="{BB962C8B-B14F-4D97-AF65-F5344CB8AC3E}">
        <p14:creationId xmlns:p14="http://schemas.microsoft.com/office/powerpoint/2010/main" val="3930024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7"/>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Content Placeholder 2"/>
          <p:cNvSpPr/>
          <p:nvPr/>
        </p:nvSpPr>
        <p:spPr>
          <a:xfrm>
            <a:off x="1076325" y="1685925"/>
            <a:ext cx="6829425" cy="2514600"/>
          </a:xfrm>
          <a:prstGeom prst="rect">
            <a:avLst/>
          </a:prstGeom>
        </p:spPr>
        <p:txBody>
          <a:bodyPr spcFirstLastPara="0" lIns="0" tIns="0" rIns="0" bIns="0" anchor="t"/>
          <a:lstStyle/>
          <a:p>
            <a:pPr algn="l" hangingPunct="0">
              <a:lnSpc>
                <a:spcPct val="100000"/>
              </a:lnSpc>
            </a:pPr>
            <a:r>
              <a:rPr sz="1800" dirty="0">
                <a:solidFill>
                  <a:srgbClr val="000000"/>
                </a:solidFill>
                <a:latin typeface="Helvetica"/>
                <a:ea typeface="+mn-ea"/>
                <a:cs typeface="Helvetica"/>
              </a:rPr>
              <a:t> </a:t>
            </a:r>
          </a:p>
          <a:p>
            <a:pPr algn="l" hangingPunct="0">
              <a:lnSpc>
                <a:spcPct val="100000"/>
              </a:lnSpc>
            </a:pPr>
            <a:r>
              <a:rPr sz="2400" dirty="0">
                <a:solidFill>
                  <a:srgbClr val="FFFFFF"/>
                </a:solidFill>
                <a:latin typeface="Helvetica"/>
                <a:ea typeface="+mn-ea"/>
                <a:cs typeface="Helvetica"/>
              </a:rPr>
              <a:t>Jenna Hallman, PhD, NBCT</a:t>
            </a:r>
          </a:p>
          <a:p>
            <a:pPr algn="l" hangingPunct="0">
              <a:lnSpc>
                <a:spcPct val="100000"/>
              </a:lnSpc>
            </a:pPr>
            <a:r>
              <a:rPr sz="2400" u="sng" dirty="0">
                <a:solidFill>
                  <a:schemeClr val="bg1"/>
                </a:solidFill>
                <a:latin typeface="Helvetica"/>
                <a:ea typeface="+mn-ea"/>
                <a:cs typeface="Helvetica"/>
                <a:hlinkClick r:id="rId4">
                  <a:extLst>
                    <a:ext uri="{A12FA001-AC4F-418D-AE19-62706E023703}">
                      <ahyp:hlinkClr xmlns:ahyp="http://schemas.microsoft.com/office/drawing/2018/hyperlinkcolor" xmlns="" val="tx"/>
                    </a:ext>
                  </a:extLst>
                </a:hlinkClick>
              </a:rPr>
              <a:t>hallmanj@cerra.org</a:t>
            </a:r>
          </a:p>
          <a:p>
            <a:pPr algn="l" hangingPunct="0">
              <a:lnSpc>
                <a:spcPct val="100000"/>
              </a:lnSpc>
            </a:pPr>
            <a:r>
              <a:rPr sz="2400" dirty="0">
                <a:solidFill>
                  <a:srgbClr val="FFFFFF"/>
                </a:solidFill>
                <a:latin typeface="Helvetica"/>
                <a:ea typeface="+mn-ea"/>
                <a:cs typeface="Helvetica"/>
              </a:rPr>
              <a:t> </a:t>
            </a:r>
          </a:p>
          <a:p>
            <a:pPr algn="l" hangingPunct="0">
              <a:lnSpc>
                <a:spcPct val="100000"/>
              </a:lnSpc>
            </a:pPr>
            <a:r>
              <a:rPr sz="2400" dirty="0">
                <a:solidFill>
                  <a:srgbClr val="FFFFFF"/>
                </a:solidFill>
                <a:latin typeface="Helvetica"/>
                <a:ea typeface="+mn-ea"/>
                <a:cs typeface="Helvetica"/>
              </a:rPr>
              <a:t>Suzanne </a:t>
            </a:r>
            <a:r>
              <a:rPr sz="2400" dirty="0" err="1">
                <a:solidFill>
                  <a:srgbClr val="FFFFFF"/>
                </a:solidFill>
                <a:latin typeface="Helvetica"/>
                <a:ea typeface="+mn-ea"/>
                <a:cs typeface="Helvetica"/>
              </a:rPr>
              <a:t>Koty</a:t>
            </a:r>
            <a:r>
              <a:rPr sz="2400" dirty="0">
                <a:solidFill>
                  <a:srgbClr val="FFFFFF"/>
                </a:solidFill>
                <a:latin typeface="Helvetica"/>
                <a:ea typeface="+mn-ea"/>
                <a:cs typeface="Helvetica"/>
              </a:rPr>
              <a:t>, PhD, NBCT</a:t>
            </a:r>
          </a:p>
          <a:p>
            <a:pPr algn="l" hangingPunct="0">
              <a:lnSpc>
                <a:spcPct val="100000"/>
              </a:lnSpc>
            </a:pPr>
            <a:r>
              <a:rPr sz="2400" u="sng" dirty="0">
                <a:solidFill>
                  <a:schemeClr val="bg1"/>
                </a:solidFill>
                <a:latin typeface="Helvetica"/>
                <a:ea typeface="+mn-ea"/>
                <a:cs typeface="Helvetica"/>
                <a:hlinkClick r:id="rId5">
                  <a:extLst>
                    <a:ext uri="{A12FA001-AC4F-418D-AE19-62706E023703}">
                      <ahyp:hlinkClr xmlns:ahyp="http://schemas.microsoft.com/office/drawing/2018/hyperlinkcolor" xmlns="" val="tx"/>
                    </a:ext>
                  </a:extLst>
                </a:hlinkClick>
              </a:rPr>
              <a:t>suzanne@cerra.org</a:t>
            </a:r>
          </a:p>
        </p:txBody>
      </p:sp>
      <p:sp>
        <p:nvSpPr>
          <p:cNvPr id="4" name="Slide Number"/>
          <p:cNvSpPr/>
          <p:nvPr/>
        </p:nvSpPr>
        <p:spPr>
          <a:xfrm>
            <a:off x="8810625" y="4857750"/>
            <a:ext cx="142875" cy="27622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37</a:t>
            </a:r>
          </a:p>
        </p:txBody>
      </p:sp>
      <p:pic>
        <p:nvPicPr>
          <p:cNvPr id="5" name="CERRA horizontal WHITE.png"/>
          <p:cNvPicPr/>
          <p:nvPr/>
        </p:nvPicPr>
        <p:blipFill rotWithShape="1">
          <a:blip r:embed="rId6"/>
          <a:stretch>
            <a:fillRect/>
          </a:stretch>
        </p:blipFill>
        <p:spPr>
          <a:xfrm>
            <a:off x="1076325" y="895350"/>
            <a:ext cx="1368835" cy="44202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4"/>
        <p:cNvGrpSpPr/>
        <p:nvPr/>
      </p:nvGrpSpPr>
      <p:grpSpPr>
        <a:xfrm>
          <a:off x="0" y="0"/>
          <a:ext cx="0" cy="0"/>
          <a:chOff x="0" y="0"/>
          <a:chExt cx="0" cy="0"/>
        </a:xfrm>
      </p:grpSpPr>
      <p:sp>
        <p:nvSpPr>
          <p:cNvPr id="2" name="Google Shape;110;g5349e2f805_1_0"/>
          <p:cNvSpPr/>
          <p:nvPr/>
        </p:nvSpPr>
        <p:spPr>
          <a:xfrm>
            <a:off x="1924050" y="200025"/>
            <a:ext cx="5305425" cy="5715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MOC Calendar</a:t>
            </a:r>
          </a:p>
        </p:txBody>
      </p:sp>
      <p:sp>
        <p:nvSpPr>
          <p:cNvPr id="3" name="Google Shape;111;g5349e2f805_1_0"/>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4</a:t>
            </a:r>
          </a:p>
        </p:txBody>
      </p:sp>
      <p:pic>
        <p:nvPicPr>
          <p:cNvPr id="4" name="5f73267137f324-34031210.png"/>
          <p:cNvPicPr/>
          <p:nvPr/>
        </p:nvPicPr>
        <p:blipFill rotWithShape="1">
          <a:blip r:embed="rId3"/>
          <a:stretch>
            <a:fillRect/>
          </a:stretch>
        </p:blipFill>
        <p:spPr>
          <a:xfrm>
            <a:off x="1257300" y="800100"/>
            <a:ext cx="6629400" cy="42672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p:cNvGrpSpPr/>
        <p:nvPr/>
      </p:nvGrpSpPr>
      <p:grpSpPr>
        <a:xfrm>
          <a:off x="0" y="0"/>
          <a:ext cx="0" cy="0"/>
          <a:chOff x="0" y="0"/>
          <a:chExt cx="0" cy="0"/>
        </a:xfrm>
      </p:grpSpPr>
      <p:sp>
        <p:nvSpPr>
          <p:cNvPr id="2" name="Google Shape;125;g91a6d4858b_1_186"/>
          <p:cNvSpPr/>
          <p:nvPr/>
        </p:nvSpPr>
        <p:spPr>
          <a:xfrm>
            <a:off x="1143000" y="600075"/>
            <a:ext cx="6829425" cy="561975"/>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Resources</a:t>
            </a:r>
          </a:p>
        </p:txBody>
      </p:sp>
      <p:sp>
        <p:nvSpPr>
          <p:cNvPr id="3" name="Google Shape;126;g91a6d4858b_1_186"/>
          <p:cNvSpPr/>
          <p:nvPr/>
        </p:nvSpPr>
        <p:spPr>
          <a:xfrm>
            <a:off x="552450" y="1514475"/>
            <a:ext cx="8020050" cy="2695575"/>
          </a:xfrm>
          <a:prstGeom prst="rect">
            <a:avLst/>
          </a:prstGeom>
        </p:spPr>
        <p:txBody>
          <a:bodyPr spcFirstLastPara="0" lIns="0" tIns="0" rIns="0" bIns="0" anchor="t"/>
          <a:lstStyle/>
          <a:p>
            <a:pPr algn="l" hangingPunct="0">
              <a:lnSpc>
                <a:spcPct val="100000"/>
              </a:lnSpc>
            </a:pPr>
            <a:r>
              <a:rPr sz="1640" dirty="0">
                <a:solidFill>
                  <a:srgbClr val="063785"/>
                </a:solidFill>
                <a:latin typeface="Arial"/>
                <a:ea typeface="+mn-ea"/>
                <a:cs typeface="Arial"/>
              </a:rPr>
              <a:t>National Board Documents</a:t>
            </a:r>
            <a:endParaRPr lang="en-US" sz="1640" dirty="0">
              <a:solidFill>
                <a:srgbClr val="063785"/>
              </a:solidFill>
              <a:latin typeface="Arial"/>
              <a:ea typeface="+mn-ea"/>
              <a:cs typeface="Arial"/>
            </a:endParaRPr>
          </a:p>
          <a:p>
            <a:pPr algn="l" hangingPunct="0">
              <a:lnSpc>
                <a:spcPct val="100000"/>
              </a:lnSpc>
            </a:pPr>
            <a:endParaRPr sz="1640" dirty="0">
              <a:solidFill>
                <a:srgbClr val="063785"/>
              </a:solidFill>
              <a:latin typeface="Arial"/>
              <a:ea typeface="+mn-ea"/>
              <a:cs typeface="Arial"/>
            </a:endParaRP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3">
                  <a:extLst>
                    <a:ext uri="{A12FA001-AC4F-418D-AE19-62706E023703}">
                      <ahyp:hlinkClr xmlns:ahyp="http://schemas.microsoft.com/office/drawing/2018/hyperlinkcolor" xmlns="" val="tx"/>
                    </a:ext>
                  </a:extLst>
                </a:hlinkClick>
              </a:rPr>
              <a:t>Guide to Maintenance of Certification</a:t>
            </a:r>
            <a:r>
              <a:rPr sz="1640" u="sng" dirty="0">
                <a:solidFill>
                  <a:srgbClr val="004A97"/>
                </a:solidFill>
                <a:latin typeface="Arial"/>
                <a:ea typeface="+mn-ea"/>
                <a:cs typeface="Arial"/>
              </a:rPr>
              <a:t> (2020)</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3">
                  <a:extLst>
                    <a:ext uri="{A12FA001-AC4F-418D-AE19-62706E023703}">
                      <ahyp:hlinkClr xmlns:ahyp="http://schemas.microsoft.com/office/drawing/2018/hyperlinkcolor" xmlns="" val="tx"/>
                    </a:ext>
                  </a:extLst>
                </a:hlinkClick>
              </a:rPr>
              <a:t>Maintenance of Certification Instructions</a:t>
            </a:r>
            <a:r>
              <a:rPr sz="1640" u="sng" dirty="0">
                <a:solidFill>
                  <a:srgbClr val="004A97"/>
                </a:solidFill>
                <a:latin typeface="Arial"/>
                <a:ea typeface="+mn-ea"/>
                <a:cs typeface="Arial"/>
              </a:rPr>
              <a:t> (2020)</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4">
                  <a:extLst>
                    <a:ext uri="{A12FA001-AC4F-418D-AE19-62706E023703}">
                      <ahyp:hlinkClr xmlns:ahyp="http://schemas.microsoft.com/office/drawing/2018/hyperlinkcolor" xmlns="" val="tx"/>
                    </a:ext>
                  </a:extLst>
                </a:hlinkClick>
              </a:rPr>
              <a:t>National Board Content Standards </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3">
                  <a:extLst>
                    <a:ext uri="{A12FA001-AC4F-418D-AE19-62706E023703}">
                      <ahyp:hlinkClr xmlns:ahyp="http://schemas.microsoft.com/office/drawing/2018/hyperlinkcolor" xmlns="" val="tx"/>
                    </a:ext>
                  </a:extLst>
                </a:hlinkClick>
              </a:rPr>
              <a:t>Student/Adult Release Forms</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5">
                  <a:extLst>
                    <a:ext uri="{A12FA001-AC4F-418D-AE19-62706E023703}">
                      <ahyp:hlinkClr xmlns:ahyp="http://schemas.microsoft.com/office/drawing/2018/hyperlinkcolor" xmlns="" val="tx"/>
                    </a:ext>
                  </a:extLst>
                </a:hlinkClick>
              </a:rPr>
              <a:t>Pursuing Certification During COVID-19</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6">
                  <a:extLst>
                    <a:ext uri="{A12FA001-AC4F-418D-AE19-62706E023703}">
                      <ahyp:hlinkClr xmlns:ahyp="http://schemas.microsoft.com/office/drawing/2018/hyperlinkcolor" xmlns="" val="tx"/>
                    </a:ext>
                  </a:extLst>
                </a:hlinkClick>
              </a:rPr>
              <a:t>Planning and Reflection Tool</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7">
                  <a:extLst>
                    <a:ext uri="{A12FA001-AC4F-418D-AE19-62706E023703}">
                      <ahyp:hlinkClr xmlns:ahyp="http://schemas.microsoft.com/office/drawing/2018/hyperlinkcolor" xmlns="" val="tx"/>
                    </a:ext>
                  </a:extLst>
                </a:hlinkClick>
              </a:rPr>
              <a:t>Video Analysis Checklist</a:t>
            </a:r>
          </a:p>
        </p:txBody>
      </p:sp>
      <p:pic>
        <p:nvPicPr>
          <p:cNvPr id="4" name="5f732671386351-94607736.jpeg"/>
          <p:cNvPicPr/>
          <p:nvPr/>
        </p:nvPicPr>
        <p:blipFill rotWithShape="1">
          <a:blip r:embed="rId8"/>
          <a:stretch>
            <a:fillRect/>
          </a:stretch>
        </p:blipFill>
        <p:spPr>
          <a:xfrm>
            <a:off x="6438900" y="1333500"/>
            <a:ext cx="2257425" cy="3019425"/>
          </a:xfrm>
          <a:prstGeom prst="rect">
            <a:avLst/>
          </a:prstGeom>
        </p:spPr>
      </p:pic>
      <p:sp>
        <p:nvSpPr>
          <p:cNvPr id="5" name="Google Shape;128;g91a6d4858b_1_186"/>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5</a:t>
            </a: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6"/>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33;g914d28b88c_20_8"/>
          <p:cNvSpPr/>
          <p:nvPr/>
        </p:nvSpPr>
        <p:spPr>
          <a:xfrm>
            <a:off x="1924050" y="600075"/>
            <a:ext cx="5305425"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Vocabulary</a:t>
            </a:r>
          </a:p>
        </p:txBody>
      </p:sp>
      <p:sp>
        <p:nvSpPr>
          <p:cNvPr id="4" name="Google Shape;134;g914d28b88c_20_8"/>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6</a:t>
            </a:r>
          </a:p>
        </p:txBody>
      </p:sp>
      <p:sp>
        <p:nvSpPr>
          <p:cNvPr id="5" name="Google Shape;135;g914d28b88c_20_8"/>
          <p:cNvSpPr/>
          <p:nvPr/>
        </p:nvSpPr>
        <p:spPr>
          <a:xfrm>
            <a:off x="590550" y="1266825"/>
            <a:ext cx="7962900" cy="3228975"/>
          </a:xfrm>
          <a:prstGeom prst="rect">
            <a:avLst/>
          </a:prstGeom>
        </p:spPr>
        <p:txBody>
          <a:bodyPr spcFirstLastPara="0" lIns="0" tIns="0" rIns="0" bIns="0" anchor="t"/>
          <a:lstStyle/>
          <a:p>
            <a:pPr marL="120650" indent="-12065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Helvetica"/>
              </a:rPr>
              <a:t>Maintenance of Certification </a:t>
            </a:r>
            <a:r>
              <a:rPr sz="2000" b="1" dirty="0">
                <a:solidFill>
                  <a:srgbClr val="FFFFFF"/>
                </a:solidFill>
                <a:latin typeface="Helvetica" pitchFamily="2" charset="0"/>
                <a:cs typeface="Helvetica"/>
              </a:rPr>
              <a:t>(MOC): </a:t>
            </a:r>
            <a:r>
              <a:rPr sz="2000" dirty="0">
                <a:solidFill>
                  <a:srgbClr val="FFFFFF"/>
                </a:solidFill>
                <a:latin typeface="Helvetica" pitchFamily="2" charset="0"/>
                <a:cs typeface="Helvetica"/>
              </a:rPr>
              <a:t>Means by which you keep your NB certificate active</a:t>
            </a:r>
          </a:p>
          <a:p>
            <a:pPr marL="120650" indent="-12065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Helvetica"/>
              </a:rPr>
              <a:t>Professional Growth Experience (</a:t>
            </a:r>
            <a:r>
              <a:rPr sz="2000" b="1" dirty="0">
                <a:solidFill>
                  <a:srgbClr val="FFFFFF"/>
                </a:solidFill>
                <a:latin typeface="Helvetica" pitchFamily="2" charset="0"/>
                <a:cs typeface="Helvetica"/>
              </a:rPr>
              <a:t>PGE)</a:t>
            </a:r>
            <a:r>
              <a:rPr sz="2000" dirty="0">
                <a:solidFill>
                  <a:srgbClr val="FFFFFF"/>
                </a:solidFill>
                <a:latin typeface="Helvetica" pitchFamily="2" charset="0"/>
                <a:cs typeface="Helvetica"/>
              </a:rPr>
              <a:t>:</a:t>
            </a:r>
            <a:r>
              <a:rPr sz="2000" b="1" dirty="0">
                <a:solidFill>
                  <a:srgbClr val="FFFFFF"/>
                </a:solidFill>
                <a:latin typeface="Helvetica" pitchFamily="2" charset="0"/>
                <a:cs typeface="Helvetica"/>
              </a:rPr>
              <a:t> </a:t>
            </a:r>
            <a:r>
              <a:rPr sz="2000" dirty="0">
                <a:solidFill>
                  <a:srgbClr val="FFFFFF"/>
                </a:solidFill>
                <a:latin typeface="Helvetica" pitchFamily="2" charset="0"/>
                <a:cs typeface="Helvetica"/>
              </a:rPr>
              <a:t>Ongoing, evolving, and varied activities in which you learn something new that has influence within or beyond the classroom and has a DIRECT or INDIRECT on student learning</a:t>
            </a:r>
          </a:p>
          <a:p>
            <a:pPr marL="120650" indent="-12065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Helvetica"/>
              </a:rPr>
              <a:t>Samples of Products </a:t>
            </a:r>
            <a:r>
              <a:rPr sz="2000" b="1" dirty="0">
                <a:solidFill>
                  <a:srgbClr val="FFFFFF"/>
                </a:solidFill>
                <a:latin typeface="Helvetica" pitchFamily="2" charset="0"/>
                <a:cs typeface="Helvetica"/>
              </a:rPr>
              <a:t>(SOP)</a:t>
            </a:r>
            <a:r>
              <a:rPr sz="2000" dirty="0">
                <a:solidFill>
                  <a:srgbClr val="FFFFFF"/>
                </a:solidFill>
                <a:latin typeface="Helvetica" pitchFamily="2" charset="0"/>
                <a:cs typeface="Helvetica"/>
              </a:rPr>
              <a:t>: Documents used as evidence to provide clarification and/or enhancement of the PGE</a:t>
            </a: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7"/>
        <p:cNvGrpSpPr/>
        <p:nvPr/>
      </p:nvGrpSpPr>
      <p:grpSpPr>
        <a:xfrm>
          <a:off x="0" y="0"/>
          <a:ext cx="0" cy="0"/>
          <a:chOff x="0" y="0"/>
          <a:chExt cx="0" cy="0"/>
        </a:xfrm>
      </p:grpSpPr>
      <p:sp>
        <p:nvSpPr>
          <p:cNvPr id="2" name="Google Shape;146;g98a7220759_3_10"/>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7</a:t>
            </a:r>
          </a:p>
        </p:txBody>
      </p:sp>
      <p:pic>
        <p:nvPicPr>
          <p:cNvPr id="3" name="5f73267138ff97-26316979.png"/>
          <p:cNvPicPr/>
          <p:nvPr/>
        </p:nvPicPr>
        <p:blipFill rotWithShape="1">
          <a:blip r:embed="rId3"/>
          <a:stretch>
            <a:fillRect/>
          </a:stretch>
        </p:blipFill>
        <p:spPr>
          <a:xfrm>
            <a:off x="1076325" y="0"/>
            <a:ext cx="6619875" cy="5143500"/>
          </a:xfrm>
          <a:prstGeom prst="rect">
            <a:avLst/>
          </a:prstGeom>
        </p:spPr>
      </p:pic>
      <p:pic>
        <p:nvPicPr>
          <p:cNvPr id="4" name="Rectangle background"/>
          <p:cNvPicPr/>
          <p:nvPr/>
        </p:nvPicPr>
        <p:blipFill rotWithShape="1">
          <a:blip r:embed="rId4"/>
          <a:stretch>
            <a:fillRect/>
          </a:stretch>
        </p:blipFill>
        <p:spPr>
          <a:xfrm>
            <a:off x="1552575" y="942975"/>
            <a:ext cx="2162175" cy="3314700"/>
          </a:xfrm>
          <a:prstGeom prst="rect">
            <a:avLst/>
          </a:prstGeom>
        </p:spPr>
      </p:pic>
      <p:sp>
        <p:nvSpPr>
          <p:cNvPr id="5" name="A professional reflection process developed by teachers, for teachers"/>
          <p:cNvSpPr/>
          <p:nvPr/>
        </p:nvSpPr>
        <p:spPr>
          <a:xfrm>
            <a:off x="819150" y="1571625"/>
            <a:ext cx="2804831" cy="2057400"/>
          </a:xfrm>
          <a:prstGeom prst="rect">
            <a:avLst/>
          </a:prstGeom>
        </p:spPr>
        <p:txBody>
          <a:bodyPr spcFirstLastPara="0" lIns="0" tIns="0" rIns="0" bIns="0" anchor="t"/>
          <a:lstStyle/>
          <a:p>
            <a:pPr algn="ctr" hangingPunct="0">
              <a:lnSpc>
                <a:spcPct val="100000"/>
              </a:lnSpc>
            </a:pPr>
            <a:r>
              <a:rPr sz="1000" dirty="0">
                <a:solidFill>
                  <a:srgbClr val="000000"/>
                </a:solidFill>
                <a:latin typeface="Helvetica"/>
                <a:ea typeface="+mn-ea"/>
                <a:cs typeface="Helvetica"/>
              </a:rPr>
              <a:t> </a:t>
            </a:r>
          </a:p>
          <a:p>
            <a:pPr algn="ctr" hangingPunct="0">
              <a:lnSpc>
                <a:spcPct val="100000"/>
              </a:lnSpc>
            </a:pPr>
            <a:r>
              <a:rPr sz="1000" dirty="0">
                <a:solidFill>
                  <a:srgbClr val="004A97"/>
                </a:solidFill>
                <a:latin typeface="Helvetica"/>
                <a:ea typeface="+mn-ea"/>
                <a:cs typeface="Helvetica"/>
              </a:rPr>
              <a:t>A professional reflection process developed by teachers, for teachers</a:t>
            </a:r>
          </a:p>
        </p:txBody>
      </p:sp>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518029/1464785719/slide8.png"/>
          <p:cNvPicPr>
            <a:picLocks noChangeAspect="1"/>
          </p:cNvPicPr>
          <p:nvPr/>
        </p:nvPicPr>
        <p:blipFill>
          <a:blip r:embed="rId3"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168536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9"/>
        <p:cNvGrpSpPr/>
        <p:nvPr/>
      </p:nvGrpSpPr>
      <p:grpSpPr>
        <a:xfrm>
          <a:off x="0" y="0"/>
          <a:ext cx="0" cy="0"/>
          <a:chOff x="0" y="0"/>
          <a:chExt cx="0" cy="0"/>
        </a:xfrm>
      </p:grpSpPr>
      <p:pic>
        <p:nvPicPr>
          <p:cNvPr id="2" name="5f732671399643-66684968.jpeg"/>
          <p:cNvPicPr/>
          <p:nvPr/>
        </p:nvPicPr>
        <p:blipFill rotWithShape="1">
          <a:blip r:embed="rId3"/>
          <a:stretch>
            <a:fillRect/>
          </a:stretch>
        </p:blipFill>
        <p:spPr>
          <a:xfrm>
            <a:off x="1295400" y="47625"/>
            <a:ext cx="6543675" cy="5057775"/>
          </a:xfrm>
          <a:prstGeom prst="rect">
            <a:avLst/>
          </a:prstGeom>
        </p:spPr>
      </p:pic>
      <p:sp>
        <p:nvSpPr>
          <p:cNvPr id="3" name="Google Shape;382;g91a6d4858b_0_239"/>
          <p:cNvSpPr/>
          <p:nvPr/>
        </p:nvSpPr>
        <p:spPr>
          <a:xfrm>
            <a:off x="8886825" y="4857750"/>
            <a:ext cx="76200" cy="27622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9</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66666"/>
      </a:hlink>
      <a:folHlink>
        <a:srgbClr val="666666"/>
      </a:folHlink>
    </a:clrScheme>
    <a:fontScheme name="Стандартн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66666"/>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5C4ADE84C95479ED984F6319A8AAF" ma:contentTypeVersion="10" ma:contentTypeDescription="Create a new document." ma:contentTypeScope="" ma:versionID="4cb9286e17455513d2ac4046f67b4586">
  <xsd:schema xmlns:xsd="http://www.w3.org/2001/XMLSchema" xmlns:xs="http://www.w3.org/2001/XMLSchema" xmlns:p="http://schemas.microsoft.com/office/2006/metadata/properties" xmlns:ns3="41113ff8-8abd-4809-a268-d2be3a017b3b" targetNamespace="http://schemas.microsoft.com/office/2006/metadata/properties" ma:root="true" ma:fieldsID="159f9f9deddadf1d94a7eb9d81bc9325" ns3:_="">
    <xsd:import namespace="41113ff8-8abd-4809-a268-d2be3a017b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13ff8-8abd-4809-a268-d2be3a017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2D57FC-A392-4903-869B-ADDBAE746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13ff8-8abd-4809-a268-d2be3a017b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E32D0E-A8B2-4056-8883-BCA0E27548D3}">
  <ds:schemaRefs>
    <ds:schemaRef ds:uri="http://schemas.microsoft.com/sharepoint/v3/contenttype/forms"/>
  </ds:schemaRefs>
</ds:datastoreItem>
</file>

<file path=customXml/itemProps3.xml><?xml version="1.0" encoding="utf-8"?>
<ds:datastoreItem xmlns:ds="http://schemas.openxmlformats.org/officeDocument/2006/customXml" ds:itemID="{644B3026-77A7-4EB4-AFEB-69AA5AADCCB8}">
  <ds:schemaRefs>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1113ff8-8abd-4809-a268-d2be3a017b3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3343</Words>
  <Application>Microsoft Office PowerPoint</Application>
  <PresentationFormat>On-screen Show (16:9)</PresentationFormat>
  <Paragraphs>350</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Helvetica</vt:lpstr>
      <vt:lpstr>Lato</vt:lpstr>
      <vt:lpstr>Calibri</vt:lpstr>
      <vt:lpstr>Roboto Condensed</vt:lpstr>
      <vt:lpstr>Calibri Light</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2020-10-08T19:09:37Z</dcterms:created>
  <dcterms:modified xsi:type="dcterms:W3CDTF">2020-10-19T15:19:03Z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0x0101000E85C4ADE84C95479ED984F6319A8AAF</vt:lpwstr>
  </property>
</Properties>
</file>