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8"/>
  </p:notesMasterIdLst>
  <p:handoutMasterIdLst>
    <p:handoutMasterId r:id="rId29"/>
  </p:handoutMasterIdLst>
  <p:sldIdLst>
    <p:sldId id="256" r:id="rId3"/>
    <p:sldId id="429" r:id="rId4"/>
    <p:sldId id="536" r:id="rId5"/>
    <p:sldId id="567" r:id="rId6"/>
    <p:sldId id="574" r:id="rId7"/>
    <p:sldId id="571" r:id="rId8"/>
    <p:sldId id="559" r:id="rId9"/>
    <p:sldId id="560" r:id="rId10"/>
    <p:sldId id="268" r:id="rId11"/>
    <p:sldId id="277" r:id="rId12"/>
    <p:sldId id="562" r:id="rId13"/>
    <p:sldId id="403" r:id="rId14"/>
    <p:sldId id="391" r:id="rId15"/>
    <p:sldId id="274" r:id="rId16"/>
    <p:sldId id="563" r:id="rId17"/>
    <p:sldId id="576" r:id="rId18"/>
    <p:sldId id="568" r:id="rId19"/>
    <p:sldId id="569" r:id="rId20"/>
    <p:sldId id="565" r:id="rId21"/>
    <p:sldId id="577" r:id="rId22"/>
    <p:sldId id="575" r:id="rId23"/>
    <p:sldId id="566" r:id="rId24"/>
    <p:sldId id="558" r:id="rId25"/>
    <p:sldId id="557" r:id="rId26"/>
    <p:sldId id="578" r:id="rId27"/>
  </p:sldIdLst>
  <p:sldSz cx="24384000" cy="13716000"/>
  <p:notesSz cx="6858000" cy="9418638"/>
  <p:defaultTextStyle>
    <a:lvl1pPr algn="ctr" defTabSz="825500">
      <a:defRPr sz="5000">
        <a:solidFill>
          <a:srgbClr val="535353"/>
        </a:solidFill>
        <a:latin typeface="+mn-lt"/>
        <a:ea typeface="+mn-ea"/>
        <a:cs typeface="+mn-cs"/>
        <a:sym typeface="Gill Sans Light"/>
      </a:defRPr>
    </a:lvl1pPr>
    <a:lvl2pPr indent="228600" algn="ctr" defTabSz="825500">
      <a:defRPr sz="5000">
        <a:solidFill>
          <a:srgbClr val="535353"/>
        </a:solidFill>
        <a:latin typeface="+mn-lt"/>
        <a:ea typeface="+mn-ea"/>
        <a:cs typeface="+mn-cs"/>
        <a:sym typeface="Gill Sans Light"/>
      </a:defRPr>
    </a:lvl2pPr>
    <a:lvl3pPr indent="457200" algn="ctr" defTabSz="825500">
      <a:defRPr sz="5000">
        <a:solidFill>
          <a:srgbClr val="535353"/>
        </a:solidFill>
        <a:latin typeface="+mn-lt"/>
        <a:ea typeface="+mn-ea"/>
        <a:cs typeface="+mn-cs"/>
        <a:sym typeface="Gill Sans Light"/>
      </a:defRPr>
    </a:lvl3pPr>
    <a:lvl4pPr indent="685800" algn="ctr" defTabSz="825500">
      <a:defRPr sz="5000">
        <a:solidFill>
          <a:srgbClr val="535353"/>
        </a:solidFill>
        <a:latin typeface="+mn-lt"/>
        <a:ea typeface="+mn-ea"/>
        <a:cs typeface="+mn-cs"/>
        <a:sym typeface="Gill Sans Light"/>
      </a:defRPr>
    </a:lvl4pPr>
    <a:lvl5pPr indent="914400" algn="ctr" defTabSz="825500">
      <a:defRPr sz="5000">
        <a:solidFill>
          <a:srgbClr val="535353"/>
        </a:solidFill>
        <a:latin typeface="+mn-lt"/>
        <a:ea typeface="+mn-ea"/>
        <a:cs typeface="+mn-cs"/>
        <a:sym typeface="Gill Sans Light"/>
      </a:defRPr>
    </a:lvl5pPr>
    <a:lvl6pPr indent="1143000" algn="ctr" defTabSz="825500">
      <a:defRPr sz="5000">
        <a:solidFill>
          <a:srgbClr val="535353"/>
        </a:solidFill>
        <a:latin typeface="+mn-lt"/>
        <a:ea typeface="+mn-ea"/>
        <a:cs typeface="+mn-cs"/>
        <a:sym typeface="Gill Sans Light"/>
      </a:defRPr>
    </a:lvl6pPr>
    <a:lvl7pPr indent="1371600" algn="ctr" defTabSz="825500">
      <a:defRPr sz="5000">
        <a:solidFill>
          <a:srgbClr val="535353"/>
        </a:solidFill>
        <a:latin typeface="+mn-lt"/>
        <a:ea typeface="+mn-ea"/>
        <a:cs typeface="+mn-cs"/>
        <a:sym typeface="Gill Sans Light"/>
      </a:defRPr>
    </a:lvl7pPr>
    <a:lvl8pPr indent="1600200" algn="ctr" defTabSz="825500">
      <a:defRPr sz="5000">
        <a:solidFill>
          <a:srgbClr val="535353"/>
        </a:solidFill>
        <a:latin typeface="+mn-lt"/>
        <a:ea typeface="+mn-ea"/>
        <a:cs typeface="+mn-cs"/>
        <a:sym typeface="Gill Sans Light"/>
      </a:defRPr>
    </a:lvl8pPr>
    <a:lvl9pPr indent="1828800" algn="ctr" defTabSz="825500">
      <a:defRPr sz="5000">
        <a:solidFill>
          <a:srgbClr val="535353"/>
        </a:solidFill>
        <a:latin typeface="+mn-lt"/>
        <a:ea typeface="+mn-ea"/>
        <a:cs typeface="+mn-cs"/>
        <a:sym typeface="Gill Sans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guide id="3" orient="horz" pos="4349">
          <p15:clr>
            <a:srgbClr val="A4A3A4"/>
          </p15:clr>
        </p15:guide>
        <p15:guide id="4" orient="horz" pos="672">
          <p15:clr>
            <a:srgbClr val="A4A3A4"/>
          </p15:clr>
        </p15:guide>
        <p15:guide id="5" pos="1535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uls, Rinice" initials="S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9"/>
    <a:srgbClr val="0080FF"/>
    <a:srgbClr val="FFFFFF"/>
    <a:srgbClr val="0E6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D4553"/>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firstRow>
  </a:tblStyle>
  <a:tblStyle styleId="{CF821DB8-F4EB-4A41-A1BA-3FCAFE7338EE}" styleName="">
    <a:tblBg/>
    <a:wholeTbl>
      <a:tcTxStyle b="off" i="off">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72172" autoAdjust="0"/>
  </p:normalViewPr>
  <p:slideViewPr>
    <p:cSldViewPr snapToGrid="0">
      <p:cViewPr varScale="1">
        <p:scale>
          <a:sx n="25" d="100"/>
          <a:sy n="25" d="100"/>
        </p:scale>
        <p:origin x="1398" y="192"/>
      </p:cViewPr>
      <p:guideLst>
        <p:guide orient="horz" pos="4320"/>
        <p:guide pos="7680"/>
        <p:guide orient="horz" pos="4349"/>
        <p:guide orient="horz" pos="672"/>
        <p:guide pos="15359"/>
      </p:guideLst>
    </p:cSldViewPr>
  </p:slideViewPr>
  <p:outlineViewPr>
    <p:cViewPr>
      <p:scale>
        <a:sx n="33" d="100"/>
        <a:sy n="33" d="100"/>
      </p:scale>
      <p:origin x="0" y="0"/>
    </p:cViewPr>
  </p:outlineViewPr>
  <p:notesTextViewPr>
    <p:cViewPr>
      <p:scale>
        <a:sx n="1" d="1"/>
        <a:sy n="1" d="1"/>
      </p:scale>
      <p:origin x="0" y="-24"/>
    </p:cViewPr>
  </p:notesTextViewPr>
  <p:sorterViewPr>
    <p:cViewPr>
      <p:scale>
        <a:sx n="100" d="100"/>
        <a:sy n="100" d="100"/>
      </p:scale>
      <p:origin x="0" y="-45552"/>
    </p:cViewPr>
  </p:sorterViewPr>
  <p:notesViewPr>
    <p:cSldViewPr snapToGrid="0">
      <p:cViewPr varScale="1">
        <p:scale>
          <a:sx n="52" d="100"/>
          <a:sy n="52" d="100"/>
        </p:scale>
        <p:origin x="286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70B8EE-E0A4-4919-A9B7-2CADD925C458}"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BFFD37D0-4E1A-4302-B052-50ED67A26FD6}" type="pres">
      <dgm:prSet presAssocID="{7B70B8EE-E0A4-4919-A9B7-2CADD925C458}" presName="composite" presStyleCnt="0">
        <dgm:presLayoutVars>
          <dgm:chMax val="1"/>
          <dgm:dir/>
          <dgm:resizeHandles val="exact"/>
        </dgm:presLayoutVars>
      </dgm:prSet>
      <dgm:spPr/>
      <dgm:t>
        <a:bodyPr/>
        <a:lstStyle/>
        <a:p>
          <a:endParaRPr lang="en-US"/>
        </a:p>
      </dgm:t>
    </dgm:pt>
    <dgm:pt modelId="{BBAE1BC7-6874-43C6-BDC7-6B1D27636550}" type="pres">
      <dgm:prSet presAssocID="{7B70B8EE-E0A4-4919-A9B7-2CADD925C458}" presName="radial" presStyleCnt="0">
        <dgm:presLayoutVars>
          <dgm:animLvl val="ctr"/>
        </dgm:presLayoutVars>
      </dgm:prSet>
      <dgm:spPr/>
    </dgm:pt>
  </dgm:ptLst>
  <dgm:cxnLst>
    <dgm:cxn modelId="{DAFEFF04-3FBE-4CF9-BDB3-8581D2C8110D}" type="presOf" srcId="{7B70B8EE-E0A4-4919-A9B7-2CADD925C458}" destId="{BFFD37D0-4E1A-4302-B052-50ED67A26FD6}" srcOrd="0" destOrd="0" presId="urn:microsoft.com/office/officeart/2005/8/layout/radial3"/>
    <dgm:cxn modelId="{1DFBA540-589D-4F97-8DFF-18CBFE0B5D65}" type="presParOf" srcId="{BFFD37D0-4E1A-4302-B052-50ED67A26FD6}" destId="{BBAE1BC7-6874-43C6-BDC7-6B1D27636550}" srcOrd="0"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D12254-083F-401B-A433-9D663F7DFA42}" type="doc">
      <dgm:prSet loTypeId="urn:microsoft.com/office/officeart/2005/8/layout/radial5" loCatId="relationship" qsTypeId="urn:microsoft.com/office/officeart/2005/8/quickstyle/simple4" qsCatId="simple" csTypeId="urn:microsoft.com/office/officeart/2005/8/colors/accent1_2" csCatId="accent1" phldr="1"/>
      <dgm:spPr/>
      <dgm:t>
        <a:bodyPr/>
        <a:lstStyle/>
        <a:p>
          <a:endParaRPr lang="en-US"/>
        </a:p>
      </dgm:t>
    </dgm:pt>
    <dgm:pt modelId="{23E8A2C0-3A8D-4697-A12D-D76F7F950F41}">
      <dgm:prSet phldrT="[Text]" custT="1"/>
      <dgm:spPr/>
      <dgm:t>
        <a:bodyPr/>
        <a:lstStyle/>
        <a:p>
          <a:r>
            <a:rPr lang="en-US" sz="5400" dirty="0" smtClean="0">
              <a:solidFill>
                <a:srgbClr val="000000"/>
              </a:solidFill>
              <a:latin typeface="Avenir Next Regular"/>
              <a:cs typeface="Avenir Next Regular"/>
            </a:rPr>
            <a:t>SC Teacher Retention Issue</a:t>
          </a:r>
          <a:endParaRPr lang="en-US" sz="5400" dirty="0">
            <a:solidFill>
              <a:srgbClr val="000000"/>
            </a:solidFill>
            <a:latin typeface="Avenir Next Regular"/>
            <a:cs typeface="Avenir Next Regular"/>
          </a:endParaRPr>
        </a:p>
      </dgm:t>
    </dgm:pt>
    <dgm:pt modelId="{40DC93E2-5A1D-4EBE-AD7D-788D1A9BD3F4}" type="parTrans" cxnId="{AD999E0A-0DC1-4745-BBCC-2BCB70955BC7}">
      <dgm:prSet/>
      <dgm:spPr/>
      <dgm:t>
        <a:bodyPr/>
        <a:lstStyle/>
        <a:p>
          <a:endParaRPr lang="en-US"/>
        </a:p>
      </dgm:t>
    </dgm:pt>
    <dgm:pt modelId="{1761D79E-C7A0-4AE6-88D9-B38EC3E77F7C}" type="sibTrans" cxnId="{AD999E0A-0DC1-4745-BBCC-2BCB70955BC7}">
      <dgm:prSet/>
      <dgm:spPr/>
      <dgm:t>
        <a:bodyPr/>
        <a:lstStyle/>
        <a:p>
          <a:endParaRPr lang="en-US"/>
        </a:p>
      </dgm:t>
    </dgm:pt>
    <dgm:pt modelId="{D6752E4A-0095-4629-89D6-C92ABE644146}">
      <dgm:prSet phldrT="[Text]" custT="1"/>
      <dgm:spPr/>
      <dgm:t>
        <a:bodyPr/>
        <a:lstStyle/>
        <a:p>
          <a:r>
            <a:rPr lang="en-US" sz="6000" dirty="0" smtClean="0">
              <a:solidFill>
                <a:srgbClr val="000000"/>
              </a:solidFill>
              <a:latin typeface="Avenir Next Regular"/>
              <a:cs typeface="Avenir Next Regular"/>
            </a:rPr>
            <a:t>4,100 - 4,900 teachers left</a:t>
          </a:r>
          <a:endParaRPr lang="en-US" sz="6000" dirty="0">
            <a:solidFill>
              <a:srgbClr val="000000"/>
            </a:solidFill>
            <a:latin typeface="Avenir Next Regular"/>
            <a:cs typeface="Avenir Next Regular"/>
          </a:endParaRPr>
        </a:p>
      </dgm:t>
    </dgm:pt>
    <dgm:pt modelId="{E5D437D3-B34C-4CEF-9D77-0907077B828D}" type="parTrans" cxnId="{A07B9DDD-01E3-4810-A153-11C66E21CA5D}">
      <dgm:prSet/>
      <dgm:spPr/>
      <dgm:t>
        <a:bodyPr/>
        <a:lstStyle/>
        <a:p>
          <a:endParaRPr lang="en-US" dirty="0"/>
        </a:p>
      </dgm:t>
    </dgm:pt>
    <dgm:pt modelId="{FAB4851F-B735-4AF7-B42B-9B2239060E8F}" type="sibTrans" cxnId="{A07B9DDD-01E3-4810-A153-11C66E21CA5D}">
      <dgm:prSet/>
      <dgm:spPr/>
      <dgm:t>
        <a:bodyPr/>
        <a:lstStyle/>
        <a:p>
          <a:endParaRPr lang="en-US"/>
        </a:p>
      </dgm:t>
    </dgm:pt>
    <dgm:pt modelId="{9275EA8C-DDED-4CBC-BA79-4D755AB2C9D3}">
      <dgm:prSet phldrT="[Text]" custT="1"/>
      <dgm:spPr/>
      <dgm:t>
        <a:bodyPr/>
        <a:lstStyle/>
        <a:p>
          <a:r>
            <a:rPr lang="en-US" sz="6000" dirty="0" smtClean="0">
              <a:solidFill>
                <a:srgbClr val="000000"/>
              </a:solidFill>
              <a:latin typeface="Avenir Next Regular"/>
              <a:cs typeface="Avenir Next Regular"/>
            </a:rPr>
            <a:t>1,500 - 1,800 had </a:t>
          </a:r>
          <a:r>
            <a:rPr lang="en-US" sz="6000" u="sng" dirty="0" smtClean="0">
              <a:solidFill>
                <a:srgbClr val="000000"/>
              </a:solidFill>
              <a:latin typeface="Avenir Next Regular"/>
              <a:cs typeface="Avenir Next Regular"/>
            </a:rPr>
            <a:t>&lt;</a:t>
          </a:r>
          <a:r>
            <a:rPr lang="en-US" sz="6000" u="none" dirty="0" smtClean="0">
              <a:solidFill>
                <a:srgbClr val="000000"/>
              </a:solidFill>
              <a:latin typeface="Avenir Next Regular"/>
              <a:cs typeface="Avenir Next Regular"/>
            </a:rPr>
            <a:t> </a:t>
          </a:r>
          <a:r>
            <a:rPr lang="en-US" sz="6000" dirty="0" smtClean="0">
              <a:solidFill>
                <a:srgbClr val="000000"/>
              </a:solidFill>
              <a:latin typeface="Avenir Next Regular"/>
              <a:cs typeface="Avenir Next Regular"/>
            </a:rPr>
            <a:t>5 years of experience</a:t>
          </a:r>
          <a:endParaRPr lang="en-US" sz="6000" dirty="0">
            <a:solidFill>
              <a:srgbClr val="000000"/>
            </a:solidFill>
            <a:latin typeface="Avenir Next Regular"/>
            <a:cs typeface="Avenir Next Regular"/>
          </a:endParaRPr>
        </a:p>
      </dgm:t>
    </dgm:pt>
    <dgm:pt modelId="{08CF1BF5-E271-4FD2-9947-3C3DC460640C}" type="parTrans" cxnId="{887E1EB0-4B10-43E1-A4AE-3B080AF83A8F}">
      <dgm:prSet/>
      <dgm:spPr/>
      <dgm:t>
        <a:bodyPr/>
        <a:lstStyle/>
        <a:p>
          <a:endParaRPr lang="en-US" dirty="0"/>
        </a:p>
      </dgm:t>
    </dgm:pt>
    <dgm:pt modelId="{7C94847E-5A9C-44ED-80FC-4DA0006BA73F}" type="sibTrans" cxnId="{887E1EB0-4B10-43E1-A4AE-3B080AF83A8F}">
      <dgm:prSet/>
      <dgm:spPr/>
      <dgm:t>
        <a:bodyPr/>
        <a:lstStyle/>
        <a:p>
          <a:endParaRPr lang="en-US"/>
        </a:p>
      </dgm:t>
    </dgm:pt>
    <dgm:pt modelId="{C37C863D-2411-422F-81B7-868E76747D13}">
      <dgm:prSet phldrT="[Text]" custT="1"/>
      <dgm:spPr/>
      <dgm:t>
        <a:bodyPr/>
        <a:lstStyle/>
        <a:p>
          <a:r>
            <a:rPr lang="en-US" sz="6000" dirty="0" smtClean="0">
              <a:solidFill>
                <a:srgbClr val="000000"/>
              </a:solidFill>
              <a:latin typeface="Avenir Next Regular"/>
              <a:cs typeface="Avenir Next Regular"/>
            </a:rPr>
            <a:t>580 - 620 had </a:t>
          </a:r>
          <a:r>
            <a:rPr lang="en-US" sz="6000" u="sng" dirty="0" smtClean="0">
              <a:solidFill>
                <a:srgbClr val="000000"/>
              </a:solidFill>
              <a:latin typeface="Avenir Next Regular"/>
              <a:cs typeface="Avenir Next Regular"/>
            </a:rPr>
            <a:t>&lt;</a:t>
          </a:r>
          <a:r>
            <a:rPr lang="en-US" sz="6000" u="none" dirty="0" smtClean="0">
              <a:solidFill>
                <a:srgbClr val="000000"/>
              </a:solidFill>
              <a:latin typeface="Avenir Next Regular"/>
              <a:cs typeface="Avenir Next Regular"/>
            </a:rPr>
            <a:t> </a:t>
          </a:r>
          <a:r>
            <a:rPr lang="en-US" sz="6000" dirty="0" smtClean="0">
              <a:solidFill>
                <a:srgbClr val="000000"/>
              </a:solidFill>
              <a:latin typeface="Avenir Next Regular"/>
              <a:cs typeface="Avenir Next Regular"/>
            </a:rPr>
            <a:t>1 year of experience</a:t>
          </a:r>
          <a:endParaRPr lang="en-US" sz="6000" dirty="0">
            <a:solidFill>
              <a:srgbClr val="000000"/>
            </a:solidFill>
            <a:latin typeface="Avenir Next Regular"/>
            <a:cs typeface="Avenir Next Regular"/>
          </a:endParaRPr>
        </a:p>
      </dgm:t>
    </dgm:pt>
    <dgm:pt modelId="{4B41ECB6-7769-42EA-91AA-0F46F261315C}" type="parTrans" cxnId="{CA8A8960-661C-498F-A700-CBEEBD798085}">
      <dgm:prSet/>
      <dgm:spPr/>
      <dgm:t>
        <a:bodyPr/>
        <a:lstStyle/>
        <a:p>
          <a:endParaRPr lang="en-US" dirty="0"/>
        </a:p>
      </dgm:t>
    </dgm:pt>
    <dgm:pt modelId="{1B0A56ED-F15E-4A2B-B213-BCBA1D1918C9}" type="sibTrans" cxnId="{CA8A8960-661C-498F-A700-CBEEBD798085}">
      <dgm:prSet/>
      <dgm:spPr/>
      <dgm:t>
        <a:bodyPr/>
        <a:lstStyle/>
        <a:p>
          <a:endParaRPr lang="en-US"/>
        </a:p>
      </dgm:t>
    </dgm:pt>
    <dgm:pt modelId="{A1A19F46-043E-42DC-9802-057F363B5DCE}">
      <dgm:prSet phldrT="[Text]" custT="1"/>
      <dgm:spPr/>
      <dgm:t>
        <a:bodyPr/>
        <a:lstStyle/>
        <a:p>
          <a:r>
            <a:rPr lang="en-US" sz="5400" dirty="0" smtClean="0">
              <a:solidFill>
                <a:srgbClr val="000000"/>
              </a:solidFill>
              <a:latin typeface="Avenir Next Regular"/>
              <a:cs typeface="Avenir Next Regular"/>
            </a:rPr>
            <a:t>22% of the beginning teachers hired in 16-17 did not return the following year</a:t>
          </a:r>
          <a:endParaRPr lang="en-US" sz="5400" dirty="0">
            <a:solidFill>
              <a:srgbClr val="000000"/>
            </a:solidFill>
            <a:latin typeface="Avenir Next Regular"/>
            <a:cs typeface="Avenir Next Regular"/>
          </a:endParaRPr>
        </a:p>
      </dgm:t>
    </dgm:pt>
    <dgm:pt modelId="{84A5476C-6667-4790-BC4C-AB829500B7C2}" type="parTrans" cxnId="{5310ED9C-BE93-4777-950F-648FC0D427D0}">
      <dgm:prSet/>
      <dgm:spPr/>
      <dgm:t>
        <a:bodyPr/>
        <a:lstStyle/>
        <a:p>
          <a:endParaRPr lang="en-US" dirty="0"/>
        </a:p>
      </dgm:t>
    </dgm:pt>
    <dgm:pt modelId="{3CC187FC-D01A-4661-B91D-798E91CAE060}" type="sibTrans" cxnId="{5310ED9C-BE93-4777-950F-648FC0D427D0}">
      <dgm:prSet/>
      <dgm:spPr/>
      <dgm:t>
        <a:bodyPr/>
        <a:lstStyle/>
        <a:p>
          <a:endParaRPr lang="en-US"/>
        </a:p>
      </dgm:t>
    </dgm:pt>
    <dgm:pt modelId="{CB3D9072-06E3-4EE8-B76C-D79FED1867F2}" type="pres">
      <dgm:prSet presAssocID="{21D12254-083F-401B-A433-9D663F7DFA42}" presName="Name0" presStyleCnt="0">
        <dgm:presLayoutVars>
          <dgm:chMax val="1"/>
          <dgm:dir/>
          <dgm:animLvl val="ctr"/>
          <dgm:resizeHandles val="exact"/>
        </dgm:presLayoutVars>
      </dgm:prSet>
      <dgm:spPr/>
      <dgm:t>
        <a:bodyPr/>
        <a:lstStyle/>
        <a:p>
          <a:endParaRPr lang="en-US"/>
        </a:p>
      </dgm:t>
    </dgm:pt>
    <dgm:pt modelId="{E68E66BB-3C4D-4DDA-9303-BF863FB6F0CC}" type="pres">
      <dgm:prSet presAssocID="{23E8A2C0-3A8D-4697-A12D-D76F7F950F41}" presName="centerShape" presStyleLbl="node0" presStyleIdx="0" presStyleCnt="1" custScaleX="166721" custScaleY="119908" custLinFactNeighborX="-262" custLinFactNeighborY="-1834"/>
      <dgm:spPr/>
      <dgm:t>
        <a:bodyPr/>
        <a:lstStyle/>
        <a:p>
          <a:endParaRPr lang="en-US"/>
        </a:p>
      </dgm:t>
    </dgm:pt>
    <dgm:pt modelId="{41A6783C-1001-4B79-8C0A-8229A6794CB6}" type="pres">
      <dgm:prSet presAssocID="{E5D437D3-B34C-4CEF-9D77-0907077B828D}" presName="parTrans" presStyleLbl="sibTrans2D1" presStyleIdx="0" presStyleCnt="4"/>
      <dgm:spPr/>
      <dgm:t>
        <a:bodyPr/>
        <a:lstStyle/>
        <a:p>
          <a:endParaRPr lang="en-US"/>
        </a:p>
      </dgm:t>
    </dgm:pt>
    <dgm:pt modelId="{FAF89040-EE6B-436D-A9DD-B0ECC38DFF7C}" type="pres">
      <dgm:prSet presAssocID="{E5D437D3-B34C-4CEF-9D77-0907077B828D}" presName="connectorText" presStyleLbl="sibTrans2D1" presStyleIdx="0" presStyleCnt="4"/>
      <dgm:spPr/>
      <dgm:t>
        <a:bodyPr/>
        <a:lstStyle/>
        <a:p>
          <a:endParaRPr lang="en-US"/>
        </a:p>
      </dgm:t>
    </dgm:pt>
    <dgm:pt modelId="{03DEEFA0-92A1-487F-A135-3EB5C2E2C646}" type="pres">
      <dgm:prSet presAssocID="{D6752E4A-0095-4629-89D6-C92ABE644146}" presName="node" presStyleLbl="node1" presStyleIdx="0" presStyleCnt="4" custScaleX="231750" custScaleY="108082" custRadScaleRad="106582">
        <dgm:presLayoutVars>
          <dgm:bulletEnabled val="1"/>
        </dgm:presLayoutVars>
      </dgm:prSet>
      <dgm:spPr/>
      <dgm:t>
        <a:bodyPr/>
        <a:lstStyle/>
        <a:p>
          <a:endParaRPr lang="en-US"/>
        </a:p>
      </dgm:t>
    </dgm:pt>
    <dgm:pt modelId="{CB76B653-7ED2-44DF-8CFA-065E436C4533}" type="pres">
      <dgm:prSet presAssocID="{08CF1BF5-E271-4FD2-9947-3C3DC460640C}" presName="parTrans" presStyleLbl="sibTrans2D1" presStyleIdx="1" presStyleCnt="4"/>
      <dgm:spPr/>
      <dgm:t>
        <a:bodyPr/>
        <a:lstStyle/>
        <a:p>
          <a:endParaRPr lang="en-US"/>
        </a:p>
      </dgm:t>
    </dgm:pt>
    <dgm:pt modelId="{847D9FFB-72D8-40C0-8D2F-58F003D7EDCD}" type="pres">
      <dgm:prSet presAssocID="{08CF1BF5-E271-4FD2-9947-3C3DC460640C}" presName="connectorText" presStyleLbl="sibTrans2D1" presStyleIdx="1" presStyleCnt="4"/>
      <dgm:spPr/>
      <dgm:t>
        <a:bodyPr/>
        <a:lstStyle/>
        <a:p>
          <a:endParaRPr lang="en-US"/>
        </a:p>
      </dgm:t>
    </dgm:pt>
    <dgm:pt modelId="{EAC508E9-1AA6-4C9A-9F2C-4789FE31AE4A}" type="pres">
      <dgm:prSet presAssocID="{9275EA8C-DDED-4CBC-BA79-4D755AB2C9D3}" presName="node" presStyleLbl="node1" presStyleIdx="1" presStyleCnt="4" custScaleX="236587" custScaleY="185837" custRadScaleRad="166804" custRadScaleInc="-2871">
        <dgm:presLayoutVars>
          <dgm:bulletEnabled val="1"/>
        </dgm:presLayoutVars>
      </dgm:prSet>
      <dgm:spPr/>
      <dgm:t>
        <a:bodyPr/>
        <a:lstStyle/>
        <a:p>
          <a:endParaRPr lang="en-US"/>
        </a:p>
      </dgm:t>
    </dgm:pt>
    <dgm:pt modelId="{A6B57373-010B-4A64-9264-AF96C5895D7E}" type="pres">
      <dgm:prSet presAssocID="{4B41ECB6-7769-42EA-91AA-0F46F261315C}" presName="parTrans" presStyleLbl="sibTrans2D1" presStyleIdx="2" presStyleCnt="4" custScaleX="123359" custLinFactNeighborY="2158"/>
      <dgm:spPr/>
      <dgm:t>
        <a:bodyPr/>
        <a:lstStyle/>
        <a:p>
          <a:endParaRPr lang="en-US"/>
        </a:p>
      </dgm:t>
    </dgm:pt>
    <dgm:pt modelId="{43001C2B-297B-4E23-8DB9-08BDB3F4EC84}" type="pres">
      <dgm:prSet presAssocID="{4B41ECB6-7769-42EA-91AA-0F46F261315C}" presName="connectorText" presStyleLbl="sibTrans2D1" presStyleIdx="2" presStyleCnt="4"/>
      <dgm:spPr/>
      <dgm:t>
        <a:bodyPr/>
        <a:lstStyle/>
        <a:p>
          <a:endParaRPr lang="en-US"/>
        </a:p>
      </dgm:t>
    </dgm:pt>
    <dgm:pt modelId="{275CC6E4-74B7-47EF-94C2-F91AED47320F}" type="pres">
      <dgm:prSet presAssocID="{C37C863D-2411-422F-81B7-868E76747D13}" presName="node" presStyleLbl="node1" presStyleIdx="2" presStyleCnt="4" custScaleX="235257" custScaleY="108136" custRadScaleRad="93025" custRadScaleInc="-644">
        <dgm:presLayoutVars>
          <dgm:bulletEnabled val="1"/>
        </dgm:presLayoutVars>
      </dgm:prSet>
      <dgm:spPr/>
      <dgm:t>
        <a:bodyPr/>
        <a:lstStyle/>
        <a:p>
          <a:endParaRPr lang="en-US"/>
        </a:p>
      </dgm:t>
    </dgm:pt>
    <dgm:pt modelId="{55C96A62-4B12-4073-8A00-96A89C70E4BB}" type="pres">
      <dgm:prSet presAssocID="{84A5476C-6667-4790-BC4C-AB829500B7C2}" presName="parTrans" presStyleLbl="sibTrans2D1" presStyleIdx="3" presStyleCnt="4" custScaleX="121350"/>
      <dgm:spPr/>
      <dgm:t>
        <a:bodyPr/>
        <a:lstStyle/>
        <a:p>
          <a:endParaRPr lang="en-US"/>
        </a:p>
      </dgm:t>
    </dgm:pt>
    <dgm:pt modelId="{43D83518-7B8F-443C-8F38-3403954B04D1}" type="pres">
      <dgm:prSet presAssocID="{84A5476C-6667-4790-BC4C-AB829500B7C2}" presName="connectorText" presStyleLbl="sibTrans2D1" presStyleIdx="3" presStyleCnt="4"/>
      <dgm:spPr/>
      <dgm:t>
        <a:bodyPr/>
        <a:lstStyle/>
        <a:p>
          <a:endParaRPr lang="en-US"/>
        </a:p>
      </dgm:t>
    </dgm:pt>
    <dgm:pt modelId="{EFF66FCF-FFD9-4AB8-9598-56D05EE7AF24}" type="pres">
      <dgm:prSet presAssocID="{A1A19F46-043E-42DC-9802-057F363B5DCE}" presName="node" presStyleLbl="node1" presStyleIdx="3" presStyleCnt="4" custScaleX="243625" custScaleY="187155" custRadScaleRad="169129" custRadScaleInc="-1770">
        <dgm:presLayoutVars>
          <dgm:bulletEnabled val="1"/>
        </dgm:presLayoutVars>
      </dgm:prSet>
      <dgm:spPr/>
      <dgm:t>
        <a:bodyPr/>
        <a:lstStyle/>
        <a:p>
          <a:endParaRPr lang="en-US"/>
        </a:p>
      </dgm:t>
    </dgm:pt>
  </dgm:ptLst>
  <dgm:cxnLst>
    <dgm:cxn modelId="{AEE4E7AB-D11D-4F0F-BF18-7A77476A995D}" type="presOf" srcId="{4B41ECB6-7769-42EA-91AA-0F46F261315C}" destId="{43001C2B-297B-4E23-8DB9-08BDB3F4EC84}" srcOrd="1" destOrd="0" presId="urn:microsoft.com/office/officeart/2005/8/layout/radial5"/>
    <dgm:cxn modelId="{887E1EB0-4B10-43E1-A4AE-3B080AF83A8F}" srcId="{23E8A2C0-3A8D-4697-A12D-D76F7F950F41}" destId="{9275EA8C-DDED-4CBC-BA79-4D755AB2C9D3}" srcOrd="1" destOrd="0" parTransId="{08CF1BF5-E271-4FD2-9947-3C3DC460640C}" sibTransId="{7C94847E-5A9C-44ED-80FC-4DA0006BA73F}"/>
    <dgm:cxn modelId="{CA8A8960-661C-498F-A700-CBEEBD798085}" srcId="{23E8A2C0-3A8D-4697-A12D-D76F7F950F41}" destId="{C37C863D-2411-422F-81B7-868E76747D13}" srcOrd="2" destOrd="0" parTransId="{4B41ECB6-7769-42EA-91AA-0F46F261315C}" sibTransId="{1B0A56ED-F15E-4A2B-B213-BCBA1D1918C9}"/>
    <dgm:cxn modelId="{CAB54BBC-629E-4FC3-9D51-A421115C1D6B}" type="presOf" srcId="{9275EA8C-DDED-4CBC-BA79-4D755AB2C9D3}" destId="{EAC508E9-1AA6-4C9A-9F2C-4789FE31AE4A}" srcOrd="0" destOrd="0" presId="urn:microsoft.com/office/officeart/2005/8/layout/radial5"/>
    <dgm:cxn modelId="{7E0CADEE-E1D1-40A9-9E1C-CBBB12F1E2E5}" type="presOf" srcId="{D6752E4A-0095-4629-89D6-C92ABE644146}" destId="{03DEEFA0-92A1-487F-A135-3EB5C2E2C646}" srcOrd="0" destOrd="0" presId="urn:microsoft.com/office/officeart/2005/8/layout/radial5"/>
    <dgm:cxn modelId="{90D125B9-8AE5-4034-95BA-D9FC08FC5553}" type="presOf" srcId="{A1A19F46-043E-42DC-9802-057F363B5DCE}" destId="{EFF66FCF-FFD9-4AB8-9598-56D05EE7AF24}" srcOrd="0" destOrd="0" presId="urn:microsoft.com/office/officeart/2005/8/layout/radial5"/>
    <dgm:cxn modelId="{BEFC9AE4-A522-4362-8FE4-C29DECDAF896}" type="presOf" srcId="{E5D437D3-B34C-4CEF-9D77-0907077B828D}" destId="{FAF89040-EE6B-436D-A9DD-B0ECC38DFF7C}" srcOrd="1" destOrd="0" presId="urn:microsoft.com/office/officeart/2005/8/layout/radial5"/>
    <dgm:cxn modelId="{0481CF1E-987D-48B1-8DFF-7AF97A74986D}" type="presOf" srcId="{84A5476C-6667-4790-BC4C-AB829500B7C2}" destId="{43D83518-7B8F-443C-8F38-3403954B04D1}" srcOrd="1" destOrd="0" presId="urn:microsoft.com/office/officeart/2005/8/layout/radial5"/>
    <dgm:cxn modelId="{B7F865B1-8F5C-4D27-9A42-1767E85B0885}" type="presOf" srcId="{08CF1BF5-E271-4FD2-9947-3C3DC460640C}" destId="{CB76B653-7ED2-44DF-8CFA-065E436C4533}" srcOrd="0" destOrd="0" presId="urn:microsoft.com/office/officeart/2005/8/layout/radial5"/>
    <dgm:cxn modelId="{A07B9DDD-01E3-4810-A153-11C66E21CA5D}" srcId="{23E8A2C0-3A8D-4697-A12D-D76F7F950F41}" destId="{D6752E4A-0095-4629-89D6-C92ABE644146}" srcOrd="0" destOrd="0" parTransId="{E5D437D3-B34C-4CEF-9D77-0907077B828D}" sibTransId="{FAB4851F-B735-4AF7-B42B-9B2239060E8F}"/>
    <dgm:cxn modelId="{5310ED9C-BE93-4777-950F-648FC0D427D0}" srcId="{23E8A2C0-3A8D-4697-A12D-D76F7F950F41}" destId="{A1A19F46-043E-42DC-9802-057F363B5DCE}" srcOrd="3" destOrd="0" parTransId="{84A5476C-6667-4790-BC4C-AB829500B7C2}" sibTransId="{3CC187FC-D01A-4661-B91D-798E91CAE060}"/>
    <dgm:cxn modelId="{B18B951D-FBEC-4536-A662-FCB927CDA7B9}" type="presOf" srcId="{23E8A2C0-3A8D-4697-A12D-D76F7F950F41}" destId="{E68E66BB-3C4D-4DDA-9303-BF863FB6F0CC}" srcOrd="0" destOrd="0" presId="urn:microsoft.com/office/officeart/2005/8/layout/radial5"/>
    <dgm:cxn modelId="{09B011A7-60E9-45E8-80DC-155CEA94A50D}" type="presOf" srcId="{08CF1BF5-E271-4FD2-9947-3C3DC460640C}" destId="{847D9FFB-72D8-40C0-8D2F-58F003D7EDCD}" srcOrd="1" destOrd="0" presId="urn:microsoft.com/office/officeart/2005/8/layout/radial5"/>
    <dgm:cxn modelId="{67BE71C4-C990-47D6-B4C5-E111E89D9466}" type="presOf" srcId="{84A5476C-6667-4790-BC4C-AB829500B7C2}" destId="{55C96A62-4B12-4073-8A00-96A89C70E4BB}" srcOrd="0" destOrd="0" presId="urn:microsoft.com/office/officeart/2005/8/layout/radial5"/>
    <dgm:cxn modelId="{88B96398-30A9-4FBF-91A2-68B5F2FDC8E7}" type="presOf" srcId="{C37C863D-2411-422F-81B7-868E76747D13}" destId="{275CC6E4-74B7-47EF-94C2-F91AED47320F}" srcOrd="0" destOrd="0" presId="urn:microsoft.com/office/officeart/2005/8/layout/radial5"/>
    <dgm:cxn modelId="{32B1F90B-331E-45A8-A264-32D77842E5CB}" type="presOf" srcId="{E5D437D3-B34C-4CEF-9D77-0907077B828D}" destId="{41A6783C-1001-4B79-8C0A-8229A6794CB6}" srcOrd="0" destOrd="0" presId="urn:microsoft.com/office/officeart/2005/8/layout/radial5"/>
    <dgm:cxn modelId="{DA620BFC-C64B-424A-A8F5-1A9959B08465}" type="presOf" srcId="{4B41ECB6-7769-42EA-91AA-0F46F261315C}" destId="{A6B57373-010B-4A64-9264-AF96C5895D7E}" srcOrd="0" destOrd="0" presId="urn:microsoft.com/office/officeart/2005/8/layout/radial5"/>
    <dgm:cxn modelId="{AD999E0A-0DC1-4745-BBCC-2BCB70955BC7}" srcId="{21D12254-083F-401B-A433-9D663F7DFA42}" destId="{23E8A2C0-3A8D-4697-A12D-D76F7F950F41}" srcOrd="0" destOrd="0" parTransId="{40DC93E2-5A1D-4EBE-AD7D-788D1A9BD3F4}" sibTransId="{1761D79E-C7A0-4AE6-88D9-B38EC3E77F7C}"/>
    <dgm:cxn modelId="{3EA29A9B-B071-44E5-935C-71CBF9583D2B}" type="presOf" srcId="{21D12254-083F-401B-A433-9D663F7DFA42}" destId="{CB3D9072-06E3-4EE8-B76C-D79FED1867F2}" srcOrd="0" destOrd="0" presId="urn:microsoft.com/office/officeart/2005/8/layout/radial5"/>
    <dgm:cxn modelId="{A9ACD52E-6E05-44FC-9780-B30A23B23080}" type="presParOf" srcId="{CB3D9072-06E3-4EE8-B76C-D79FED1867F2}" destId="{E68E66BB-3C4D-4DDA-9303-BF863FB6F0CC}" srcOrd="0" destOrd="0" presId="urn:microsoft.com/office/officeart/2005/8/layout/radial5"/>
    <dgm:cxn modelId="{398847FA-669B-4092-AFF2-8A9A6377D25A}" type="presParOf" srcId="{CB3D9072-06E3-4EE8-B76C-D79FED1867F2}" destId="{41A6783C-1001-4B79-8C0A-8229A6794CB6}" srcOrd="1" destOrd="0" presId="urn:microsoft.com/office/officeart/2005/8/layout/radial5"/>
    <dgm:cxn modelId="{AE0D827A-B608-4FFB-919E-60854F546F67}" type="presParOf" srcId="{41A6783C-1001-4B79-8C0A-8229A6794CB6}" destId="{FAF89040-EE6B-436D-A9DD-B0ECC38DFF7C}" srcOrd="0" destOrd="0" presId="urn:microsoft.com/office/officeart/2005/8/layout/radial5"/>
    <dgm:cxn modelId="{9307FCA0-BAFD-4500-94D0-B9E0FBE19E94}" type="presParOf" srcId="{CB3D9072-06E3-4EE8-B76C-D79FED1867F2}" destId="{03DEEFA0-92A1-487F-A135-3EB5C2E2C646}" srcOrd="2" destOrd="0" presId="urn:microsoft.com/office/officeart/2005/8/layout/radial5"/>
    <dgm:cxn modelId="{8AE370CA-532D-4FAE-81E7-E3AD1921521B}" type="presParOf" srcId="{CB3D9072-06E3-4EE8-B76C-D79FED1867F2}" destId="{CB76B653-7ED2-44DF-8CFA-065E436C4533}" srcOrd="3" destOrd="0" presId="urn:microsoft.com/office/officeart/2005/8/layout/radial5"/>
    <dgm:cxn modelId="{87611482-E18B-4522-B073-699738120FD5}" type="presParOf" srcId="{CB76B653-7ED2-44DF-8CFA-065E436C4533}" destId="{847D9FFB-72D8-40C0-8D2F-58F003D7EDCD}" srcOrd="0" destOrd="0" presId="urn:microsoft.com/office/officeart/2005/8/layout/radial5"/>
    <dgm:cxn modelId="{B4D0E3D4-21A6-45E9-8A8D-F88F69ECE57B}" type="presParOf" srcId="{CB3D9072-06E3-4EE8-B76C-D79FED1867F2}" destId="{EAC508E9-1AA6-4C9A-9F2C-4789FE31AE4A}" srcOrd="4" destOrd="0" presId="urn:microsoft.com/office/officeart/2005/8/layout/radial5"/>
    <dgm:cxn modelId="{A04DB188-F142-4DF5-85CA-913C06A28D80}" type="presParOf" srcId="{CB3D9072-06E3-4EE8-B76C-D79FED1867F2}" destId="{A6B57373-010B-4A64-9264-AF96C5895D7E}" srcOrd="5" destOrd="0" presId="urn:microsoft.com/office/officeart/2005/8/layout/radial5"/>
    <dgm:cxn modelId="{BDA43DBA-D8F5-4053-953A-503387D8CC32}" type="presParOf" srcId="{A6B57373-010B-4A64-9264-AF96C5895D7E}" destId="{43001C2B-297B-4E23-8DB9-08BDB3F4EC84}" srcOrd="0" destOrd="0" presId="urn:microsoft.com/office/officeart/2005/8/layout/radial5"/>
    <dgm:cxn modelId="{8BAB8CA7-1DA7-4CD3-A756-B827DBD5A807}" type="presParOf" srcId="{CB3D9072-06E3-4EE8-B76C-D79FED1867F2}" destId="{275CC6E4-74B7-47EF-94C2-F91AED47320F}" srcOrd="6" destOrd="0" presId="urn:microsoft.com/office/officeart/2005/8/layout/radial5"/>
    <dgm:cxn modelId="{DA8D2E64-0F0D-4261-AA46-A44EE6528D8E}" type="presParOf" srcId="{CB3D9072-06E3-4EE8-B76C-D79FED1867F2}" destId="{55C96A62-4B12-4073-8A00-96A89C70E4BB}" srcOrd="7" destOrd="0" presId="urn:microsoft.com/office/officeart/2005/8/layout/radial5"/>
    <dgm:cxn modelId="{C30C3ED9-6AFC-4E28-A3C5-3D13E925FB42}" type="presParOf" srcId="{55C96A62-4B12-4073-8A00-96A89C70E4BB}" destId="{43D83518-7B8F-443C-8F38-3403954B04D1}" srcOrd="0" destOrd="0" presId="urn:microsoft.com/office/officeart/2005/8/layout/radial5"/>
    <dgm:cxn modelId="{A28763D8-016F-4756-8571-F2C4833EAD7D}" type="presParOf" srcId="{CB3D9072-06E3-4EE8-B76C-D79FED1867F2}" destId="{EFF66FCF-FFD9-4AB8-9598-56D05EE7AF24}" srcOrd="8"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22912F1-30D0-4CC3-9285-2CB7C1F9CB20}"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E9445B2C-188F-4034-ACAB-F81A67C629BB}">
      <dgm:prSet phldrT="[Text]" custT="1"/>
      <dgm:spPr>
        <a:solidFill>
          <a:schemeClr val="accent1">
            <a:lumMod val="40000"/>
            <a:lumOff val="60000"/>
          </a:schemeClr>
        </a:solidFill>
      </dgm:spPr>
      <dgm:t>
        <a:bodyPr/>
        <a:lstStyle/>
        <a:p>
          <a:r>
            <a:rPr lang="en-US" sz="5400" dirty="0" smtClean="0">
              <a:solidFill>
                <a:srgbClr val="000000"/>
              </a:solidFill>
              <a:latin typeface="Avenir Next Regular"/>
              <a:cs typeface="Avenir Next Regular"/>
            </a:rPr>
            <a:t>Understandable </a:t>
          </a:r>
          <a:br>
            <a:rPr lang="en-US" sz="5400" dirty="0" smtClean="0">
              <a:solidFill>
                <a:srgbClr val="000000"/>
              </a:solidFill>
              <a:latin typeface="Avenir Next Regular"/>
              <a:cs typeface="Avenir Next Regular"/>
            </a:rPr>
          </a:br>
          <a:r>
            <a:rPr lang="en-US" sz="5400" dirty="0" smtClean="0">
              <a:solidFill>
                <a:srgbClr val="000000"/>
              </a:solidFill>
              <a:latin typeface="Avenir Next Regular"/>
              <a:cs typeface="Avenir Next Regular"/>
            </a:rPr>
            <a:t>Reasons</a:t>
          </a:r>
          <a:endParaRPr lang="en-US" sz="5400" dirty="0">
            <a:solidFill>
              <a:srgbClr val="000000"/>
            </a:solidFill>
            <a:latin typeface="Avenir Next Regular"/>
            <a:cs typeface="Avenir Next Regular"/>
          </a:endParaRPr>
        </a:p>
      </dgm:t>
    </dgm:pt>
    <dgm:pt modelId="{83B0228E-F0C4-47CE-B5D8-3E1A9E84A0FD}" type="parTrans" cxnId="{88AC4307-4FE7-4F26-A30E-3FDA3AF55DB4}">
      <dgm:prSet/>
      <dgm:spPr/>
      <dgm:t>
        <a:bodyPr/>
        <a:lstStyle/>
        <a:p>
          <a:endParaRPr lang="en-US"/>
        </a:p>
      </dgm:t>
    </dgm:pt>
    <dgm:pt modelId="{E0CAEC41-0ADE-4BF9-AED8-257065BC173B}" type="sibTrans" cxnId="{88AC4307-4FE7-4F26-A30E-3FDA3AF55DB4}">
      <dgm:prSet/>
      <dgm:spPr/>
      <dgm:t>
        <a:bodyPr/>
        <a:lstStyle/>
        <a:p>
          <a:endParaRPr lang="en-US"/>
        </a:p>
      </dgm:t>
    </dgm:pt>
    <dgm:pt modelId="{FDA14DF2-8CAF-40E5-9A01-DE1C282F776B}">
      <dgm:prSet phldrT="[Text]" custT="1"/>
      <dgm:spPr>
        <a:solidFill>
          <a:schemeClr val="accent1">
            <a:lumMod val="40000"/>
            <a:lumOff val="60000"/>
          </a:schemeClr>
        </a:solidFill>
      </dgm:spPr>
      <dgm:t>
        <a:bodyPr/>
        <a:lstStyle/>
        <a:p>
          <a:r>
            <a:rPr lang="en-US" sz="6000" dirty="0" smtClean="0">
              <a:solidFill>
                <a:srgbClr val="000000"/>
              </a:solidFill>
              <a:latin typeface="Avenir Next Regular"/>
              <a:cs typeface="Avenir Next Regular"/>
            </a:rPr>
            <a:t>Involuntary Dismissal</a:t>
          </a:r>
          <a:endParaRPr lang="en-US" sz="6000" dirty="0">
            <a:solidFill>
              <a:srgbClr val="000000"/>
            </a:solidFill>
            <a:latin typeface="Avenir Next Regular"/>
            <a:cs typeface="Avenir Next Regular"/>
          </a:endParaRPr>
        </a:p>
      </dgm:t>
    </dgm:pt>
    <dgm:pt modelId="{213DE2EB-1E78-4EE6-BAE9-9B6C5D5F0F27}" type="parTrans" cxnId="{A09C5BA7-E8C8-4861-8330-763BE4CC93BD}">
      <dgm:prSet/>
      <dgm:spPr/>
      <dgm:t>
        <a:bodyPr/>
        <a:lstStyle/>
        <a:p>
          <a:endParaRPr lang="en-US"/>
        </a:p>
      </dgm:t>
    </dgm:pt>
    <dgm:pt modelId="{CB38DAD7-0701-4132-9DA5-DDFE3274C8B4}" type="sibTrans" cxnId="{A09C5BA7-E8C8-4861-8330-763BE4CC93BD}">
      <dgm:prSet/>
      <dgm:spPr/>
      <dgm:t>
        <a:bodyPr/>
        <a:lstStyle/>
        <a:p>
          <a:endParaRPr lang="en-US"/>
        </a:p>
      </dgm:t>
    </dgm:pt>
    <dgm:pt modelId="{3DE7F792-8F65-444D-8C41-665A8B816554}">
      <dgm:prSet phldrT="[Text]"/>
      <dgm:spPr/>
      <dgm:t>
        <a:bodyPr/>
        <a:lstStyle/>
        <a:p>
          <a:endParaRPr lang="en-US" dirty="0"/>
        </a:p>
      </dgm:t>
    </dgm:pt>
    <dgm:pt modelId="{A2BAD692-4725-4F60-9EF2-2CD19056BA4D}" type="parTrans" cxnId="{5C68ADED-A547-4909-8902-B00B6D62387E}">
      <dgm:prSet/>
      <dgm:spPr/>
      <dgm:t>
        <a:bodyPr/>
        <a:lstStyle/>
        <a:p>
          <a:endParaRPr lang="en-US"/>
        </a:p>
      </dgm:t>
    </dgm:pt>
    <dgm:pt modelId="{418A0CD6-149D-4E09-82C7-9EA8A0D8AB52}" type="sibTrans" cxnId="{5C68ADED-A547-4909-8902-B00B6D62387E}">
      <dgm:prSet/>
      <dgm:spPr/>
      <dgm:t>
        <a:bodyPr/>
        <a:lstStyle/>
        <a:p>
          <a:endParaRPr lang="en-US"/>
        </a:p>
      </dgm:t>
    </dgm:pt>
    <dgm:pt modelId="{743AF1CC-8F0E-48CE-8CC2-2C2D62713AF9}">
      <dgm:prSet phldrT="[Text]" custT="1"/>
      <dgm:spPr>
        <a:solidFill>
          <a:schemeClr val="accent1">
            <a:lumMod val="40000"/>
            <a:lumOff val="60000"/>
          </a:schemeClr>
        </a:solidFill>
      </dgm:spPr>
      <dgm:t>
        <a:bodyPr/>
        <a:lstStyle/>
        <a:p>
          <a:r>
            <a:rPr lang="en-US" sz="6000" dirty="0" smtClean="0">
              <a:solidFill>
                <a:srgbClr val="000000"/>
              </a:solidFill>
              <a:latin typeface="Avenir Next Regular"/>
              <a:cs typeface="Avenir Next Regular"/>
            </a:rPr>
            <a:t>Frustration</a:t>
          </a:r>
          <a:endParaRPr lang="en-US" sz="6000" dirty="0">
            <a:solidFill>
              <a:srgbClr val="000000"/>
            </a:solidFill>
            <a:latin typeface="Avenir Next Regular"/>
            <a:cs typeface="Avenir Next Regular"/>
          </a:endParaRPr>
        </a:p>
      </dgm:t>
    </dgm:pt>
    <dgm:pt modelId="{E9A2C46E-D379-4BAC-9BC9-2A97CB1AF098}" type="parTrans" cxnId="{C9FA0C1F-0B84-48F4-BAAB-CAF6EED215DE}">
      <dgm:prSet/>
      <dgm:spPr/>
      <dgm:t>
        <a:bodyPr/>
        <a:lstStyle/>
        <a:p>
          <a:endParaRPr lang="en-US"/>
        </a:p>
      </dgm:t>
    </dgm:pt>
    <dgm:pt modelId="{48A5EFA3-E528-4968-AC98-E78542AC12A8}" type="sibTrans" cxnId="{C9FA0C1F-0B84-48F4-BAAB-CAF6EED215DE}">
      <dgm:prSet/>
      <dgm:spPr/>
      <dgm:t>
        <a:bodyPr/>
        <a:lstStyle/>
        <a:p>
          <a:endParaRPr lang="en-US"/>
        </a:p>
      </dgm:t>
    </dgm:pt>
    <dgm:pt modelId="{562EA07C-DAF5-4ACB-8C2C-03146F931283}" type="pres">
      <dgm:prSet presAssocID="{F22912F1-30D0-4CC3-9285-2CB7C1F9CB20}" presName="composite" presStyleCnt="0">
        <dgm:presLayoutVars>
          <dgm:chMax val="5"/>
          <dgm:dir/>
          <dgm:animLvl val="ctr"/>
          <dgm:resizeHandles val="exact"/>
        </dgm:presLayoutVars>
      </dgm:prSet>
      <dgm:spPr/>
      <dgm:t>
        <a:bodyPr/>
        <a:lstStyle/>
        <a:p>
          <a:endParaRPr lang="en-US"/>
        </a:p>
      </dgm:t>
    </dgm:pt>
    <dgm:pt modelId="{28F5FB1D-9194-4293-9BEC-44CA89BC33E5}" type="pres">
      <dgm:prSet presAssocID="{F22912F1-30D0-4CC3-9285-2CB7C1F9CB20}" presName="cycle" presStyleCnt="0"/>
      <dgm:spPr/>
    </dgm:pt>
    <dgm:pt modelId="{B7FCA05A-77D6-4F92-9986-B3DBFFE5CFB3}" type="pres">
      <dgm:prSet presAssocID="{F22912F1-30D0-4CC3-9285-2CB7C1F9CB20}" presName="centerShape" presStyleCnt="0"/>
      <dgm:spPr/>
    </dgm:pt>
    <dgm:pt modelId="{AFEFD5DF-F3B7-4B48-9C3C-A07F622198D0}" type="pres">
      <dgm:prSet presAssocID="{F22912F1-30D0-4CC3-9285-2CB7C1F9CB20}" presName="connSite" presStyleLbl="node1" presStyleIdx="0" presStyleCnt="4"/>
      <dgm:spPr/>
    </dgm:pt>
    <dgm:pt modelId="{1ABA1B7D-3346-4E76-9238-8B21609C5FF7}" type="pres">
      <dgm:prSet presAssocID="{F22912F1-30D0-4CC3-9285-2CB7C1F9CB20}" presName="visible" presStyleLbl="node1" presStyleIdx="0" presStyleCnt="4" custLinFactNeighborX="1103" custLinFactNeighborY="-1654"/>
      <dgm:spPr>
        <a:solidFill>
          <a:schemeClr val="accent1">
            <a:lumMod val="40000"/>
            <a:lumOff val="60000"/>
          </a:schemeClr>
        </a:solidFill>
      </dgm:spPr>
      <dgm:t>
        <a:bodyPr/>
        <a:lstStyle/>
        <a:p>
          <a:endParaRPr lang="en-US"/>
        </a:p>
      </dgm:t>
    </dgm:pt>
    <dgm:pt modelId="{8B1D919E-0E3C-4515-A109-F0521A81C289}" type="pres">
      <dgm:prSet presAssocID="{83B0228E-F0C4-47CE-B5D8-3E1A9E84A0FD}" presName="Name25" presStyleLbl="parChTrans1D1" presStyleIdx="0" presStyleCnt="3"/>
      <dgm:spPr/>
      <dgm:t>
        <a:bodyPr/>
        <a:lstStyle/>
        <a:p>
          <a:endParaRPr lang="en-US"/>
        </a:p>
      </dgm:t>
    </dgm:pt>
    <dgm:pt modelId="{72AE689B-A1EF-4413-A46A-6005BE3FF1CF}" type="pres">
      <dgm:prSet presAssocID="{E9445B2C-188F-4034-ACAB-F81A67C629BB}" presName="node" presStyleCnt="0"/>
      <dgm:spPr/>
    </dgm:pt>
    <dgm:pt modelId="{3049774A-72F6-473D-8F40-9F6EBDF53FE3}" type="pres">
      <dgm:prSet presAssocID="{E9445B2C-188F-4034-ACAB-F81A67C629BB}" presName="parentNode" presStyleLbl="node1" presStyleIdx="1" presStyleCnt="4" custScaleX="244511" custLinFactNeighborX="43653" custLinFactNeighborY="7484">
        <dgm:presLayoutVars>
          <dgm:chMax val="1"/>
          <dgm:bulletEnabled val="1"/>
        </dgm:presLayoutVars>
      </dgm:prSet>
      <dgm:spPr/>
      <dgm:t>
        <a:bodyPr/>
        <a:lstStyle/>
        <a:p>
          <a:endParaRPr lang="en-US"/>
        </a:p>
      </dgm:t>
    </dgm:pt>
    <dgm:pt modelId="{E51BD1C3-E39C-4FD7-BBDB-42845C094EB1}" type="pres">
      <dgm:prSet presAssocID="{E9445B2C-188F-4034-ACAB-F81A67C629BB}" presName="childNode" presStyleLbl="revTx" presStyleIdx="0" presStyleCnt="1">
        <dgm:presLayoutVars>
          <dgm:bulletEnabled val="1"/>
        </dgm:presLayoutVars>
      </dgm:prSet>
      <dgm:spPr/>
      <dgm:t>
        <a:bodyPr/>
        <a:lstStyle/>
        <a:p>
          <a:endParaRPr lang="en-US"/>
        </a:p>
      </dgm:t>
    </dgm:pt>
    <dgm:pt modelId="{3A9A5D8D-48EC-45D9-AB87-41742B24CFED}" type="pres">
      <dgm:prSet presAssocID="{213DE2EB-1E78-4EE6-BAE9-9B6C5D5F0F27}" presName="Name25" presStyleLbl="parChTrans1D1" presStyleIdx="1" presStyleCnt="3"/>
      <dgm:spPr/>
      <dgm:t>
        <a:bodyPr/>
        <a:lstStyle/>
        <a:p>
          <a:endParaRPr lang="en-US"/>
        </a:p>
      </dgm:t>
    </dgm:pt>
    <dgm:pt modelId="{0307429E-F85F-4FBC-AB0C-0636ABED02D7}" type="pres">
      <dgm:prSet presAssocID="{FDA14DF2-8CAF-40E5-9A01-DE1C282F776B}" presName="node" presStyleCnt="0"/>
      <dgm:spPr/>
    </dgm:pt>
    <dgm:pt modelId="{1E9DBF22-C928-4A2E-AD85-8A2787B85C61}" type="pres">
      <dgm:prSet presAssocID="{FDA14DF2-8CAF-40E5-9A01-DE1C282F776B}" presName="parentNode" presStyleLbl="node1" presStyleIdx="2" presStyleCnt="4" custScaleX="174628" custLinFactNeighborX="46147" custLinFactNeighborY="624">
        <dgm:presLayoutVars>
          <dgm:chMax val="1"/>
          <dgm:bulletEnabled val="1"/>
        </dgm:presLayoutVars>
      </dgm:prSet>
      <dgm:spPr/>
      <dgm:t>
        <a:bodyPr/>
        <a:lstStyle/>
        <a:p>
          <a:endParaRPr lang="en-US"/>
        </a:p>
      </dgm:t>
    </dgm:pt>
    <dgm:pt modelId="{10FF20AE-BC98-46B4-9D4D-5877A4EB8394}" type="pres">
      <dgm:prSet presAssocID="{FDA14DF2-8CAF-40E5-9A01-DE1C282F776B}" presName="childNode" presStyleLbl="revTx" presStyleIdx="0" presStyleCnt="1">
        <dgm:presLayoutVars>
          <dgm:bulletEnabled val="1"/>
        </dgm:presLayoutVars>
      </dgm:prSet>
      <dgm:spPr/>
      <dgm:t>
        <a:bodyPr/>
        <a:lstStyle/>
        <a:p>
          <a:endParaRPr lang="en-US"/>
        </a:p>
      </dgm:t>
    </dgm:pt>
    <dgm:pt modelId="{6CD86E00-B812-4514-AF1A-410106EDCF4A}" type="pres">
      <dgm:prSet presAssocID="{E9A2C46E-D379-4BAC-9BC9-2A97CB1AF098}" presName="Name25" presStyleLbl="parChTrans1D1" presStyleIdx="2" presStyleCnt="3"/>
      <dgm:spPr/>
      <dgm:t>
        <a:bodyPr/>
        <a:lstStyle/>
        <a:p>
          <a:endParaRPr lang="en-US"/>
        </a:p>
      </dgm:t>
    </dgm:pt>
    <dgm:pt modelId="{1A625410-9CE4-4DE2-A546-1A2CF70AB151}" type="pres">
      <dgm:prSet presAssocID="{743AF1CC-8F0E-48CE-8CC2-2C2D62713AF9}" presName="node" presStyleCnt="0"/>
      <dgm:spPr/>
    </dgm:pt>
    <dgm:pt modelId="{B19F5C06-93BC-4100-837A-707F5F7C607E}" type="pres">
      <dgm:prSet presAssocID="{743AF1CC-8F0E-48CE-8CC2-2C2D62713AF9}" presName="parentNode" presStyleLbl="node1" presStyleIdx="3" presStyleCnt="4" custScaleX="178672" custLinFactNeighborX="54254" custLinFactNeighborY="-7954">
        <dgm:presLayoutVars>
          <dgm:chMax val="1"/>
          <dgm:bulletEnabled val="1"/>
        </dgm:presLayoutVars>
      </dgm:prSet>
      <dgm:spPr/>
      <dgm:t>
        <a:bodyPr/>
        <a:lstStyle/>
        <a:p>
          <a:endParaRPr lang="en-US"/>
        </a:p>
      </dgm:t>
    </dgm:pt>
    <dgm:pt modelId="{86099D45-006B-4431-8485-3DBFF692E027}" type="pres">
      <dgm:prSet presAssocID="{743AF1CC-8F0E-48CE-8CC2-2C2D62713AF9}" presName="childNode" presStyleLbl="revTx" presStyleIdx="0" presStyleCnt="1">
        <dgm:presLayoutVars>
          <dgm:bulletEnabled val="1"/>
        </dgm:presLayoutVars>
      </dgm:prSet>
      <dgm:spPr/>
      <dgm:t>
        <a:bodyPr/>
        <a:lstStyle/>
        <a:p>
          <a:endParaRPr lang="en-US"/>
        </a:p>
      </dgm:t>
    </dgm:pt>
  </dgm:ptLst>
  <dgm:cxnLst>
    <dgm:cxn modelId="{C9FA0C1F-0B84-48F4-BAAB-CAF6EED215DE}" srcId="{F22912F1-30D0-4CC3-9285-2CB7C1F9CB20}" destId="{743AF1CC-8F0E-48CE-8CC2-2C2D62713AF9}" srcOrd="2" destOrd="0" parTransId="{E9A2C46E-D379-4BAC-9BC9-2A97CB1AF098}" sibTransId="{48A5EFA3-E528-4968-AC98-E78542AC12A8}"/>
    <dgm:cxn modelId="{3C0E3DCB-8698-4233-BE4C-D60C681FD241}" type="presOf" srcId="{83B0228E-F0C4-47CE-B5D8-3E1A9E84A0FD}" destId="{8B1D919E-0E3C-4515-A109-F0521A81C289}" srcOrd="0" destOrd="0" presId="urn:microsoft.com/office/officeart/2005/8/layout/radial2"/>
    <dgm:cxn modelId="{5C68ADED-A547-4909-8902-B00B6D62387E}" srcId="{FDA14DF2-8CAF-40E5-9A01-DE1C282F776B}" destId="{3DE7F792-8F65-444D-8C41-665A8B816554}" srcOrd="0" destOrd="0" parTransId="{A2BAD692-4725-4F60-9EF2-2CD19056BA4D}" sibTransId="{418A0CD6-149D-4E09-82C7-9EA8A0D8AB52}"/>
    <dgm:cxn modelId="{20D5B3F3-90BD-4A3C-A1C4-9A5586B65806}" type="presOf" srcId="{E9445B2C-188F-4034-ACAB-F81A67C629BB}" destId="{3049774A-72F6-473D-8F40-9F6EBDF53FE3}" srcOrd="0" destOrd="0" presId="urn:microsoft.com/office/officeart/2005/8/layout/radial2"/>
    <dgm:cxn modelId="{718D015D-5ABA-469E-A87B-F785868665D6}" type="presOf" srcId="{F22912F1-30D0-4CC3-9285-2CB7C1F9CB20}" destId="{562EA07C-DAF5-4ACB-8C2C-03146F931283}" srcOrd="0" destOrd="0" presId="urn:microsoft.com/office/officeart/2005/8/layout/radial2"/>
    <dgm:cxn modelId="{A09C5BA7-E8C8-4861-8330-763BE4CC93BD}" srcId="{F22912F1-30D0-4CC3-9285-2CB7C1F9CB20}" destId="{FDA14DF2-8CAF-40E5-9A01-DE1C282F776B}" srcOrd="1" destOrd="0" parTransId="{213DE2EB-1E78-4EE6-BAE9-9B6C5D5F0F27}" sibTransId="{CB38DAD7-0701-4132-9DA5-DDFE3274C8B4}"/>
    <dgm:cxn modelId="{740FF966-8CF3-443B-B255-8E5DF7CAD166}" type="presOf" srcId="{E9A2C46E-D379-4BAC-9BC9-2A97CB1AF098}" destId="{6CD86E00-B812-4514-AF1A-410106EDCF4A}" srcOrd="0" destOrd="0" presId="urn:microsoft.com/office/officeart/2005/8/layout/radial2"/>
    <dgm:cxn modelId="{6B530608-E40F-4F35-A4F3-ABBE8BEA1995}" type="presOf" srcId="{743AF1CC-8F0E-48CE-8CC2-2C2D62713AF9}" destId="{B19F5C06-93BC-4100-837A-707F5F7C607E}" srcOrd="0" destOrd="0" presId="urn:microsoft.com/office/officeart/2005/8/layout/radial2"/>
    <dgm:cxn modelId="{2D999C87-EFB0-4D69-85B1-F0FBA02208C1}" type="presOf" srcId="{3DE7F792-8F65-444D-8C41-665A8B816554}" destId="{10FF20AE-BC98-46B4-9D4D-5877A4EB8394}" srcOrd="0" destOrd="0" presId="urn:microsoft.com/office/officeart/2005/8/layout/radial2"/>
    <dgm:cxn modelId="{88AC4307-4FE7-4F26-A30E-3FDA3AF55DB4}" srcId="{F22912F1-30D0-4CC3-9285-2CB7C1F9CB20}" destId="{E9445B2C-188F-4034-ACAB-F81A67C629BB}" srcOrd="0" destOrd="0" parTransId="{83B0228E-F0C4-47CE-B5D8-3E1A9E84A0FD}" sibTransId="{E0CAEC41-0ADE-4BF9-AED8-257065BC173B}"/>
    <dgm:cxn modelId="{963C44BA-EFDD-4BE9-9034-D40821EC0FE1}" type="presOf" srcId="{213DE2EB-1E78-4EE6-BAE9-9B6C5D5F0F27}" destId="{3A9A5D8D-48EC-45D9-AB87-41742B24CFED}" srcOrd="0" destOrd="0" presId="urn:microsoft.com/office/officeart/2005/8/layout/radial2"/>
    <dgm:cxn modelId="{F3677D8F-1675-4F3B-9814-B0A3222ABB61}" type="presOf" srcId="{FDA14DF2-8CAF-40E5-9A01-DE1C282F776B}" destId="{1E9DBF22-C928-4A2E-AD85-8A2787B85C61}" srcOrd="0" destOrd="0" presId="urn:microsoft.com/office/officeart/2005/8/layout/radial2"/>
    <dgm:cxn modelId="{0D20AA34-52BB-4E5A-8FA9-578BB047F0BF}" type="presParOf" srcId="{562EA07C-DAF5-4ACB-8C2C-03146F931283}" destId="{28F5FB1D-9194-4293-9BEC-44CA89BC33E5}" srcOrd="0" destOrd="0" presId="urn:microsoft.com/office/officeart/2005/8/layout/radial2"/>
    <dgm:cxn modelId="{5B6FFA94-050E-43CD-963B-81B9BF839BAA}" type="presParOf" srcId="{28F5FB1D-9194-4293-9BEC-44CA89BC33E5}" destId="{B7FCA05A-77D6-4F92-9986-B3DBFFE5CFB3}" srcOrd="0" destOrd="0" presId="urn:microsoft.com/office/officeart/2005/8/layout/radial2"/>
    <dgm:cxn modelId="{06445D28-7CFB-4B39-862B-C1728CC25B34}" type="presParOf" srcId="{B7FCA05A-77D6-4F92-9986-B3DBFFE5CFB3}" destId="{AFEFD5DF-F3B7-4B48-9C3C-A07F622198D0}" srcOrd="0" destOrd="0" presId="urn:microsoft.com/office/officeart/2005/8/layout/radial2"/>
    <dgm:cxn modelId="{0406B655-F2FC-45A4-A8D4-F16C4FE951E1}" type="presParOf" srcId="{B7FCA05A-77D6-4F92-9986-B3DBFFE5CFB3}" destId="{1ABA1B7D-3346-4E76-9238-8B21609C5FF7}" srcOrd="1" destOrd="0" presId="urn:microsoft.com/office/officeart/2005/8/layout/radial2"/>
    <dgm:cxn modelId="{0B255280-051B-4FD9-9010-6F88FEA9E4A2}" type="presParOf" srcId="{28F5FB1D-9194-4293-9BEC-44CA89BC33E5}" destId="{8B1D919E-0E3C-4515-A109-F0521A81C289}" srcOrd="1" destOrd="0" presId="urn:microsoft.com/office/officeart/2005/8/layout/radial2"/>
    <dgm:cxn modelId="{55C181D3-7BCC-41CD-AD0E-3D12AD29CFDC}" type="presParOf" srcId="{28F5FB1D-9194-4293-9BEC-44CA89BC33E5}" destId="{72AE689B-A1EF-4413-A46A-6005BE3FF1CF}" srcOrd="2" destOrd="0" presId="urn:microsoft.com/office/officeart/2005/8/layout/radial2"/>
    <dgm:cxn modelId="{931080BA-1EE3-4F8D-B2A2-040432B8D11B}" type="presParOf" srcId="{72AE689B-A1EF-4413-A46A-6005BE3FF1CF}" destId="{3049774A-72F6-473D-8F40-9F6EBDF53FE3}" srcOrd="0" destOrd="0" presId="urn:microsoft.com/office/officeart/2005/8/layout/radial2"/>
    <dgm:cxn modelId="{45594F31-2345-4236-AF5B-3C94C6651327}" type="presParOf" srcId="{72AE689B-A1EF-4413-A46A-6005BE3FF1CF}" destId="{E51BD1C3-E39C-4FD7-BBDB-42845C094EB1}" srcOrd="1" destOrd="0" presId="urn:microsoft.com/office/officeart/2005/8/layout/radial2"/>
    <dgm:cxn modelId="{A5A63824-0108-4F46-B1AE-D9FF57E70910}" type="presParOf" srcId="{28F5FB1D-9194-4293-9BEC-44CA89BC33E5}" destId="{3A9A5D8D-48EC-45D9-AB87-41742B24CFED}" srcOrd="3" destOrd="0" presId="urn:microsoft.com/office/officeart/2005/8/layout/radial2"/>
    <dgm:cxn modelId="{000AB3E9-11C9-4927-9F52-23FB4F132476}" type="presParOf" srcId="{28F5FB1D-9194-4293-9BEC-44CA89BC33E5}" destId="{0307429E-F85F-4FBC-AB0C-0636ABED02D7}" srcOrd="4" destOrd="0" presId="urn:microsoft.com/office/officeart/2005/8/layout/radial2"/>
    <dgm:cxn modelId="{31946A8B-5C13-4A1A-9F41-4432303EA0F9}" type="presParOf" srcId="{0307429E-F85F-4FBC-AB0C-0636ABED02D7}" destId="{1E9DBF22-C928-4A2E-AD85-8A2787B85C61}" srcOrd="0" destOrd="0" presId="urn:microsoft.com/office/officeart/2005/8/layout/radial2"/>
    <dgm:cxn modelId="{8131B7EE-945F-4619-AE8B-0E6D560F67B0}" type="presParOf" srcId="{0307429E-F85F-4FBC-AB0C-0636ABED02D7}" destId="{10FF20AE-BC98-46B4-9D4D-5877A4EB8394}" srcOrd="1" destOrd="0" presId="urn:microsoft.com/office/officeart/2005/8/layout/radial2"/>
    <dgm:cxn modelId="{990F96AC-B943-4D2F-9DF1-64F54F9EE597}" type="presParOf" srcId="{28F5FB1D-9194-4293-9BEC-44CA89BC33E5}" destId="{6CD86E00-B812-4514-AF1A-410106EDCF4A}" srcOrd="5" destOrd="0" presId="urn:microsoft.com/office/officeart/2005/8/layout/radial2"/>
    <dgm:cxn modelId="{85D64D5E-158A-4302-9D05-33EEA2D9C9A2}" type="presParOf" srcId="{28F5FB1D-9194-4293-9BEC-44CA89BC33E5}" destId="{1A625410-9CE4-4DE2-A546-1A2CF70AB151}" srcOrd="6" destOrd="0" presId="urn:microsoft.com/office/officeart/2005/8/layout/radial2"/>
    <dgm:cxn modelId="{F993002D-ED24-4DA4-9218-04368BD319D7}" type="presParOf" srcId="{1A625410-9CE4-4DE2-A546-1A2CF70AB151}" destId="{B19F5C06-93BC-4100-837A-707F5F7C607E}" srcOrd="0" destOrd="0" presId="urn:microsoft.com/office/officeart/2005/8/layout/radial2"/>
    <dgm:cxn modelId="{472E99FF-70EB-45E3-8446-23F6186B8682}" type="presParOf" srcId="{1A625410-9CE4-4DE2-A546-1A2CF70AB151}" destId="{86099D45-006B-4431-8485-3DBFF692E027}"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0FFFEF-CA3A-4425-954E-EF9005FF271B}"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0F340591-AD8D-404C-AB87-A0F78079458C}">
      <dgm:prSet phldrT="[Text]"/>
      <dgm:spPr>
        <a:solidFill>
          <a:srgbClr val="FFFFFF"/>
        </a:solidFill>
        <a:ln>
          <a:solidFill>
            <a:srgbClr val="FF0000"/>
          </a:solidFill>
        </a:ln>
      </dgm:spPr>
      <dgm:t>
        <a:bodyPr/>
        <a:lstStyle/>
        <a:p>
          <a:r>
            <a:rPr lang="en-US" dirty="0" smtClean="0">
              <a:solidFill>
                <a:srgbClr val="FF0000"/>
              </a:solidFill>
              <a:latin typeface="Avenir Next"/>
            </a:rPr>
            <a:t>Administrator</a:t>
          </a:r>
          <a:endParaRPr lang="en-US" dirty="0">
            <a:solidFill>
              <a:srgbClr val="FF0000"/>
            </a:solidFill>
            <a:latin typeface="Avenir Next"/>
          </a:endParaRPr>
        </a:p>
      </dgm:t>
    </dgm:pt>
    <dgm:pt modelId="{26674246-674D-4D08-9264-3F6B70E8A8E6}" type="parTrans" cxnId="{FBECE237-F693-4E8E-8A48-39A849F1DCF7}">
      <dgm:prSet/>
      <dgm:spPr/>
      <dgm:t>
        <a:bodyPr/>
        <a:lstStyle/>
        <a:p>
          <a:endParaRPr lang="en-US"/>
        </a:p>
      </dgm:t>
    </dgm:pt>
    <dgm:pt modelId="{5F3E5CD7-4CAA-4859-AF6E-AA26F23D8356}" type="sibTrans" cxnId="{FBECE237-F693-4E8E-8A48-39A849F1DCF7}">
      <dgm:prSet/>
      <dgm:spPr>
        <a:solidFill>
          <a:srgbClr val="0080FF"/>
        </a:solidFill>
      </dgm:spPr>
      <dgm:t>
        <a:bodyPr/>
        <a:lstStyle/>
        <a:p>
          <a:endParaRPr lang="en-US" dirty="0"/>
        </a:p>
      </dgm:t>
    </dgm:pt>
    <dgm:pt modelId="{D8DF1B24-5E81-46DD-A8F5-15656085CC01}">
      <dgm:prSet phldrT="[Text]"/>
      <dgm:spPr>
        <a:noFill/>
        <a:ln>
          <a:solidFill>
            <a:srgbClr val="FF0000"/>
          </a:solidFill>
        </a:ln>
      </dgm:spPr>
      <dgm:t>
        <a:bodyPr/>
        <a:lstStyle/>
        <a:p>
          <a:r>
            <a:rPr lang="en-US" dirty="0" smtClean="0">
              <a:solidFill>
                <a:srgbClr val="FF0000"/>
              </a:solidFill>
              <a:latin typeface="Avenir Next"/>
            </a:rPr>
            <a:t>Mentor</a:t>
          </a:r>
          <a:endParaRPr lang="en-US" dirty="0">
            <a:solidFill>
              <a:srgbClr val="FF0000"/>
            </a:solidFill>
            <a:latin typeface="Avenir Next"/>
          </a:endParaRPr>
        </a:p>
      </dgm:t>
    </dgm:pt>
    <dgm:pt modelId="{4D694321-09D2-4BA3-8FB8-7EE4CA55487A}" type="parTrans" cxnId="{9C01A02D-0E2C-4B47-875C-C5BACE7CE71D}">
      <dgm:prSet/>
      <dgm:spPr/>
      <dgm:t>
        <a:bodyPr/>
        <a:lstStyle/>
        <a:p>
          <a:endParaRPr lang="en-US"/>
        </a:p>
      </dgm:t>
    </dgm:pt>
    <dgm:pt modelId="{5590A42F-9282-4C55-BE44-B6868D2ABFB3}" type="sibTrans" cxnId="{9C01A02D-0E2C-4B47-875C-C5BACE7CE71D}">
      <dgm:prSet/>
      <dgm:spPr>
        <a:solidFill>
          <a:srgbClr val="0080FF"/>
        </a:solidFill>
      </dgm:spPr>
      <dgm:t>
        <a:bodyPr/>
        <a:lstStyle/>
        <a:p>
          <a:endParaRPr lang="en-US" dirty="0"/>
        </a:p>
      </dgm:t>
    </dgm:pt>
    <dgm:pt modelId="{BF14C04E-8147-4F18-97E8-F938587F1A34}">
      <dgm:prSet phldrT="[Text]"/>
      <dgm:spPr>
        <a:noFill/>
        <a:ln>
          <a:solidFill>
            <a:srgbClr val="FF0000"/>
          </a:solidFill>
        </a:ln>
      </dgm:spPr>
      <dgm:t>
        <a:bodyPr/>
        <a:lstStyle/>
        <a:p>
          <a:r>
            <a:rPr lang="en-US" dirty="0" smtClean="0">
              <a:solidFill>
                <a:srgbClr val="FF0000"/>
              </a:solidFill>
              <a:latin typeface="Avenir Next"/>
            </a:rPr>
            <a:t>Beginning Teacher</a:t>
          </a:r>
          <a:endParaRPr lang="en-US" dirty="0">
            <a:solidFill>
              <a:srgbClr val="FF0000"/>
            </a:solidFill>
            <a:latin typeface="Avenir Next"/>
          </a:endParaRPr>
        </a:p>
      </dgm:t>
    </dgm:pt>
    <dgm:pt modelId="{C75553F3-877D-4193-BDA8-6052497059A6}" type="parTrans" cxnId="{5FA61A42-F963-4A07-B5B1-83F8004B531F}">
      <dgm:prSet/>
      <dgm:spPr/>
      <dgm:t>
        <a:bodyPr/>
        <a:lstStyle/>
        <a:p>
          <a:endParaRPr lang="en-US"/>
        </a:p>
      </dgm:t>
    </dgm:pt>
    <dgm:pt modelId="{06190461-9454-46DB-8C50-5EC0CB575DF7}" type="sibTrans" cxnId="{5FA61A42-F963-4A07-B5B1-83F8004B531F}">
      <dgm:prSet/>
      <dgm:spPr>
        <a:solidFill>
          <a:srgbClr val="0080FF"/>
        </a:solidFill>
      </dgm:spPr>
      <dgm:t>
        <a:bodyPr/>
        <a:lstStyle/>
        <a:p>
          <a:endParaRPr lang="en-US" dirty="0"/>
        </a:p>
      </dgm:t>
    </dgm:pt>
    <dgm:pt modelId="{79395930-B6A7-4F4E-B158-6A4EF8AD03C5}" type="pres">
      <dgm:prSet presAssocID="{8A0FFFEF-CA3A-4425-954E-EF9005FF271B}" presName="Name0" presStyleCnt="0">
        <dgm:presLayoutVars>
          <dgm:dir/>
          <dgm:resizeHandles val="exact"/>
        </dgm:presLayoutVars>
      </dgm:prSet>
      <dgm:spPr/>
      <dgm:t>
        <a:bodyPr/>
        <a:lstStyle/>
        <a:p>
          <a:endParaRPr lang="en-US"/>
        </a:p>
      </dgm:t>
    </dgm:pt>
    <dgm:pt modelId="{31D004AA-BC62-4E6F-B0F1-177376D0C5AA}" type="pres">
      <dgm:prSet presAssocID="{0F340591-AD8D-404C-AB87-A0F78079458C}" presName="node" presStyleLbl="node1" presStyleIdx="0" presStyleCnt="3">
        <dgm:presLayoutVars>
          <dgm:bulletEnabled val="1"/>
        </dgm:presLayoutVars>
      </dgm:prSet>
      <dgm:spPr/>
      <dgm:t>
        <a:bodyPr/>
        <a:lstStyle/>
        <a:p>
          <a:endParaRPr lang="en-US"/>
        </a:p>
      </dgm:t>
    </dgm:pt>
    <dgm:pt modelId="{6EFE6F1B-8B7A-40C5-A435-7460A5B2A787}" type="pres">
      <dgm:prSet presAssocID="{5F3E5CD7-4CAA-4859-AF6E-AA26F23D8356}" presName="sibTrans" presStyleLbl="sibTrans2D1" presStyleIdx="0" presStyleCnt="3"/>
      <dgm:spPr/>
      <dgm:t>
        <a:bodyPr/>
        <a:lstStyle/>
        <a:p>
          <a:endParaRPr lang="en-US"/>
        </a:p>
      </dgm:t>
    </dgm:pt>
    <dgm:pt modelId="{8D149904-DD25-41B4-8FF4-0F1D19BD3B11}" type="pres">
      <dgm:prSet presAssocID="{5F3E5CD7-4CAA-4859-AF6E-AA26F23D8356}" presName="connectorText" presStyleLbl="sibTrans2D1" presStyleIdx="0" presStyleCnt="3"/>
      <dgm:spPr/>
      <dgm:t>
        <a:bodyPr/>
        <a:lstStyle/>
        <a:p>
          <a:endParaRPr lang="en-US"/>
        </a:p>
      </dgm:t>
    </dgm:pt>
    <dgm:pt modelId="{10D27538-02AE-4C69-8FC7-B2A2341781B0}" type="pres">
      <dgm:prSet presAssocID="{D8DF1B24-5E81-46DD-A8F5-15656085CC01}" presName="node" presStyleLbl="node1" presStyleIdx="1" presStyleCnt="3">
        <dgm:presLayoutVars>
          <dgm:bulletEnabled val="1"/>
        </dgm:presLayoutVars>
      </dgm:prSet>
      <dgm:spPr/>
      <dgm:t>
        <a:bodyPr/>
        <a:lstStyle/>
        <a:p>
          <a:endParaRPr lang="en-US"/>
        </a:p>
      </dgm:t>
    </dgm:pt>
    <dgm:pt modelId="{266024E1-60B4-48F5-BF84-A505E7E6C123}" type="pres">
      <dgm:prSet presAssocID="{5590A42F-9282-4C55-BE44-B6868D2ABFB3}" presName="sibTrans" presStyleLbl="sibTrans2D1" presStyleIdx="1" presStyleCnt="3"/>
      <dgm:spPr/>
      <dgm:t>
        <a:bodyPr/>
        <a:lstStyle/>
        <a:p>
          <a:endParaRPr lang="en-US"/>
        </a:p>
      </dgm:t>
    </dgm:pt>
    <dgm:pt modelId="{6F2F723C-6276-460B-AB4A-BAA38837F5C8}" type="pres">
      <dgm:prSet presAssocID="{5590A42F-9282-4C55-BE44-B6868D2ABFB3}" presName="connectorText" presStyleLbl="sibTrans2D1" presStyleIdx="1" presStyleCnt="3"/>
      <dgm:spPr/>
      <dgm:t>
        <a:bodyPr/>
        <a:lstStyle/>
        <a:p>
          <a:endParaRPr lang="en-US"/>
        </a:p>
      </dgm:t>
    </dgm:pt>
    <dgm:pt modelId="{F06AA091-EBF3-40B2-8DD5-22194096C8B5}" type="pres">
      <dgm:prSet presAssocID="{BF14C04E-8147-4F18-97E8-F938587F1A34}" presName="node" presStyleLbl="node1" presStyleIdx="2" presStyleCnt="3">
        <dgm:presLayoutVars>
          <dgm:bulletEnabled val="1"/>
        </dgm:presLayoutVars>
      </dgm:prSet>
      <dgm:spPr/>
      <dgm:t>
        <a:bodyPr/>
        <a:lstStyle/>
        <a:p>
          <a:endParaRPr lang="en-US"/>
        </a:p>
      </dgm:t>
    </dgm:pt>
    <dgm:pt modelId="{9C8BE1C7-E92A-4856-BF2C-10E2D79487C8}" type="pres">
      <dgm:prSet presAssocID="{06190461-9454-46DB-8C50-5EC0CB575DF7}" presName="sibTrans" presStyleLbl="sibTrans2D1" presStyleIdx="2" presStyleCnt="3"/>
      <dgm:spPr/>
      <dgm:t>
        <a:bodyPr/>
        <a:lstStyle/>
        <a:p>
          <a:endParaRPr lang="en-US"/>
        </a:p>
      </dgm:t>
    </dgm:pt>
    <dgm:pt modelId="{E073E8C4-CC08-42B5-A998-5C255A478405}" type="pres">
      <dgm:prSet presAssocID="{06190461-9454-46DB-8C50-5EC0CB575DF7}" presName="connectorText" presStyleLbl="sibTrans2D1" presStyleIdx="2" presStyleCnt="3"/>
      <dgm:spPr/>
      <dgm:t>
        <a:bodyPr/>
        <a:lstStyle/>
        <a:p>
          <a:endParaRPr lang="en-US"/>
        </a:p>
      </dgm:t>
    </dgm:pt>
  </dgm:ptLst>
  <dgm:cxnLst>
    <dgm:cxn modelId="{FBECE237-F693-4E8E-8A48-39A849F1DCF7}" srcId="{8A0FFFEF-CA3A-4425-954E-EF9005FF271B}" destId="{0F340591-AD8D-404C-AB87-A0F78079458C}" srcOrd="0" destOrd="0" parTransId="{26674246-674D-4D08-9264-3F6B70E8A8E6}" sibTransId="{5F3E5CD7-4CAA-4859-AF6E-AA26F23D8356}"/>
    <dgm:cxn modelId="{5FA61A42-F963-4A07-B5B1-83F8004B531F}" srcId="{8A0FFFEF-CA3A-4425-954E-EF9005FF271B}" destId="{BF14C04E-8147-4F18-97E8-F938587F1A34}" srcOrd="2" destOrd="0" parTransId="{C75553F3-877D-4193-BDA8-6052497059A6}" sibTransId="{06190461-9454-46DB-8C50-5EC0CB575DF7}"/>
    <dgm:cxn modelId="{BA7EE3F2-D89A-4824-BF4E-16F394A1236A}" type="presOf" srcId="{5590A42F-9282-4C55-BE44-B6868D2ABFB3}" destId="{266024E1-60B4-48F5-BF84-A505E7E6C123}" srcOrd="0" destOrd="0" presId="urn:microsoft.com/office/officeart/2005/8/layout/cycle7"/>
    <dgm:cxn modelId="{7E29C17A-AB65-4E3D-AA7B-D73728CE53FA}" type="presOf" srcId="{06190461-9454-46DB-8C50-5EC0CB575DF7}" destId="{E073E8C4-CC08-42B5-A998-5C255A478405}" srcOrd="1" destOrd="0" presId="urn:microsoft.com/office/officeart/2005/8/layout/cycle7"/>
    <dgm:cxn modelId="{508D66CE-9DFC-40AD-A8D7-479D5457EC5A}" type="presOf" srcId="{BF14C04E-8147-4F18-97E8-F938587F1A34}" destId="{F06AA091-EBF3-40B2-8DD5-22194096C8B5}" srcOrd="0" destOrd="0" presId="urn:microsoft.com/office/officeart/2005/8/layout/cycle7"/>
    <dgm:cxn modelId="{D41F7FF8-9784-4B6F-9D0A-3DF87E2CC620}" type="presOf" srcId="{06190461-9454-46DB-8C50-5EC0CB575DF7}" destId="{9C8BE1C7-E92A-4856-BF2C-10E2D79487C8}" srcOrd="0" destOrd="0" presId="urn:microsoft.com/office/officeart/2005/8/layout/cycle7"/>
    <dgm:cxn modelId="{DB6F8682-83A6-45C3-BF52-D3AC2E624ABD}" type="presOf" srcId="{D8DF1B24-5E81-46DD-A8F5-15656085CC01}" destId="{10D27538-02AE-4C69-8FC7-B2A2341781B0}" srcOrd="0" destOrd="0" presId="urn:microsoft.com/office/officeart/2005/8/layout/cycle7"/>
    <dgm:cxn modelId="{3D590425-AC9D-4DEC-B8EA-CBD3911ECAA7}" type="presOf" srcId="{8A0FFFEF-CA3A-4425-954E-EF9005FF271B}" destId="{79395930-B6A7-4F4E-B158-6A4EF8AD03C5}" srcOrd="0" destOrd="0" presId="urn:microsoft.com/office/officeart/2005/8/layout/cycle7"/>
    <dgm:cxn modelId="{827E7920-DD49-44B1-A7F3-65055A61FAFE}" type="presOf" srcId="{5590A42F-9282-4C55-BE44-B6868D2ABFB3}" destId="{6F2F723C-6276-460B-AB4A-BAA38837F5C8}" srcOrd="1" destOrd="0" presId="urn:microsoft.com/office/officeart/2005/8/layout/cycle7"/>
    <dgm:cxn modelId="{9C01A02D-0E2C-4B47-875C-C5BACE7CE71D}" srcId="{8A0FFFEF-CA3A-4425-954E-EF9005FF271B}" destId="{D8DF1B24-5E81-46DD-A8F5-15656085CC01}" srcOrd="1" destOrd="0" parTransId="{4D694321-09D2-4BA3-8FB8-7EE4CA55487A}" sibTransId="{5590A42F-9282-4C55-BE44-B6868D2ABFB3}"/>
    <dgm:cxn modelId="{737A0F41-3C04-4398-BA4C-4303F2F8EB58}" type="presOf" srcId="{5F3E5CD7-4CAA-4859-AF6E-AA26F23D8356}" destId="{8D149904-DD25-41B4-8FF4-0F1D19BD3B11}" srcOrd="1" destOrd="0" presId="urn:microsoft.com/office/officeart/2005/8/layout/cycle7"/>
    <dgm:cxn modelId="{91FEC12F-5BBA-4C0D-A5EA-C0C6BFFCCEE5}" type="presOf" srcId="{5F3E5CD7-4CAA-4859-AF6E-AA26F23D8356}" destId="{6EFE6F1B-8B7A-40C5-A435-7460A5B2A787}" srcOrd="0" destOrd="0" presId="urn:microsoft.com/office/officeart/2005/8/layout/cycle7"/>
    <dgm:cxn modelId="{14165672-1C88-474E-9D17-BC2765458D1C}" type="presOf" srcId="{0F340591-AD8D-404C-AB87-A0F78079458C}" destId="{31D004AA-BC62-4E6F-B0F1-177376D0C5AA}" srcOrd="0" destOrd="0" presId="urn:microsoft.com/office/officeart/2005/8/layout/cycle7"/>
    <dgm:cxn modelId="{95C50CEA-F7B6-4EE5-8134-474E6873CEA9}" type="presParOf" srcId="{79395930-B6A7-4F4E-B158-6A4EF8AD03C5}" destId="{31D004AA-BC62-4E6F-B0F1-177376D0C5AA}" srcOrd="0" destOrd="0" presId="urn:microsoft.com/office/officeart/2005/8/layout/cycle7"/>
    <dgm:cxn modelId="{C842F4F0-004A-4052-A55B-C4C727E4EF37}" type="presParOf" srcId="{79395930-B6A7-4F4E-B158-6A4EF8AD03C5}" destId="{6EFE6F1B-8B7A-40C5-A435-7460A5B2A787}" srcOrd="1" destOrd="0" presId="urn:microsoft.com/office/officeart/2005/8/layout/cycle7"/>
    <dgm:cxn modelId="{FD0B34FE-2C26-4981-92C7-80C2A59415FF}" type="presParOf" srcId="{6EFE6F1B-8B7A-40C5-A435-7460A5B2A787}" destId="{8D149904-DD25-41B4-8FF4-0F1D19BD3B11}" srcOrd="0" destOrd="0" presId="urn:microsoft.com/office/officeart/2005/8/layout/cycle7"/>
    <dgm:cxn modelId="{B665ED4A-8EA3-467A-A38C-89085FC6D9E1}" type="presParOf" srcId="{79395930-B6A7-4F4E-B158-6A4EF8AD03C5}" destId="{10D27538-02AE-4C69-8FC7-B2A2341781B0}" srcOrd="2" destOrd="0" presId="urn:microsoft.com/office/officeart/2005/8/layout/cycle7"/>
    <dgm:cxn modelId="{70590048-AD85-498F-809A-5598548C0400}" type="presParOf" srcId="{79395930-B6A7-4F4E-B158-6A4EF8AD03C5}" destId="{266024E1-60B4-48F5-BF84-A505E7E6C123}" srcOrd="3" destOrd="0" presId="urn:microsoft.com/office/officeart/2005/8/layout/cycle7"/>
    <dgm:cxn modelId="{00002783-29EE-4F25-820F-BE2C6D631167}" type="presParOf" srcId="{266024E1-60B4-48F5-BF84-A505E7E6C123}" destId="{6F2F723C-6276-460B-AB4A-BAA38837F5C8}" srcOrd="0" destOrd="0" presId="urn:microsoft.com/office/officeart/2005/8/layout/cycle7"/>
    <dgm:cxn modelId="{382B75F8-C995-4D73-87CA-8D5D6182C8F0}" type="presParOf" srcId="{79395930-B6A7-4F4E-B158-6A4EF8AD03C5}" destId="{F06AA091-EBF3-40B2-8DD5-22194096C8B5}" srcOrd="4" destOrd="0" presId="urn:microsoft.com/office/officeart/2005/8/layout/cycle7"/>
    <dgm:cxn modelId="{45238301-EECA-4183-849E-25BAE04C9580}" type="presParOf" srcId="{79395930-B6A7-4F4E-B158-6A4EF8AD03C5}" destId="{9C8BE1C7-E92A-4856-BF2C-10E2D79487C8}" srcOrd="5" destOrd="0" presId="urn:microsoft.com/office/officeart/2005/8/layout/cycle7"/>
    <dgm:cxn modelId="{29A86F99-488C-42A8-AEDE-3DAF2C41D255}" type="presParOf" srcId="{9C8BE1C7-E92A-4856-BF2C-10E2D79487C8}" destId="{E073E8C4-CC08-42B5-A998-5C255A478405}" srcOrd="0" destOrd="0" presId="urn:microsoft.com/office/officeart/2005/8/layout/cycle7"/>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E66BB-3C4D-4DDA-9303-BF863FB6F0CC}">
      <dsp:nvSpPr>
        <dsp:cNvPr id="0" name=""/>
        <dsp:cNvSpPr/>
      </dsp:nvSpPr>
      <dsp:spPr>
        <a:xfrm>
          <a:off x="8828977" y="3713812"/>
          <a:ext cx="4945693" cy="3557009"/>
        </a:xfrm>
        <a:prstGeom prst="ellips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US" sz="5400" kern="1200" dirty="0" smtClean="0">
              <a:solidFill>
                <a:srgbClr val="000000"/>
              </a:solidFill>
              <a:latin typeface="Avenir Next Regular"/>
              <a:cs typeface="Avenir Next Regular"/>
            </a:rPr>
            <a:t>SC Teacher Retention Issue</a:t>
          </a:r>
          <a:endParaRPr lang="en-US" sz="5400" kern="1200" dirty="0">
            <a:solidFill>
              <a:srgbClr val="000000"/>
            </a:solidFill>
            <a:latin typeface="Avenir Next Regular"/>
            <a:cs typeface="Avenir Next Regular"/>
          </a:endParaRPr>
        </a:p>
      </dsp:txBody>
      <dsp:txXfrm>
        <a:off x="9553257" y="4234724"/>
        <a:ext cx="3497133" cy="2515185"/>
      </dsp:txXfrm>
    </dsp:sp>
    <dsp:sp modelId="{41A6783C-1001-4B79-8C0A-8229A6794CB6}">
      <dsp:nvSpPr>
        <dsp:cNvPr id="0" name=""/>
        <dsp:cNvSpPr/>
      </dsp:nvSpPr>
      <dsp:spPr>
        <a:xfrm rot="16218700">
          <a:off x="11148382" y="2907998"/>
          <a:ext cx="329513" cy="1008592"/>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29999"/>
              </a:schemeClr>
            </a:gs>
            <a:gs pos="100000">
              <a:schemeClr val="accent1">
                <a:tint val="6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endParaRPr lang="en-US" sz="4600" kern="1200" dirty="0"/>
        </a:p>
      </dsp:txBody>
      <dsp:txXfrm>
        <a:off x="11197540" y="3159142"/>
        <a:ext cx="230659" cy="605156"/>
      </dsp:txXfrm>
    </dsp:sp>
    <dsp:sp modelId="{03DEEFA0-92A1-487F-A135-3EB5C2E2C646}">
      <dsp:nvSpPr>
        <dsp:cNvPr id="0" name=""/>
        <dsp:cNvSpPr/>
      </dsp:nvSpPr>
      <dsp:spPr>
        <a:xfrm>
          <a:off x="7886227" y="-114080"/>
          <a:ext cx="6874745" cy="3206197"/>
        </a:xfrm>
        <a:prstGeom prst="ellips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en-US" sz="6000" kern="1200" dirty="0" smtClean="0">
              <a:solidFill>
                <a:srgbClr val="000000"/>
              </a:solidFill>
              <a:latin typeface="Avenir Next Regular"/>
              <a:cs typeface="Avenir Next Regular"/>
            </a:rPr>
            <a:t>4,100 - 4,900 teachers left</a:t>
          </a:r>
          <a:endParaRPr lang="en-US" sz="6000" kern="1200" dirty="0">
            <a:solidFill>
              <a:srgbClr val="000000"/>
            </a:solidFill>
            <a:latin typeface="Avenir Next Regular"/>
            <a:cs typeface="Avenir Next Regular"/>
          </a:endParaRPr>
        </a:p>
      </dsp:txBody>
      <dsp:txXfrm>
        <a:off x="8893010" y="355457"/>
        <a:ext cx="4861179" cy="2267123"/>
      </dsp:txXfrm>
    </dsp:sp>
    <dsp:sp modelId="{CB76B653-7ED2-44DF-8CFA-065E436C4533}">
      <dsp:nvSpPr>
        <dsp:cNvPr id="0" name=""/>
        <dsp:cNvSpPr/>
      </dsp:nvSpPr>
      <dsp:spPr>
        <a:xfrm rot="21598091">
          <a:off x="13988066" y="4986386"/>
          <a:ext cx="514089" cy="1008592"/>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29999"/>
              </a:schemeClr>
            </a:gs>
            <a:gs pos="100000">
              <a:schemeClr val="accent1">
                <a:tint val="6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endParaRPr lang="en-US" sz="4600" kern="1200" dirty="0"/>
        </a:p>
      </dsp:txBody>
      <dsp:txXfrm>
        <a:off x="13988066" y="5188147"/>
        <a:ext cx="359862" cy="605156"/>
      </dsp:txXfrm>
    </dsp:sp>
    <dsp:sp modelId="{EAC508E9-1AA6-4C9A-9F2C-4789FE31AE4A}">
      <dsp:nvSpPr>
        <dsp:cNvPr id="0" name=""/>
        <dsp:cNvSpPr/>
      </dsp:nvSpPr>
      <dsp:spPr>
        <a:xfrm>
          <a:off x="14744649" y="2732076"/>
          <a:ext cx="7018233" cy="5512760"/>
        </a:xfrm>
        <a:prstGeom prst="ellips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en-US" sz="6000" kern="1200" dirty="0" smtClean="0">
              <a:solidFill>
                <a:srgbClr val="000000"/>
              </a:solidFill>
              <a:latin typeface="Avenir Next Regular"/>
              <a:cs typeface="Avenir Next Regular"/>
            </a:rPr>
            <a:t>1,500 - 1,800 had </a:t>
          </a:r>
          <a:r>
            <a:rPr lang="en-US" sz="6000" u="sng" kern="1200" dirty="0" smtClean="0">
              <a:solidFill>
                <a:srgbClr val="000000"/>
              </a:solidFill>
              <a:latin typeface="Avenir Next Regular"/>
              <a:cs typeface="Avenir Next Regular"/>
            </a:rPr>
            <a:t>&lt;</a:t>
          </a:r>
          <a:r>
            <a:rPr lang="en-US" sz="6000" u="none" kern="1200" dirty="0" smtClean="0">
              <a:solidFill>
                <a:srgbClr val="000000"/>
              </a:solidFill>
              <a:latin typeface="Avenir Next Regular"/>
              <a:cs typeface="Avenir Next Regular"/>
            </a:rPr>
            <a:t> </a:t>
          </a:r>
          <a:r>
            <a:rPr lang="en-US" sz="6000" kern="1200" dirty="0" smtClean="0">
              <a:solidFill>
                <a:srgbClr val="000000"/>
              </a:solidFill>
              <a:latin typeface="Avenir Next Regular"/>
              <a:cs typeface="Avenir Next Regular"/>
            </a:rPr>
            <a:t>5 years of experience</a:t>
          </a:r>
          <a:endParaRPr lang="en-US" sz="6000" kern="1200" dirty="0">
            <a:solidFill>
              <a:srgbClr val="000000"/>
            </a:solidFill>
            <a:latin typeface="Avenir Next Regular"/>
            <a:cs typeface="Avenir Next Regular"/>
          </a:endParaRPr>
        </a:p>
      </dsp:txBody>
      <dsp:txXfrm>
        <a:off x="15772445" y="3539401"/>
        <a:ext cx="4962641" cy="3898110"/>
      </dsp:txXfrm>
    </dsp:sp>
    <dsp:sp modelId="{A6B57373-010B-4A64-9264-AF96C5895D7E}">
      <dsp:nvSpPr>
        <dsp:cNvPr id="0" name=""/>
        <dsp:cNvSpPr/>
      </dsp:nvSpPr>
      <dsp:spPr>
        <a:xfrm rot="5364643">
          <a:off x="11115396" y="7096661"/>
          <a:ext cx="415784" cy="1008592"/>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29999"/>
              </a:schemeClr>
            </a:gs>
            <a:gs pos="100000">
              <a:schemeClr val="accent1">
                <a:tint val="6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endParaRPr lang="en-US" sz="4600" kern="1200" dirty="0"/>
        </a:p>
      </dsp:txBody>
      <dsp:txXfrm>
        <a:off x="11177122" y="7236015"/>
        <a:ext cx="291049" cy="605156"/>
      </dsp:txXfrm>
    </dsp:sp>
    <dsp:sp modelId="{275CC6E4-74B7-47EF-94C2-F91AED47320F}">
      <dsp:nvSpPr>
        <dsp:cNvPr id="0" name=""/>
        <dsp:cNvSpPr/>
      </dsp:nvSpPr>
      <dsp:spPr>
        <a:xfrm>
          <a:off x="7853764" y="7906670"/>
          <a:ext cx="6978779" cy="3207799"/>
        </a:xfrm>
        <a:prstGeom prst="ellips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en-US" sz="6000" kern="1200" dirty="0" smtClean="0">
              <a:solidFill>
                <a:srgbClr val="000000"/>
              </a:solidFill>
              <a:latin typeface="Avenir Next Regular"/>
              <a:cs typeface="Avenir Next Regular"/>
            </a:rPr>
            <a:t>580 - 620 had </a:t>
          </a:r>
          <a:r>
            <a:rPr lang="en-US" sz="6000" u="sng" kern="1200" dirty="0" smtClean="0">
              <a:solidFill>
                <a:srgbClr val="000000"/>
              </a:solidFill>
              <a:latin typeface="Avenir Next Regular"/>
              <a:cs typeface="Avenir Next Regular"/>
            </a:rPr>
            <a:t>&lt;</a:t>
          </a:r>
          <a:r>
            <a:rPr lang="en-US" sz="6000" u="none" kern="1200" dirty="0" smtClean="0">
              <a:solidFill>
                <a:srgbClr val="000000"/>
              </a:solidFill>
              <a:latin typeface="Avenir Next Regular"/>
              <a:cs typeface="Avenir Next Regular"/>
            </a:rPr>
            <a:t> </a:t>
          </a:r>
          <a:r>
            <a:rPr lang="en-US" sz="6000" kern="1200" dirty="0" smtClean="0">
              <a:solidFill>
                <a:srgbClr val="000000"/>
              </a:solidFill>
              <a:latin typeface="Avenir Next Regular"/>
              <a:cs typeface="Avenir Next Regular"/>
            </a:rPr>
            <a:t>1 year of experience</a:t>
          </a:r>
          <a:endParaRPr lang="en-US" sz="6000" kern="1200" dirty="0">
            <a:solidFill>
              <a:srgbClr val="000000"/>
            </a:solidFill>
            <a:latin typeface="Avenir Next Regular"/>
            <a:cs typeface="Avenir Next Regular"/>
          </a:endParaRPr>
        </a:p>
      </dsp:txBody>
      <dsp:txXfrm>
        <a:off x="8875783" y="8376441"/>
        <a:ext cx="4934741" cy="2268257"/>
      </dsp:txXfrm>
    </dsp:sp>
    <dsp:sp modelId="{55C96A62-4B12-4073-8A00-96A89C70E4BB}">
      <dsp:nvSpPr>
        <dsp:cNvPr id="0" name=""/>
        <dsp:cNvSpPr/>
      </dsp:nvSpPr>
      <dsp:spPr>
        <a:xfrm rot="10677315">
          <a:off x="8084391" y="5092246"/>
          <a:ext cx="596377" cy="1008592"/>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29999"/>
              </a:schemeClr>
            </a:gs>
            <a:gs pos="100000">
              <a:schemeClr val="accent1">
                <a:tint val="6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endParaRPr lang="en-US" sz="4600" kern="1200" dirty="0"/>
        </a:p>
      </dsp:txBody>
      <dsp:txXfrm rot="10800000">
        <a:off x="8263247" y="5290772"/>
        <a:ext cx="417464" cy="605156"/>
      </dsp:txXfrm>
    </dsp:sp>
    <dsp:sp modelId="{EFF66FCF-FFD9-4AB8-9598-56D05EE7AF24}">
      <dsp:nvSpPr>
        <dsp:cNvPr id="0" name=""/>
        <dsp:cNvSpPr/>
      </dsp:nvSpPr>
      <dsp:spPr>
        <a:xfrm>
          <a:off x="682225" y="2966525"/>
          <a:ext cx="7227011" cy="5551857"/>
        </a:xfrm>
        <a:prstGeom prst="ellips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US" sz="5400" kern="1200" dirty="0" smtClean="0">
              <a:solidFill>
                <a:srgbClr val="000000"/>
              </a:solidFill>
              <a:latin typeface="Avenir Next Regular"/>
              <a:cs typeface="Avenir Next Regular"/>
            </a:rPr>
            <a:t>22% of the beginning teachers hired in 16-17 did not return the following year</a:t>
          </a:r>
          <a:endParaRPr lang="en-US" sz="5400" kern="1200" dirty="0">
            <a:solidFill>
              <a:srgbClr val="000000"/>
            </a:solidFill>
            <a:latin typeface="Avenir Next Regular"/>
            <a:cs typeface="Avenir Next Regular"/>
          </a:endParaRPr>
        </a:p>
      </dsp:txBody>
      <dsp:txXfrm>
        <a:off x="1740596" y="3779576"/>
        <a:ext cx="5110269" cy="39257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86E00-B812-4514-AF1A-410106EDCF4A}">
      <dsp:nvSpPr>
        <dsp:cNvPr id="0" name=""/>
        <dsp:cNvSpPr/>
      </dsp:nvSpPr>
      <dsp:spPr>
        <a:xfrm rot="1976850">
          <a:off x="8223461" y="7448773"/>
          <a:ext cx="2356992" cy="39770"/>
        </a:xfrm>
        <a:custGeom>
          <a:avLst/>
          <a:gdLst/>
          <a:ahLst/>
          <a:cxnLst/>
          <a:rect l="0" t="0" r="0" b="0"/>
          <a:pathLst>
            <a:path>
              <a:moveTo>
                <a:pt x="0" y="19885"/>
              </a:moveTo>
              <a:lnTo>
                <a:pt x="2356992" y="198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9A5D8D-48EC-45D9-AB87-41742B24CFED}">
      <dsp:nvSpPr>
        <dsp:cNvPr id="0" name=""/>
        <dsp:cNvSpPr/>
      </dsp:nvSpPr>
      <dsp:spPr>
        <a:xfrm rot="10550">
          <a:off x="8412995" y="5594369"/>
          <a:ext cx="1864850" cy="39770"/>
        </a:xfrm>
        <a:custGeom>
          <a:avLst/>
          <a:gdLst/>
          <a:ahLst/>
          <a:cxnLst/>
          <a:rect l="0" t="0" r="0" b="0"/>
          <a:pathLst>
            <a:path>
              <a:moveTo>
                <a:pt x="0" y="19885"/>
              </a:moveTo>
              <a:lnTo>
                <a:pt x="1864850" y="198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1D919E-0E3C-4515-A109-F0521A81C289}">
      <dsp:nvSpPr>
        <dsp:cNvPr id="0" name=""/>
        <dsp:cNvSpPr/>
      </dsp:nvSpPr>
      <dsp:spPr>
        <a:xfrm rot="19437219">
          <a:off x="8256645" y="3732834"/>
          <a:ext cx="1633295" cy="39770"/>
        </a:xfrm>
        <a:custGeom>
          <a:avLst/>
          <a:gdLst/>
          <a:ahLst/>
          <a:cxnLst/>
          <a:rect l="0" t="0" r="0" b="0"/>
          <a:pathLst>
            <a:path>
              <a:moveTo>
                <a:pt x="0" y="19885"/>
              </a:moveTo>
              <a:lnTo>
                <a:pt x="1633295" y="198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BA1B7D-3346-4E76-9238-8B21609C5FF7}">
      <dsp:nvSpPr>
        <dsp:cNvPr id="0" name=""/>
        <dsp:cNvSpPr/>
      </dsp:nvSpPr>
      <dsp:spPr>
        <a:xfrm>
          <a:off x="3892983" y="2822707"/>
          <a:ext cx="5387578" cy="5387578"/>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49774A-72F6-473D-8F40-9F6EBDF53FE3}">
      <dsp:nvSpPr>
        <dsp:cNvPr id="0" name=""/>
        <dsp:cNvSpPr/>
      </dsp:nvSpPr>
      <dsp:spPr>
        <a:xfrm>
          <a:off x="7717691" y="246866"/>
          <a:ext cx="7903932" cy="3232546"/>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en-US" sz="5400" kern="1200" dirty="0" smtClean="0">
              <a:solidFill>
                <a:srgbClr val="000000"/>
              </a:solidFill>
              <a:latin typeface="Avenir Next Regular"/>
              <a:cs typeface="Avenir Next Regular"/>
            </a:rPr>
            <a:t>Understandable </a:t>
          </a:r>
          <a:br>
            <a:rPr lang="en-US" sz="5400" kern="1200" dirty="0" smtClean="0">
              <a:solidFill>
                <a:srgbClr val="000000"/>
              </a:solidFill>
              <a:latin typeface="Avenir Next Regular"/>
              <a:cs typeface="Avenir Next Regular"/>
            </a:rPr>
          </a:br>
          <a:r>
            <a:rPr lang="en-US" sz="5400" kern="1200" dirty="0" smtClean="0">
              <a:solidFill>
                <a:srgbClr val="000000"/>
              </a:solidFill>
              <a:latin typeface="Avenir Next Regular"/>
              <a:cs typeface="Avenir Next Regular"/>
            </a:rPr>
            <a:t>Reasons</a:t>
          </a:r>
          <a:endParaRPr lang="en-US" sz="5400" kern="1200" dirty="0">
            <a:solidFill>
              <a:srgbClr val="000000"/>
            </a:solidFill>
            <a:latin typeface="Avenir Next Regular"/>
            <a:cs typeface="Avenir Next Regular"/>
          </a:endParaRPr>
        </a:p>
      </dsp:txBody>
      <dsp:txXfrm>
        <a:off x="8875195" y="720261"/>
        <a:ext cx="5588924" cy="2285756"/>
      </dsp:txXfrm>
    </dsp:sp>
    <dsp:sp modelId="{1E9DBF22-C928-4A2E-AD85-8A2787B85C61}">
      <dsp:nvSpPr>
        <dsp:cNvPr id="0" name=""/>
        <dsp:cNvSpPr/>
      </dsp:nvSpPr>
      <dsp:spPr>
        <a:xfrm>
          <a:off x="10277800" y="4009504"/>
          <a:ext cx="5644931" cy="3232546"/>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2667000">
            <a:lnSpc>
              <a:spcPct val="90000"/>
            </a:lnSpc>
            <a:spcBef>
              <a:spcPct val="0"/>
            </a:spcBef>
            <a:spcAft>
              <a:spcPct val="35000"/>
            </a:spcAft>
          </a:pPr>
          <a:r>
            <a:rPr lang="en-US" sz="6000" kern="1200" dirty="0" smtClean="0">
              <a:solidFill>
                <a:srgbClr val="000000"/>
              </a:solidFill>
              <a:latin typeface="Avenir Next Regular"/>
              <a:cs typeface="Avenir Next Regular"/>
            </a:rPr>
            <a:t>Involuntary Dismissal</a:t>
          </a:r>
          <a:endParaRPr lang="en-US" sz="6000" kern="1200" dirty="0">
            <a:solidFill>
              <a:srgbClr val="000000"/>
            </a:solidFill>
            <a:latin typeface="Avenir Next Regular"/>
            <a:cs typeface="Avenir Next Regular"/>
          </a:endParaRPr>
        </a:p>
      </dsp:txBody>
      <dsp:txXfrm>
        <a:off x="11104481" y="4482899"/>
        <a:ext cx="3991569" cy="2285756"/>
      </dsp:txXfrm>
    </dsp:sp>
    <dsp:sp modelId="{10FF20AE-BC98-46B4-9D4D-5877A4EB8394}">
      <dsp:nvSpPr>
        <dsp:cNvPr id="0" name=""/>
        <dsp:cNvSpPr/>
      </dsp:nvSpPr>
      <dsp:spPr>
        <a:xfrm>
          <a:off x="13230505" y="4009504"/>
          <a:ext cx="8467397" cy="323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13230505" y="4009504"/>
        <a:ext cx="8467397" cy="3232546"/>
      </dsp:txXfrm>
    </dsp:sp>
    <dsp:sp modelId="{B19F5C06-93BC-4100-837A-707F5F7C607E}">
      <dsp:nvSpPr>
        <dsp:cNvPr id="0" name=""/>
        <dsp:cNvSpPr/>
      </dsp:nvSpPr>
      <dsp:spPr>
        <a:xfrm>
          <a:off x="9390546" y="7716607"/>
          <a:ext cx="5775656" cy="3232546"/>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2667000">
            <a:lnSpc>
              <a:spcPct val="90000"/>
            </a:lnSpc>
            <a:spcBef>
              <a:spcPct val="0"/>
            </a:spcBef>
            <a:spcAft>
              <a:spcPct val="35000"/>
            </a:spcAft>
          </a:pPr>
          <a:r>
            <a:rPr lang="en-US" sz="6000" kern="1200" dirty="0" smtClean="0">
              <a:solidFill>
                <a:srgbClr val="000000"/>
              </a:solidFill>
              <a:latin typeface="Avenir Next Regular"/>
              <a:cs typeface="Avenir Next Regular"/>
            </a:rPr>
            <a:t>Frustration</a:t>
          </a:r>
          <a:endParaRPr lang="en-US" sz="6000" kern="1200" dirty="0">
            <a:solidFill>
              <a:srgbClr val="000000"/>
            </a:solidFill>
            <a:latin typeface="Avenir Next Regular"/>
            <a:cs typeface="Avenir Next Regular"/>
          </a:endParaRPr>
        </a:p>
      </dsp:txBody>
      <dsp:txXfrm>
        <a:off x="10236371" y="8190002"/>
        <a:ext cx="4084006" cy="2285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004AA-BC62-4E6F-B0F1-177376D0C5AA}">
      <dsp:nvSpPr>
        <dsp:cNvPr id="0" name=""/>
        <dsp:cNvSpPr/>
      </dsp:nvSpPr>
      <dsp:spPr>
        <a:xfrm>
          <a:off x="3795061" y="2815"/>
          <a:ext cx="4525677" cy="2262838"/>
        </a:xfrm>
        <a:prstGeom prst="roundRect">
          <a:avLst>
            <a:gd name="adj" fmla="val 10000"/>
          </a:avLst>
        </a:prstGeom>
        <a:solidFill>
          <a:srgbClr val="FFFFFF"/>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en-US" sz="5300" kern="1200" dirty="0" smtClean="0">
              <a:solidFill>
                <a:srgbClr val="FF0000"/>
              </a:solidFill>
              <a:latin typeface="Avenir Next"/>
            </a:rPr>
            <a:t>Administrator</a:t>
          </a:r>
          <a:endParaRPr lang="en-US" sz="5300" kern="1200" dirty="0">
            <a:solidFill>
              <a:srgbClr val="FF0000"/>
            </a:solidFill>
            <a:latin typeface="Avenir Next"/>
          </a:endParaRPr>
        </a:p>
      </dsp:txBody>
      <dsp:txXfrm>
        <a:off x="3861337" y="69091"/>
        <a:ext cx="4393125" cy="2130286"/>
      </dsp:txXfrm>
    </dsp:sp>
    <dsp:sp modelId="{6EFE6F1B-8B7A-40C5-A435-7460A5B2A787}">
      <dsp:nvSpPr>
        <dsp:cNvPr id="0" name=""/>
        <dsp:cNvSpPr/>
      </dsp:nvSpPr>
      <dsp:spPr>
        <a:xfrm rot="3600000">
          <a:off x="6746804" y="3975343"/>
          <a:ext cx="2360076" cy="791993"/>
        </a:xfrm>
        <a:prstGeom prst="leftRightArrow">
          <a:avLst>
            <a:gd name="adj1" fmla="val 60000"/>
            <a:gd name="adj2" fmla="val 50000"/>
          </a:avLst>
        </a:prstGeom>
        <a:solidFill>
          <a:srgbClr val="0080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a:off x="6984402" y="4133742"/>
        <a:ext cx="1884880" cy="475195"/>
      </dsp:txXfrm>
    </dsp:sp>
    <dsp:sp modelId="{10D27538-02AE-4C69-8FC7-B2A2341781B0}">
      <dsp:nvSpPr>
        <dsp:cNvPr id="0" name=""/>
        <dsp:cNvSpPr/>
      </dsp:nvSpPr>
      <dsp:spPr>
        <a:xfrm>
          <a:off x="7532947" y="6477025"/>
          <a:ext cx="4525677" cy="2262838"/>
        </a:xfrm>
        <a:prstGeom prst="roundRect">
          <a:avLst>
            <a:gd name="adj" fmla="val 10000"/>
          </a:avLst>
        </a:prstGeom>
        <a:no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en-US" sz="5300" kern="1200" dirty="0" smtClean="0">
              <a:solidFill>
                <a:srgbClr val="FF0000"/>
              </a:solidFill>
              <a:latin typeface="Avenir Next"/>
            </a:rPr>
            <a:t>Mentor</a:t>
          </a:r>
          <a:endParaRPr lang="en-US" sz="5300" kern="1200" dirty="0">
            <a:solidFill>
              <a:srgbClr val="FF0000"/>
            </a:solidFill>
            <a:latin typeface="Avenir Next"/>
          </a:endParaRPr>
        </a:p>
      </dsp:txBody>
      <dsp:txXfrm>
        <a:off x="7599223" y="6543301"/>
        <a:ext cx="4393125" cy="2130286"/>
      </dsp:txXfrm>
    </dsp:sp>
    <dsp:sp modelId="{266024E1-60B4-48F5-BF84-A505E7E6C123}">
      <dsp:nvSpPr>
        <dsp:cNvPr id="0" name=""/>
        <dsp:cNvSpPr/>
      </dsp:nvSpPr>
      <dsp:spPr>
        <a:xfrm rot="10800000">
          <a:off x="4877861" y="7212447"/>
          <a:ext cx="2360076" cy="791993"/>
        </a:xfrm>
        <a:prstGeom prst="leftRightArrow">
          <a:avLst>
            <a:gd name="adj1" fmla="val 60000"/>
            <a:gd name="adj2" fmla="val 50000"/>
          </a:avLst>
        </a:prstGeom>
        <a:solidFill>
          <a:srgbClr val="0080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rot="10800000">
        <a:off x="5115459" y="7370846"/>
        <a:ext cx="1884880" cy="475195"/>
      </dsp:txXfrm>
    </dsp:sp>
    <dsp:sp modelId="{F06AA091-EBF3-40B2-8DD5-22194096C8B5}">
      <dsp:nvSpPr>
        <dsp:cNvPr id="0" name=""/>
        <dsp:cNvSpPr/>
      </dsp:nvSpPr>
      <dsp:spPr>
        <a:xfrm>
          <a:off x="57174" y="6477025"/>
          <a:ext cx="4525677" cy="2262838"/>
        </a:xfrm>
        <a:prstGeom prst="roundRect">
          <a:avLst>
            <a:gd name="adj" fmla="val 10000"/>
          </a:avLst>
        </a:prstGeom>
        <a:no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en-US" sz="5300" kern="1200" dirty="0" smtClean="0">
              <a:solidFill>
                <a:srgbClr val="FF0000"/>
              </a:solidFill>
              <a:latin typeface="Avenir Next"/>
            </a:rPr>
            <a:t>Beginning Teacher</a:t>
          </a:r>
          <a:endParaRPr lang="en-US" sz="5300" kern="1200" dirty="0">
            <a:solidFill>
              <a:srgbClr val="FF0000"/>
            </a:solidFill>
            <a:latin typeface="Avenir Next"/>
          </a:endParaRPr>
        </a:p>
      </dsp:txBody>
      <dsp:txXfrm>
        <a:off x="123450" y="6543301"/>
        <a:ext cx="4393125" cy="2130286"/>
      </dsp:txXfrm>
    </dsp:sp>
    <dsp:sp modelId="{9C8BE1C7-E92A-4856-BF2C-10E2D79487C8}">
      <dsp:nvSpPr>
        <dsp:cNvPr id="0" name=""/>
        <dsp:cNvSpPr/>
      </dsp:nvSpPr>
      <dsp:spPr>
        <a:xfrm rot="18000000">
          <a:off x="3008918" y="3975343"/>
          <a:ext cx="2360076" cy="791993"/>
        </a:xfrm>
        <a:prstGeom prst="leftRightArrow">
          <a:avLst>
            <a:gd name="adj1" fmla="val 60000"/>
            <a:gd name="adj2" fmla="val 50000"/>
          </a:avLst>
        </a:prstGeom>
        <a:solidFill>
          <a:srgbClr val="0080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a:off x="3246516" y="4133742"/>
        <a:ext cx="1884880" cy="47519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7256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72568"/>
          </a:xfrm>
          <a:prstGeom prst="rect">
            <a:avLst/>
          </a:prstGeom>
        </p:spPr>
        <p:txBody>
          <a:bodyPr vert="horz" lIns="91440" tIns="45720" rIns="91440" bIns="45720" rtlCol="0"/>
          <a:lstStyle>
            <a:lvl1pPr algn="r">
              <a:defRPr sz="1200"/>
            </a:lvl1pPr>
          </a:lstStyle>
          <a:p>
            <a:fld id="{0CA36CF4-B9DF-49C4-950C-C022CB7C4F6A}" type="datetimeFigureOut">
              <a:rPr lang="en-US" smtClean="0"/>
              <a:pPr/>
              <a:t>2/22/2018</a:t>
            </a:fld>
            <a:endParaRPr lang="en-US" dirty="0"/>
          </a:p>
        </p:txBody>
      </p:sp>
      <p:sp>
        <p:nvSpPr>
          <p:cNvPr id="4" name="Footer Placeholder 3"/>
          <p:cNvSpPr>
            <a:spLocks noGrp="1"/>
          </p:cNvSpPr>
          <p:nvPr>
            <p:ph type="ftr" sz="quarter" idx="2"/>
          </p:nvPr>
        </p:nvSpPr>
        <p:spPr>
          <a:xfrm>
            <a:off x="0" y="8946072"/>
            <a:ext cx="2971800" cy="47256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946072"/>
            <a:ext cx="2971800" cy="472567"/>
          </a:xfrm>
          <a:prstGeom prst="rect">
            <a:avLst/>
          </a:prstGeom>
        </p:spPr>
        <p:txBody>
          <a:bodyPr vert="horz" lIns="91440" tIns="45720" rIns="91440" bIns="45720" rtlCol="0" anchor="b"/>
          <a:lstStyle>
            <a:lvl1pPr algn="r">
              <a:defRPr sz="1200"/>
            </a:lvl1pPr>
          </a:lstStyle>
          <a:p>
            <a:fld id="{A063341C-4567-4F26-998D-C1580AAA643F}" type="slidenum">
              <a:rPr lang="en-US" smtClean="0"/>
              <a:pPr/>
              <a:t>‹#›</a:t>
            </a:fld>
            <a:endParaRPr lang="en-US" dirty="0"/>
          </a:p>
        </p:txBody>
      </p:sp>
    </p:spTree>
    <p:extLst>
      <p:ext uri="{BB962C8B-B14F-4D97-AF65-F5344CB8AC3E}">
        <p14:creationId xmlns:p14="http://schemas.microsoft.com/office/powerpoint/2010/main" val="7327207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xfrm>
            <a:off x="290513" y="706438"/>
            <a:ext cx="6276975" cy="3532187"/>
          </a:xfrm>
          <a:prstGeom prst="rect">
            <a:avLst/>
          </a:prstGeom>
        </p:spPr>
        <p:txBody>
          <a:bodyPr/>
          <a:lstStyle/>
          <a:p>
            <a:pPr lvl="0"/>
            <a:endParaRPr dirty="0"/>
          </a:p>
        </p:txBody>
      </p:sp>
      <p:sp>
        <p:nvSpPr>
          <p:cNvPr id="32" name="Shape 32"/>
          <p:cNvSpPr>
            <a:spLocks noGrp="1"/>
          </p:cNvSpPr>
          <p:nvPr>
            <p:ph type="body" sz="quarter" idx="1"/>
          </p:nvPr>
        </p:nvSpPr>
        <p:spPr>
          <a:xfrm>
            <a:off x="914400" y="4473853"/>
            <a:ext cx="5029200" cy="4238387"/>
          </a:xfrm>
          <a:prstGeom prst="rect">
            <a:avLst/>
          </a:prstGeom>
        </p:spPr>
        <p:txBody>
          <a:bodyPr/>
          <a:lstStyle/>
          <a:p>
            <a:pPr lvl="0"/>
            <a:endParaRPr/>
          </a:p>
        </p:txBody>
      </p:sp>
    </p:spTree>
    <p:extLst>
      <p:ext uri="{BB962C8B-B14F-4D97-AF65-F5344CB8AC3E}">
        <p14:creationId xmlns:p14="http://schemas.microsoft.com/office/powerpoint/2010/main" val="1742908353"/>
      </p:ext>
    </p:extLst>
  </p:cSld>
  <p:clrMap bg1="lt1" tx1="dk1" bg2="lt2" tx2="dk2" accent1="accent1" accent2="accent2" accent3="accent3" accent4="accent4" accent5="accent5" accent6="accent6" hlink="hlink" folHlink="folHlink"/>
  <p:hf hdr="0" ftr="0" dt="0"/>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dirty="0" smtClean="0"/>
              <a:t>Begin the day by welcoming the participants to the training.</a:t>
            </a:r>
            <a:r>
              <a:rPr lang="en-US" baseline="0" dirty="0" smtClean="0"/>
              <a:t> </a:t>
            </a:r>
            <a:r>
              <a:rPr lang="en-US" dirty="0" smtClean="0"/>
              <a:t>Give each trainer a moment to quickly introduce himself/herself by giving his/her name and current role. Explain that today’s training will last about two hours and will include opportunities</a:t>
            </a:r>
            <a:r>
              <a:rPr lang="en-US" baseline="0" dirty="0" smtClean="0"/>
              <a:t> for discussion. We will focus on providing an overview of the mentor’s work and an argument for induction and mentoring. We also will examine the specific responsibilities you will assume within your district’s induction and mentoring program. </a:t>
            </a:r>
          </a:p>
          <a:p>
            <a:endParaRPr lang="en-US" baseline="0" dirty="0" smtClean="0"/>
          </a:p>
          <a:p>
            <a:r>
              <a:rPr lang="en-US" baseline="0" dirty="0" smtClean="0"/>
              <a:t>Ask the participants to take a few minutes to read “The Developmental Stages of Teachers” by Lilian G. Katz. </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701808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dirty="0" smtClean="0"/>
              <a:t>Before passing out the “Teacher Turnover in South Carolina” document and the South Carolina district maps,</a:t>
            </a:r>
            <a:r>
              <a:rPr lang="en-US" baseline="0" dirty="0" smtClean="0"/>
              <a:t> </a:t>
            </a:r>
            <a:r>
              <a:rPr lang="en-US" dirty="0" smtClean="0"/>
              <a:t>explain that this activity includes an opportunity for the participants to examine actual district-by-district</a:t>
            </a:r>
            <a:r>
              <a:rPr lang="en-US" baseline="0" dirty="0" smtClean="0"/>
              <a:t> </a:t>
            </a:r>
            <a:r>
              <a:rPr lang="en-US" dirty="0" smtClean="0"/>
              <a:t>teacher turnover rates. The information allows participants to have an informed conversation about teacher</a:t>
            </a:r>
            <a:r>
              <a:rPr lang="en-US" baseline="0" dirty="0" smtClean="0"/>
              <a:t> </a:t>
            </a:r>
            <a:r>
              <a:rPr lang="en-US" dirty="0" smtClean="0"/>
              <a:t>retention in individual districts. </a:t>
            </a:r>
          </a:p>
          <a:p>
            <a:endParaRPr lang="en-US" dirty="0" smtClean="0"/>
          </a:p>
        </p:txBody>
      </p:sp>
    </p:spTree>
    <p:extLst>
      <p:ext uri="{BB962C8B-B14F-4D97-AF65-F5344CB8AC3E}">
        <p14:creationId xmlns:p14="http://schemas.microsoft.com/office/powerpoint/2010/main" val="1017466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In preparation for this activity, trainers must review the current year’s teacher turnover data. While it is not necessary to memorize turnover rates or the number of teachers who did not return to a specific district in the designated school year, it is important that trainers understand what the reported data actually mean. The information below should assist trainers with this task:</a:t>
            </a:r>
          </a:p>
          <a:p>
            <a:r>
              <a:rPr lang="en-US" sz="2200" b="0" i="0" u="none" strike="noStrike" baseline="0" dirty="0" smtClean="0">
                <a:latin typeface="Helvetica Neue"/>
                <a:ea typeface="Helvetica Neue"/>
                <a:cs typeface="Helvetica Neue"/>
                <a:sym typeface="Helvetica Neue"/>
              </a:rPr>
              <a:t>• Teacher turnover rates come from the South Carolina Department of Education. The previous year’s rates are reported during the current school year.</a:t>
            </a:r>
          </a:p>
          <a:p>
            <a:r>
              <a:rPr lang="en-US" sz="2200" b="0" i="0" u="none" strike="noStrike" baseline="0" dirty="0" smtClean="0">
                <a:latin typeface="Helvetica Neue"/>
                <a:ea typeface="Helvetica Neue"/>
                <a:cs typeface="Helvetica Neue"/>
                <a:sym typeface="Helvetica Neue"/>
              </a:rPr>
              <a:t>• The teacher turnover rates include everyone who left a teaching position in the district for any reason (retirees and individuals who voluntarily or involuntarily left the district). It is fair to assume that some of the teachers included in the turnover rates have left the profession, while others have simply taken different teaching positions in the state/country. Some are still employed in the same South Carolina district, but moved into a non-teaching position (i.e</a:t>
            </a:r>
            <a:r>
              <a:rPr lang="en-US" sz="2200" b="0" i="0" u="none" strike="noStrike" baseline="0" dirty="0" smtClean="0">
                <a:latin typeface="Helvetica Neue"/>
                <a:ea typeface="Helvetica Neue"/>
                <a:cs typeface="Helvetica Neue"/>
                <a:sym typeface="Helvetica Neue"/>
              </a:rPr>
              <a:t>., assistant </a:t>
            </a:r>
            <a:r>
              <a:rPr lang="en-US" sz="2200" b="0" i="0" u="none" strike="noStrike" baseline="0" dirty="0" smtClean="0">
                <a:latin typeface="Helvetica Neue"/>
                <a:ea typeface="Helvetica Neue"/>
                <a:cs typeface="Helvetica Neue"/>
                <a:sym typeface="Helvetica Neue"/>
              </a:rPr>
              <a:t>principal, district coordinator, etc</a:t>
            </a:r>
            <a:r>
              <a:rPr lang="en-US" sz="2200" b="0" i="0" u="none" strike="noStrike" baseline="0" dirty="0" smtClean="0">
                <a:latin typeface="Helvetica Neue"/>
                <a:ea typeface="Helvetica Neue"/>
                <a:cs typeface="Helvetica Neue"/>
                <a:sym typeface="Helvetica Neue"/>
              </a:rPr>
              <a:t>.). It is important to recognize that the participants (administrators) in the room may be represented in the turnover rates depending on how recently they moved into their position. </a:t>
            </a:r>
            <a:endParaRPr lang="en-US" dirty="0" smtClean="0"/>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While the trainer will highlight individual districts for the purpose of guiding the discussion, this is not intended to be a finger-pointing exercise. </a:t>
            </a:r>
            <a:r>
              <a:rPr lang="en-US" sz="2200" b="0" i="0" u="none" strike="noStrike" baseline="0" dirty="0" smtClean="0">
                <a:latin typeface="Helvetica Neue"/>
                <a:ea typeface="Helvetica Neue"/>
                <a:cs typeface="Helvetica Neue"/>
                <a:sym typeface="Helvetica Neue"/>
              </a:rPr>
              <a:t>Abbeville was selected for this slide simply because the district comes first in alphabetical order. Trainers </a:t>
            </a:r>
            <a:r>
              <a:rPr lang="en-US" sz="2200" b="0" i="0" u="none" strike="noStrike" baseline="0" dirty="0" smtClean="0">
                <a:latin typeface="Helvetica Neue"/>
                <a:ea typeface="Helvetica Neue"/>
                <a:cs typeface="Helvetica Neue"/>
                <a:sym typeface="Helvetica Neue"/>
              </a:rPr>
              <a:t>should use this slide to describe how to interpret the data participants are about to receive. </a:t>
            </a:r>
            <a:endParaRPr lang="en-US" sz="2200" b="0" i="0" u="none" strike="noStrike" baseline="0" dirty="0" smtClean="0">
              <a:latin typeface="Helvetica Neue"/>
              <a:ea typeface="Helvetica Neue"/>
              <a:cs typeface="Helvetica Neue"/>
              <a:sym typeface="Helvetica Neue"/>
            </a:endParaRP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Note to Trainer: The state teacher turnover for 2016-17 is 7.7%, and it has been increasing each year represented on the slide.</a:t>
            </a:r>
            <a:endParaRPr lang="en-US" sz="2200" b="0" i="0" u="none" strike="noStrike" baseline="0" dirty="0" smtClean="0">
              <a:latin typeface="Helvetica Neue"/>
              <a:ea typeface="Helvetica Neue"/>
              <a:cs typeface="Helvetica Neue"/>
              <a:sym typeface="Helvetica Neue"/>
            </a:endParaRPr>
          </a:p>
          <a:p>
            <a:endParaRPr lang="en-US" sz="2200" b="0" i="0" u="none" strike="noStrike" baseline="0" dirty="0" smtClean="0">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u="none" strike="noStrike" baseline="0" dirty="0" smtClean="0">
                <a:latin typeface="Helvetica Neue"/>
                <a:ea typeface="Helvetica Neue"/>
                <a:cs typeface="Helvetica Neue"/>
                <a:sym typeface="Helvetica Neue"/>
              </a:rPr>
              <a:t>Pass out the “Teacher Turnover in South Carolina” document (1 per participant) and the South Carolina district maps (1 per table). The maps give the participants a visual to help them understand the relative size of the districts and the district’s location in the state. Ask the participants to take 3-4 minutes to review the data on their own. </a:t>
            </a:r>
            <a:endParaRPr lang="en-US" dirty="0" smtClean="0"/>
          </a:p>
          <a:p>
            <a:endParaRPr lang="en-US" dirty="0"/>
          </a:p>
        </p:txBody>
      </p:sp>
    </p:spTree>
    <p:extLst>
      <p:ext uri="{BB962C8B-B14F-4D97-AF65-F5344CB8AC3E}">
        <p14:creationId xmlns:p14="http://schemas.microsoft.com/office/powerpoint/2010/main" val="80174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dirty="0" smtClean="0"/>
              <a:t>After 3-4 minutes of individual</a:t>
            </a:r>
            <a:r>
              <a:rPr lang="en-US" baseline="0" dirty="0" smtClean="0"/>
              <a:t> work, invite the participants to hold a 10-minute table discussion about the questions on the slide. </a:t>
            </a:r>
            <a:r>
              <a:rPr lang="en-US" sz="2200" b="0" i="0" u="none" strike="noStrike" baseline="0" dirty="0" smtClean="0">
                <a:latin typeface="Helvetica Neue"/>
                <a:ea typeface="Helvetica Neue"/>
                <a:cs typeface="Helvetica Neue"/>
                <a:sym typeface="Helvetica Neue"/>
              </a:rPr>
              <a:t>The trainers should circulate throughout the room answering questions and guiding the discussion. </a:t>
            </a:r>
            <a:endParaRPr lang="en-US" dirty="0"/>
          </a:p>
        </p:txBody>
      </p:sp>
    </p:spTree>
    <p:extLst>
      <p:ext uri="{BB962C8B-B14F-4D97-AF65-F5344CB8AC3E}">
        <p14:creationId xmlns:p14="http://schemas.microsoft.com/office/powerpoint/2010/main" val="1898177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dirty="0" smtClean="0"/>
              <a:t>Many of these occurrences of attrition among early-career teachers could be prevented with meaningful mentoring and induction programs. These support programs are designed to improve the performance and retention of beginning teachers, ultimately resulting in student achievement and growth. Today more than half of all states require that new teachers participate in some form of induction or mentoring program. South Carolina mandates both – a formal induction process that includes a mentoring component. Each district in this state is required to provide teachers under induction contracts with comprehensive guidance and assistance throughout the school year. </a:t>
            </a:r>
            <a:r>
              <a:rPr lang="en-US" dirty="0" smtClean="0"/>
              <a:t>While </a:t>
            </a:r>
            <a:r>
              <a:rPr lang="en-US" dirty="0" smtClean="0"/>
              <a:t>the structure of these programs can vary across districts, every program must include </a:t>
            </a:r>
            <a:r>
              <a:rPr lang="en-US" dirty="0" smtClean="0"/>
              <a:t>a district induction</a:t>
            </a:r>
            <a:r>
              <a:rPr lang="en-US" baseline="0" dirty="0" smtClean="0"/>
              <a:t> and mentoring coordinator and </a:t>
            </a:r>
            <a:r>
              <a:rPr lang="en-US" dirty="0" smtClean="0"/>
              <a:t>trained </a:t>
            </a:r>
            <a:r>
              <a:rPr lang="en-US" dirty="0" smtClean="0"/>
              <a:t>mentors who are assigned to work with induction teachers. </a:t>
            </a:r>
            <a:r>
              <a:rPr lang="en-US" dirty="0" smtClean="0"/>
              <a:t>Mentors </a:t>
            </a:r>
            <a:r>
              <a:rPr lang="en-US" dirty="0" smtClean="0"/>
              <a:t>receive explicit instruction during a two-day training on how to support a beginning teacher effectively.</a:t>
            </a:r>
            <a:r>
              <a:rPr lang="en-US" baseline="0" dirty="0" smtClean="0"/>
              <a:t> </a:t>
            </a:r>
            <a:r>
              <a:rPr lang="en-US" dirty="0" smtClean="0"/>
              <a:t>Because effective induction programs also include a school level program organized and facilitated</a:t>
            </a:r>
            <a:r>
              <a:rPr lang="en-US" baseline="0" dirty="0" smtClean="0"/>
              <a:t> by the administrator, it is important for principals and assistant principals to understand the importance of this work. </a:t>
            </a:r>
            <a:endParaRPr lang="en-US" baseline="0" dirty="0" smtClean="0"/>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Recognize the fact that a great deal of research exists on the topic of mentoring and that as a result of this research, mentoring has been shown to have a positive impact on novice teachers. Ask the participants to predict or recall from previous learning the specific ways mentoring impacts beginning teachers. Participants should call out their ideas. </a:t>
            </a:r>
          </a:p>
          <a:p>
            <a:endParaRPr lang="en-US" sz="2200" b="0" i="0" u="none" strike="noStrike" baseline="0" dirty="0" smtClean="0">
              <a:latin typeface="Helvetica Neue"/>
              <a:ea typeface="Helvetica Neue"/>
              <a:cs typeface="Helvetica Neue"/>
              <a:sym typeface="Helvetica Neue"/>
            </a:endParaRPr>
          </a:p>
        </p:txBody>
      </p:sp>
    </p:spTree>
    <p:extLst>
      <p:ext uri="{BB962C8B-B14F-4D97-AF65-F5344CB8AC3E}">
        <p14:creationId xmlns:p14="http://schemas.microsoft.com/office/powerpoint/2010/main" val="830311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dirty="0" smtClean="0"/>
              <a:t>Research and experience tell us that novice teachers benefit from mentor support early in their careers. This type of support</a:t>
            </a:r>
            <a:r>
              <a:rPr lang="en-US" baseline="0" dirty="0" smtClean="0"/>
              <a:t> </a:t>
            </a:r>
            <a:r>
              <a:rPr lang="en-US" dirty="0" smtClean="0"/>
              <a:t>is critical to beginning teachers as they are learning their trade. Mentoring has been proven to positively impact teacher satisfaction, retention, and performance. </a:t>
            </a:r>
            <a:endParaRPr lang="en-US" dirty="0" smtClean="0"/>
          </a:p>
          <a:p>
            <a:endParaRPr lang="en-US" u="none" dirty="0" smtClean="0"/>
          </a:p>
          <a:p>
            <a:r>
              <a:rPr lang="en-US" dirty="0" smtClean="0"/>
              <a:t>A </a:t>
            </a:r>
            <a:r>
              <a:rPr lang="en-US" dirty="0" smtClean="0"/>
              <a:t>recent examination of 15 empirical studies conducted since the mid-1980s about the effects of induction and mentoring on beginning teachers revealed the following results: </a:t>
            </a:r>
          </a:p>
          <a:p>
            <a:r>
              <a:rPr lang="en-US" dirty="0" smtClean="0"/>
              <a:t>• Beginning teachers who participated in some kind of induction with a mentoring component had higher satisfaction, commitment, or retention. </a:t>
            </a:r>
          </a:p>
          <a:p>
            <a:r>
              <a:rPr lang="en-US" dirty="0" smtClean="0"/>
              <a:t>• Beginning teachers who participated in some kind of induction with a mentoring component performed better at certain aspects of teaching (i.e., keeping students on task, developing workable lesson plans, using effective questioning practices with students, providing differentiated instruction to meet students’ needs and interests, demonstrating successful classroom management, etc.). </a:t>
            </a:r>
          </a:p>
          <a:p>
            <a:r>
              <a:rPr lang="en-US" dirty="0" smtClean="0"/>
              <a:t>• Students of beginning teachers who participated in some kind of induction with a mentoring component had higher scores or gains on academic achievement tests. </a:t>
            </a:r>
          </a:p>
          <a:p>
            <a:endParaRPr lang="en-US" dirty="0" smtClean="0"/>
          </a:p>
          <a:p>
            <a:r>
              <a:rPr lang="en-US" sz="2200" b="0" i="0" u="none" strike="noStrike" baseline="0" dirty="0" smtClean="0">
                <a:latin typeface="Helvetica Neue"/>
                <a:ea typeface="Helvetica Neue"/>
                <a:cs typeface="Helvetica Neue"/>
                <a:sym typeface="Helvetica Neue"/>
              </a:rPr>
              <a:t>There is no shortage of evidence to prove that mentoring, if carried out appropriately, can lead to many positive gains in our state. We also know that depending on the size of a district and the comprehensiveness of its induction program, effectively supporting new teachers can be expensive. Many of the public school districts in this state experience budget shortfalls every year and are forced to make cuts in certain areas. With thousands of early-career teachers leaving their positions annually and a declining number of students completing in-state teacher education programs each year, our public school districts need to do whatever they can to retain teachers who have the potential to be successful. Since this training is not designed to figure out how to recruit more good teachers, we need to focus on keeping them in the profession by pairing them with quality mentors. </a:t>
            </a:r>
            <a:r>
              <a:rPr lang="en-US" dirty="0" smtClean="0"/>
              <a:t>This is the reason the South Carolina Mentor Training is so important</a:t>
            </a:r>
            <a:r>
              <a:rPr lang="en-US" baseline="0" dirty="0" smtClean="0"/>
              <a:t> and why mentors need the support of the school administrator. </a:t>
            </a:r>
            <a:endParaRPr lang="en-US" dirty="0" smtClean="0"/>
          </a:p>
          <a:p>
            <a:endParaRPr lang="en-US" dirty="0"/>
          </a:p>
        </p:txBody>
      </p:sp>
    </p:spTree>
    <p:extLst>
      <p:ext uri="{BB962C8B-B14F-4D97-AF65-F5344CB8AC3E}">
        <p14:creationId xmlns:p14="http://schemas.microsoft.com/office/powerpoint/2010/main" val="2190353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End this section by explaining that teacher retention is a necessary goal for the South Carolina mentoring program. It is possible to sum up our state’s retention challenge with data from the last three years. Discuss the numbers on the slide.</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When we fail to retain teachers who have the capability to be successful in the classroom, we quickly move the state towards a teacher shortage. </a:t>
            </a:r>
            <a:r>
              <a:rPr lang="en-US" sz="2200" b="0" i="0" u="none" strike="noStrike" baseline="0" dirty="0" smtClean="0">
                <a:latin typeface="Helvetica Neue"/>
                <a:ea typeface="Helvetica Neue"/>
                <a:cs typeface="Helvetica Neue"/>
                <a:sym typeface="Helvetica Neue"/>
              </a:rPr>
              <a:t>It is important for the participants to understand that we cannot recruit ourselves out of the current teacher shortage, which is why we must focus our time, energy, and even money on the retention of teachers who have the capability to be effective in the classroom. Explain </a:t>
            </a:r>
            <a:r>
              <a:rPr lang="en-US" sz="2200" b="0" i="0" u="none" strike="noStrike" baseline="0" dirty="0" smtClean="0">
                <a:latin typeface="Helvetica Neue"/>
                <a:ea typeface="Helvetica Neue"/>
                <a:cs typeface="Helvetica Neue"/>
                <a:sym typeface="Helvetica Neue"/>
              </a:rPr>
              <a:t>that while teacher retention is important, mentoring is also focused on improving teacher practice so that students are able to make more academic gains.</a:t>
            </a:r>
            <a:endParaRPr lang="en-US" dirty="0"/>
          </a:p>
        </p:txBody>
      </p:sp>
    </p:spTree>
    <p:extLst>
      <p:ext uri="{BB962C8B-B14F-4D97-AF65-F5344CB8AC3E}">
        <p14:creationId xmlns:p14="http://schemas.microsoft.com/office/powerpoint/2010/main" val="1434751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we understand that teachers and administrators are extremely busy, we also believe in the value of a strong mentoring and induction program. The next few slides will give us an opportunity to </a:t>
            </a:r>
            <a:r>
              <a:rPr lang="en-US" baseline="0" dirty="0" smtClean="0"/>
              <a:t>share </a:t>
            </a:r>
            <a:r>
              <a:rPr lang="en-US" baseline="0" dirty="0" smtClean="0"/>
              <a:t>the reasons we believe mentoring and induction programs are so important. </a:t>
            </a:r>
            <a:endParaRPr lang="en-US" dirty="0"/>
          </a:p>
        </p:txBody>
      </p:sp>
    </p:spTree>
    <p:extLst>
      <p:ext uri="{BB962C8B-B14F-4D97-AF65-F5344CB8AC3E}">
        <p14:creationId xmlns:p14="http://schemas.microsoft.com/office/powerpoint/2010/main" val="588932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The two-day South Carolina Mentor Training is divided into seven modules that each consist of two or more sections. Day 1 of the training focuses on fundamental concepts for effective mentoring and the Expanded ADEPT Support and Evaluation System. Day 2 of the training includes instruction on and practice with the mentoring cycle. </a:t>
            </a:r>
            <a:endParaRPr lang="en-US" dirty="0"/>
          </a:p>
        </p:txBody>
      </p:sp>
    </p:spTree>
    <p:extLst>
      <p:ext uri="{BB962C8B-B14F-4D97-AF65-F5344CB8AC3E}">
        <p14:creationId xmlns:p14="http://schemas.microsoft.com/office/powerpoint/2010/main" val="3446017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The SC Mentor Training provides mentors with the skills necessary to support a teacher’s professional growth regardless of the teacher’s level of experience. Mentors may be asked to mentor a student intern, a beginning teacher, a teacher who is new to the district but not the profession, and/or a teacher on diagnostic assistance. A differentiated mentoring approach within the structure of the mentoring cycle will allow the mentor to meet the teacher’s needs regardless of his/her classification. </a:t>
            </a:r>
            <a:endParaRPr lang="en-US" dirty="0"/>
          </a:p>
        </p:txBody>
      </p:sp>
    </p:spTree>
    <p:extLst>
      <p:ext uri="{BB962C8B-B14F-4D97-AF65-F5344CB8AC3E}">
        <p14:creationId xmlns:p14="http://schemas.microsoft.com/office/powerpoint/2010/main" val="3956034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The Guide to Professional Success (GPS), shown on the screen, is a graphic that displays the four steps of the mentoring cycle. The four quadrants depicted in blue represent the steps in the mentoring cycle. In the ring directly outside of each quadrant, the primary purpose of each step in the mentoring cycle is displayed. “Differentiated Mentoring” is consistently displayed in the second ring outside of each quadrant because, regardless of which step the mentor is currently engaged in, he/she must provide differentiated mentoring to the beginning teacher. The outermost ring represents the ultimate outcome of a successful mentoring relationship which involves the mentor providing differentiated support in a way that enables the beginning teacher to build efficacy and improve his/her practice. Finally, the diamond at the very center of this graphic signifies trust. A trusting relationship between the mentor and the mentee must exist before any other feature in this graphic can be put into practice. </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Participants may hear the first three steps in the mentoring cycle referred to as the “POP Cycle.” This mentoring cycle was developed through extensive research, invaluable feedback from educators across the state, and an ongoing partnership between CERRA and the South Carolina Department of Education (SCDE). The cycle has been vetted by multiple groups of diverse educators in South Carolina and is designed to meet the specific needs of South Carolina’s public schools. All of these collaborative efforts that have taken place over recent years validate the importance of the four-step mentoring cycle that is being introduced. Let’s talk about each step in the cycle in a little more detail. </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The first step of the mentoring cycle is the pre-observation </a:t>
            </a:r>
            <a:r>
              <a:rPr lang="en-US" sz="2200" b="0" i="0" u="none" strike="noStrike" baseline="0" dirty="0" smtClean="0">
                <a:latin typeface="Helvetica Neue"/>
                <a:ea typeface="Helvetica Neue"/>
                <a:cs typeface="Helvetica Neue"/>
                <a:sym typeface="Helvetica Neue"/>
              </a:rPr>
              <a:t>conference wherein the mentor uses specific coaching dialogue (similar to the dialogue and protocol taught during SCTS 4.0 Rubric evaluator training) to encourage the beginning teacher to share about his/her upcoming lesson. The primary </a:t>
            </a:r>
            <a:r>
              <a:rPr lang="en-US" sz="2200" b="0" i="0" u="none" strike="noStrike" baseline="0" dirty="0" smtClean="0">
                <a:latin typeface="Helvetica Neue"/>
                <a:ea typeface="Helvetica Neue"/>
                <a:cs typeface="Helvetica Neue"/>
                <a:sym typeface="Helvetica Neue"/>
              </a:rPr>
              <a:t>purpose </a:t>
            </a:r>
            <a:r>
              <a:rPr lang="en-US" sz="2200" b="0" i="0" u="none" strike="noStrike" baseline="0" dirty="0" smtClean="0">
                <a:latin typeface="Helvetica Neue"/>
                <a:ea typeface="Helvetica Neue"/>
                <a:cs typeface="Helvetica Neue"/>
                <a:sym typeface="Helvetica Neue"/>
              </a:rPr>
              <a:t>of this stage is </a:t>
            </a:r>
            <a:r>
              <a:rPr lang="en-US" sz="2200" b="0" i="0" u="none" strike="noStrike" baseline="0" dirty="0" smtClean="0">
                <a:latin typeface="Helvetica Neue"/>
                <a:ea typeface="Helvetica Neue"/>
                <a:cs typeface="Helvetica Neue"/>
                <a:sym typeface="Helvetica Neue"/>
              </a:rPr>
              <a:t>to provide an opportunity for the mentor and mentee to jointly identify and agree upon a particular focus for the upcoming classroom observation. The mentor will conduct this observation to gather evidence about the beginning teacher’s instructional skills. The focus may be identified by the mentee directly saying, “I need help with classroom management,” or it could come from the mentor asking the mentee questions about classroom challenges and determining the focus based on this dialogue. Other topics to be discussed in the pre-observation conference may include lesson plans and long-range plans developed by the beginning teacher, various assessments that the beginning teacher will use to measure student growth, expectations about the upcoming observation (day and time), and the overall mentor-mentee relationship (the mentor’s role is not evaluative). The pre-observation conference may also provide an opportunity for the mentor to assist in the location of resources for the lesson, to correct misconceptions related to the content that will be</a:t>
            </a:r>
          </a:p>
          <a:p>
            <a:r>
              <a:rPr lang="en-US" sz="2200" b="0" i="0" u="none" strike="noStrike" baseline="0" dirty="0" smtClean="0">
                <a:latin typeface="Helvetica Neue"/>
                <a:ea typeface="Helvetica Neue"/>
                <a:cs typeface="Helvetica Neue"/>
                <a:sym typeface="Helvetica Neue"/>
              </a:rPr>
              <a:t>taught, and to answer questions about differentiating the instruction. Regardless of the discussions taking place during the pre-observation conference, it is critical that trust is being established and maintained throughout the remainder of the mentoring cycle.</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The second step of the mentoring cycle is the observation. The observation gives the mentor an opportunity to gauge a teacher’s effectiveness in the classroom. </a:t>
            </a:r>
            <a:r>
              <a:rPr lang="en-US" sz="2200" b="0" i="0" u="none" strike="noStrike" baseline="0" dirty="0" smtClean="0">
                <a:latin typeface="Helvetica Neue"/>
                <a:ea typeface="Helvetica Neue"/>
                <a:cs typeface="Helvetica Neue"/>
                <a:sym typeface="Helvetica Neue"/>
              </a:rPr>
              <a:t>It is important to remember that this observation is not an evaluation. A </a:t>
            </a:r>
            <a:r>
              <a:rPr lang="en-US" sz="2200" b="0" i="0" u="none" strike="noStrike" baseline="0" dirty="0" smtClean="0">
                <a:latin typeface="Helvetica Neue"/>
                <a:ea typeface="Helvetica Neue"/>
                <a:cs typeface="Helvetica Neue"/>
                <a:sym typeface="Helvetica Neue"/>
              </a:rPr>
              <a:t>teacher’s effectiveness in the classroom can be measured by his/her success in areas such as planning, instruction, assessment, interaction with students, and management. Prior to the observation, the mentor will have decided which method/strategy will be most effective in gathering evidence related to the already agreed-upon focus of the observation. In Day 2 of the training, participants learn how to collect classroom data through scripting, charting, counting, and diagramming. Mentors are also taught about a mentor’s appropriate behavior during an observation. For example, mentors should be unobtrusive and know in advance where they will sit in the classroom. This is one of the reasons a pre-observation conference is so important. </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Once the observation data have been collected, it is the mentor’s responsibility to analyze the data and be prepared to give the mentee objective </a:t>
            </a:r>
            <a:r>
              <a:rPr lang="en-US" sz="2200" b="0" i="0" u="none" strike="noStrike" baseline="0" dirty="0" smtClean="0">
                <a:latin typeface="Helvetica Neue"/>
                <a:ea typeface="Helvetica Neue"/>
                <a:cs typeface="Helvetica Neue"/>
                <a:sym typeface="Helvetica Neue"/>
              </a:rPr>
              <a:t>feedback, again using the specific coaching dialogue, </a:t>
            </a:r>
            <a:r>
              <a:rPr lang="en-US" sz="2200" b="0" i="0" u="none" strike="noStrike" baseline="0" dirty="0" smtClean="0">
                <a:latin typeface="Helvetica Neue"/>
                <a:ea typeface="Helvetica Neue"/>
                <a:cs typeface="Helvetica Neue"/>
                <a:sym typeface="Helvetica Neue"/>
              </a:rPr>
              <a:t>during the post-observation conference. The post-observation conference is the third step of the mentoring cycle. This particular step is important for many reasons: the mentor shares the observation data with the mentee; the mentor provides effective feedback to the mentee; and the mentor and mentee work together to set new goals. The mentor uses </a:t>
            </a:r>
            <a:r>
              <a:rPr lang="en-US" sz="2200" b="0" i="0" u="none" strike="noStrike" baseline="0" dirty="0" smtClean="0">
                <a:latin typeface="Helvetica Neue"/>
                <a:ea typeface="Helvetica Neue"/>
                <a:cs typeface="Helvetica Neue"/>
                <a:sym typeface="Helvetica Neue"/>
              </a:rPr>
              <a:t>the data </a:t>
            </a:r>
            <a:r>
              <a:rPr lang="en-US" sz="2200" b="0" i="0" u="none" strike="noStrike" baseline="0" dirty="0" smtClean="0">
                <a:latin typeface="Helvetica Neue"/>
                <a:ea typeface="Helvetica Neue"/>
                <a:cs typeface="Helvetica Neue"/>
                <a:sym typeface="Helvetica Neue"/>
              </a:rPr>
              <a:t>gathered during the observation to provide feedback that is targeted, objective, timely, actionable, and given in a way that encourages reflection and promotes professional growth. Feedback will not be evaluative in nature. It will be rooted in the data/evidence collected during the observation. Goal setting also occurs during the post-observation conference. Once the observation data have been discussed and effective feedback has been given, the mentor and mentee can begin to develop goals that will help facilitate teacher and student growth. Goals are typically teacher or student-centered depending on the area of focus. </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The last step of the mentoring cycle is referred to as beginning teacher learning opportunities or TLOs. These opportunities should help the beginning teacher meet his/her goals that were previously set in the post-observation conference. Some examples of TLOs include a beginning teacher observing another teacher in his/her same content area, the mentor modeling or demonstrating a particular form of instruction that benefits the beginning teacher, or a professional development opportunity for the beginning teacher that is related to his/her goal. TLOs can come in many different forms depending on when they present themselves. Although TLOs are presented as the fourth and final step of the mentoring cycle, it is possible that they can arise during other steps or even outside the mentoring cycle. For example, in the pre-observation</a:t>
            </a:r>
          </a:p>
          <a:p>
            <a:r>
              <a:rPr lang="en-US" sz="2200" b="0" i="0" u="none" strike="noStrike" baseline="0" dirty="0" smtClean="0">
                <a:latin typeface="Helvetica Neue"/>
                <a:ea typeface="Helvetica Neue"/>
                <a:cs typeface="Helvetica Neue"/>
                <a:sym typeface="Helvetica Neue"/>
              </a:rPr>
              <a:t>conference, the beginning teacher may mention that he/she is interested in including an arts integration component in an upcoming lesson but is hesitant to do so because he/she is not as knowledgeable with the music standards as he/she would need to be. In response the mentor contacts the school music teacher and arranges a planning meeting. Or, in a faculty/department meeting, you may share your expectation that all core content teachers utilize appropriate technology in at least one</a:t>
            </a:r>
          </a:p>
          <a:p>
            <a:r>
              <a:rPr lang="en-US" sz="2200" b="0" i="0" u="none" strike="noStrike" baseline="0" dirty="0" smtClean="0">
                <a:latin typeface="Helvetica Neue"/>
                <a:ea typeface="Helvetica Neue"/>
                <a:cs typeface="Helvetica Neue"/>
                <a:sym typeface="Helvetica Neue"/>
              </a:rPr>
              <a:t>lesson in the upcoming week. As a result, the mentee informs the mentor that he/she wants to use a Smartboard to teach a probability lesson but is not comfortable with using the technology. The mentor then models how to use a Smartboard appropriately for that particular lesson.</a:t>
            </a:r>
          </a:p>
          <a:p>
            <a:endParaRPr lang="en-US" sz="2200" b="0" i="0" u="none" strike="noStrike" baseline="0" dirty="0" smtClean="0">
              <a:latin typeface="Helvetica Neue"/>
              <a:sym typeface="Helvetica Neue"/>
            </a:endParaRPr>
          </a:p>
          <a:p>
            <a:r>
              <a:rPr lang="en-US" sz="2200" b="0" i="0" u="none" strike="noStrike" baseline="0" dirty="0" smtClean="0">
                <a:latin typeface="Helvetica Neue"/>
                <a:sym typeface="Helvetica Neue"/>
              </a:rPr>
              <a:t>Explain that the SCDE nor CERRA determine the number of cycles a mentor must complete. This is a local area decision and administrators are encouraged to talk with their district’s Induction and Mentoring Coordinator about the requirements. </a:t>
            </a:r>
            <a:endParaRPr lang="en-US" dirty="0"/>
          </a:p>
        </p:txBody>
      </p:sp>
    </p:spTree>
    <p:extLst>
      <p:ext uri="{BB962C8B-B14F-4D97-AF65-F5344CB8AC3E}">
        <p14:creationId xmlns:p14="http://schemas.microsoft.com/office/powerpoint/2010/main" val="335556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dirty="0" smtClean="0"/>
              <a:t>Explain that the participants will now have an opportunity to get to know one another, while also discussing</a:t>
            </a:r>
            <a:r>
              <a:rPr lang="en-US" baseline="0" dirty="0" smtClean="0"/>
              <a:t> </a:t>
            </a:r>
            <a:r>
              <a:rPr lang="en-US" dirty="0" smtClean="0"/>
              <a:t>“The Developmental Stages of Teachers” article. Ask the participants to find someone they do not know,</a:t>
            </a:r>
            <a:r>
              <a:rPr lang="en-US" baseline="0" dirty="0" smtClean="0"/>
              <a:t> </a:t>
            </a:r>
            <a:r>
              <a:rPr lang="en-US" dirty="0" smtClean="0"/>
              <a:t>introduce themselves, and share their thoughts about the article. Allow 5 minutes for these introductions</a:t>
            </a:r>
            <a:r>
              <a:rPr lang="en-US" baseline="0" dirty="0" smtClean="0"/>
              <a:t> </a:t>
            </a:r>
            <a:r>
              <a:rPr lang="en-US" dirty="0" smtClean="0"/>
              <a:t>and discussions. Before the participants return to their seats, ask each person to introduce himself/herself by</a:t>
            </a:r>
            <a:r>
              <a:rPr lang="en-US" baseline="0" dirty="0" smtClean="0"/>
              <a:t> </a:t>
            </a:r>
            <a:r>
              <a:rPr lang="en-US" dirty="0" smtClean="0"/>
              <a:t>giving his/her name, district, and role. The trainer should model this process, being careful to keep the</a:t>
            </a:r>
            <a:r>
              <a:rPr lang="en-US" baseline="0" dirty="0" smtClean="0"/>
              <a:t> </a:t>
            </a:r>
            <a:r>
              <a:rPr lang="en-US" dirty="0" smtClean="0"/>
              <a:t>introduction brief. Once everyone has been introduced, the participants can return to their seats.</a:t>
            </a:r>
            <a:r>
              <a:rPr lang="en-US" baseline="0" dirty="0" smtClean="0"/>
              <a:t> </a:t>
            </a:r>
            <a:r>
              <a:rPr lang="en-US" dirty="0" smtClean="0"/>
              <a:t>Once everyone is seated, the trainer should ask the participants to share any major take-aways from the</a:t>
            </a:r>
            <a:r>
              <a:rPr lang="en-US" baseline="0" dirty="0" smtClean="0"/>
              <a:t> </a:t>
            </a:r>
            <a:r>
              <a:rPr lang="en-US" dirty="0" smtClean="0"/>
              <a:t>article. The discussion should focus on how the developmental stages will relate to their work as an</a:t>
            </a:r>
            <a:r>
              <a:rPr lang="en-US" baseline="0" dirty="0" smtClean="0"/>
              <a:t> administrator</a:t>
            </a:r>
            <a:r>
              <a:rPr lang="en-US" dirty="0" smtClean="0"/>
              <a:t>.</a:t>
            </a:r>
            <a:endParaRPr lang="en-US" dirty="0"/>
          </a:p>
        </p:txBody>
      </p:sp>
    </p:spTree>
    <p:extLst>
      <p:ext uri="{BB962C8B-B14F-4D97-AF65-F5344CB8AC3E}">
        <p14:creationId xmlns:p14="http://schemas.microsoft.com/office/powerpoint/2010/main" val="2136435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we understand that teachers and administrators are extremely busy, we also believe in the value of a strong mentoring and induction program. The next few slides will give us an opportunity to shares the reasons we believe mentoring and induction programs are so important. </a:t>
            </a:r>
            <a:endParaRPr lang="en-US" dirty="0"/>
          </a:p>
        </p:txBody>
      </p:sp>
    </p:spTree>
    <p:extLst>
      <p:ext uri="{BB962C8B-B14F-4D97-AF65-F5344CB8AC3E}">
        <p14:creationId xmlns:p14="http://schemas.microsoft.com/office/powerpoint/2010/main" val="588932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smtClean="0">
                <a:effectLst/>
                <a:latin typeface="Helvetica Neue"/>
                <a:ea typeface="Helvetica Neue"/>
                <a:cs typeface="Helvetica Neue"/>
                <a:sym typeface="Helvetica Neue"/>
              </a:rPr>
              <a:t>The overarching</a:t>
            </a:r>
            <a:r>
              <a:rPr lang="en-US" sz="2200" b="0" i="0" baseline="0" dirty="0" smtClean="0">
                <a:effectLst/>
                <a:latin typeface="Helvetica Neue"/>
                <a:ea typeface="Helvetica Neue"/>
                <a:cs typeface="Helvetica Neue"/>
                <a:sym typeface="Helvetica Neue"/>
              </a:rPr>
              <a:t> responsibility of the school administrator is to develop a system of supportive communication. </a:t>
            </a:r>
            <a:r>
              <a:rPr lang="en-US" sz="2200" b="0" i="0" dirty="0" smtClean="0">
                <a:effectLst/>
                <a:latin typeface="Helvetica Neue"/>
                <a:ea typeface="Helvetica Neue"/>
                <a:cs typeface="Helvetica Neue"/>
                <a:sym typeface="Helvetica Neue"/>
              </a:rPr>
              <a:t>Regular and meaningful interactions between the principal, mentor, and beginning teacher (induction team) are essential components to any successful induction program. These conversations can occur formally in a scheduled conference, or they can happen spontaneously at any given time during the school year. </a:t>
            </a:r>
            <a:r>
              <a:rPr lang="en-US" sz="2200" b="0" i="0" dirty="0" smtClean="0">
                <a:effectLst/>
                <a:latin typeface="Helvetica Neue"/>
                <a:ea typeface="Helvetica Neue"/>
                <a:cs typeface="Helvetica Neue"/>
                <a:sym typeface="Helvetica Neue"/>
              </a:rPr>
              <a:t>Trainers may wish to give</a:t>
            </a:r>
            <a:r>
              <a:rPr lang="en-US" sz="2200" b="0" i="0" baseline="0" dirty="0" smtClean="0">
                <a:effectLst/>
                <a:latin typeface="Helvetica Neue"/>
                <a:ea typeface="Helvetica Neue"/>
                <a:cs typeface="Helvetica Neue"/>
                <a:sym typeface="Helvetica Neue"/>
              </a:rPr>
              <a:t> an example of both formal and informal conversation/dialogue. </a:t>
            </a:r>
            <a:r>
              <a:rPr lang="en-US" sz="2200" b="0" i="0" dirty="0" smtClean="0">
                <a:effectLst/>
                <a:latin typeface="Helvetica Neue"/>
                <a:ea typeface="Helvetica Neue"/>
                <a:cs typeface="Helvetica Neue"/>
                <a:sym typeface="Helvetica Neue"/>
              </a:rPr>
              <a:t>It </a:t>
            </a:r>
            <a:r>
              <a:rPr lang="en-US" sz="2200" b="0" i="0" dirty="0" smtClean="0">
                <a:effectLst/>
                <a:latin typeface="Helvetica Neue"/>
                <a:ea typeface="Helvetica Neue"/>
                <a:cs typeface="Helvetica Neue"/>
                <a:sym typeface="Helvetica Neue"/>
              </a:rPr>
              <a:t>is important to note that these interactions can occur between principal and mentor, principal and beginning teacher, mentor and beginning teacher, or all three parties may be involved. Expectations for teaching and learning should always be clearly expressed by the principal through ongoing professional dialogue. Principals are expected to establish a working relationship with every new teacher who comes into their schools and simultaneously address the teachers’ needs. Not only must the principal facilitate a professional relationship with the teachers, but he/she must foster an environment that encourages open and supportive communication among the teachers. This type of dialogue often leads to conversations and relationships that can result in positive impacts seen throughout the school. </a:t>
            </a:r>
          </a:p>
          <a:p>
            <a:endParaRPr lang="en-US" sz="2200" b="0" i="0" dirty="0" smtClean="0">
              <a:effectLst/>
              <a:latin typeface="Helvetica Neue"/>
              <a:ea typeface="Helvetica Neue"/>
              <a:cs typeface="Helvetica Neue"/>
              <a:sym typeface="Helvetica Neue"/>
            </a:endParaRPr>
          </a:p>
          <a:p>
            <a:r>
              <a:rPr lang="en-US" sz="2200" b="0" i="0" dirty="0" smtClean="0">
                <a:effectLst/>
                <a:latin typeface="Helvetica Neue"/>
                <a:ea typeface="Helvetica Neue"/>
                <a:cs typeface="Helvetica Neue"/>
                <a:sym typeface="Helvetica Neue"/>
              </a:rPr>
              <a:t>While</a:t>
            </a:r>
            <a:r>
              <a:rPr lang="en-US" sz="2200" b="0" i="0" baseline="0" dirty="0" smtClean="0">
                <a:effectLst/>
                <a:latin typeface="Helvetica Neue"/>
                <a:ea typeface="Helvetica Neue"/>
                <a:cs typeface="Helvetica Neue"/>
                <a:sym typeface="Helvetica Neue"/>
              </a:rPr>
              <a:t> supportive communication must occur between all three members of the induction team, the mentor also must respect and protect the trust that exists between him/her and the beginning teacher. This means that there are documents created during the mentoring cycle that will not be shared with the administrator. These include the pre-observation conference guide, the observation data, and any goal-setting documents. The mentor can, if asked, share the contact log which includes the date of all formal interactions between the mentor and the beginning teacher, the focus of these interactions, and signatures from both parties. This document serves as verification that the mentor is completing the tasks expected of him/her. Comments made to the administrator by the mentor should not be used in any personnel decisions.</a:t>
            </a:r>
          </a:p>
          <a:p>
            <a:endParaRPr lang="en-US" sz="2200" b="0" i="0" baseline="0" dirty="0" smtClean="0">
              <a:effectLst/>
              <a:latin typeface="Helvetica Neue"/>
              <a:sym typeface="Helvetica Neue"/>
            </a:endParaRPr>
          </a:p>
          <a:p>
            <a:r>
              <a:rPr lang="en-US" sz="2200" b="0" i="0" baseline="0" dirty="0" smtClean="0">
                <a:effectLst/>
                <a:latin typeface="Helvetica Neue"/>
                <a:sym typeface="Helvetica Neue"/>
              </a:rPr>
              <a:t>Occasionally the mentor may approach the principal with a request related to the new teacher’s goals or a teacher learning opportunity (TLO). The mentor can provide some basic information related to the request but cannot break his/her confidence with the beginning teacher. The principal will, of course, make the final decision about any TLOs that requires funding or extended time commitments. Mentors have been trained to exhaust TLO opportunities that do not require financial support before approaching an administrator with other requests.  We would hope that most TLO requests will be approved. </a:t>
            </a:r>
          </a:p>
          <a:p>
            <a:endParaRPr lang="en-US" sz="2200" b="0" i="0" baseline="0" dirty="0" smtClean="0">
              <a:effectLst/>
              <a:latin typeface="Helvetica Neue"/>
              <a:sym typeface="Helvetica Neue"/>
            </a:endParaRPr>
          </a:p>
          <a:p>
            <a:r>
              <a:rPr lang="en-US" sz="2200" b="0" i="0" baseline="0" dirty="0" smtClean="0">
                <a:effectLst/>
                <a:latin typeface="Helvetica Neue"/>
                <a:sym typeface="Helvetica Neue"/>
              </a:rPr>
              <a:t>Finally, administrators should understand that the mentor must never assume the role of the evaluator. The mentor cannot serve as the principal’s designee in the Expanded ADEPT observation process even if the mentor is trained on the Expanded ADEPT program and the South Carolina Teaching Standards Rubric. Furthermore, the mentor cannot be placed on the beginning teacher’s formal evaluation team in year two of the Expanded ADEPT process. </a:t>
            </a:r>
            <a:endParaRPr lang="en-US" i="0" baseline="0" dirty="0" smtClean="0"/>
          </a:p>
          <a:p>
            <a:endParaRPr lang="en-US" dirty="0"/>
          </a:p>
        </p:txBody>
      </p:sp>
    </p:spTree>
    <p:extLst>
      <p:ext uri="{BB962C8B-B14F-4D97-AF65-F5344CB8AC3E}">
        <p14:creationId xmlns:p14="http://schemas.microsoft.com/office/powerpoint/2010/main" val="2825857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dirty="0" smtClean="0"/>
              <a:t>Beyond</a:t>
            </a:r>
            <a:r>
              <a:rPr lang="en-US" baseline="0" dirty="0" smtClean="0"/>
              <a:t> ensuring that a system of supportive communication exists between all members of the induction team, the school administrator has additional responsibilities related to the support of any beginning teacher. </a:t>
            </a:r>
            <a:r>
              <a:rPr lang="en-US" dirty="0" smtClean="0"/>
              <a:t>Based on literature</a:t>
            </a:r>
            <a:r>
              <a:rPr lang="en-US" baseline="0" dirty="0" smtClean="0"/>
              <a:t> on the administrator’s role in Induction and Mentoring, we found that the principal’s responsibilities can be categorized into supports that address the social/emotional, physical, and instructional needs of the beginning teacher. The teacher’s social/emotional needs and physical needs often must be met before any real progress can be made on his/her instructional needs. This is why mentor/mentee pairing should be established as early as possible and school level induction meetings should occur before the start of the academic year.  As shown on the slide, culture/environment is an example of a social/emotional need. The beginning teacher’s need for access to resources, in this case </a:t>
            </a:r>
            <a:r>
              <a:rPr lang="en-US" u="sng" baseline="0" dirty="0" smtClean="0"/>
              <a:t>human resources</a:t>
            </a:r>
            <a:r>
              <a:rPr lang="en-US" u="none" baseline="0" dirty="0" smtClean="0"/>
              <a:t> </a:t>
            </a:r>
            <a:r>
              <a:rPr lang="en-US" baseline="0" dirty="0" smtClean="0"/>
              <a:t>and time primarily, is a physical need. Remember, physical needs of beginning teachers are centered on structure, culture, policies, and procedures. Finally ongoing, job-embedded professional development and assistance are instructional needs of most new teachers. Culture/environment, resources, and professional development and assistance are also categories of administrator responsibilities described in the literature. </a:t>
            </a:r>
          </a:p>
          <a:p>
            <a:endParaRPr lang="en-US" baseline="0" dirty="0" smtClean="0"/>
          </a:p>
          <a:p>
            <a:r>
              <a:rPr lang="en-US" sz="2200" b="0" i="0" u="sng" dirty="0" smtClean="0">
                <a:effectLst/>
                <a:latin typeface="Helvetica Neue"/>
                <a:ea typeface="Helvetica Neue"/>
                <a:cs typeface="Helvetica Neue"/>
                <a:sym typeface="Helvetica Neue"/>
              </a:rPr>
              <a:t>Culture/Environmental</a:t>
            </a:r>
            <a:endParaRPr lang="en-US" sz="2200" b="0" i="0" dirty="0" smtClean="0">
              <a:effectLst/>
              <a:latin typeface="Helvetica Neue"/>
              <a:ea typeface="Helvetica Neue"/>
              <a:cs typeface="Helvetica Neue"/>
              <a:sym typeface="Helvetica Neue"/>
            </a:endParaRPr>
          </a:p>
          <a:p>
            <a:r>
              <a:rPr lang="en-US" sz="2200" b="0" i="0" dirty="0" smtClean="0">
                <a:effectLst/>
                <a:latin typeface="Helvetica Neue"/>
                <a:ea typeface="Helvetica Neue"/>
                <a:cs typeface="Helvetica Neue"/>
                <a:sym typeface="Helvetica Neue"/>
              </a:rPr>
              <a:t>It is the responsibility of principals to ensure that a culture of induction and support is rooted within their schools. Mentoring and induction must been seen as important and valued in schools, and it the responsibility of the principal to foster such an environment. When working conditions, politics, etc. negatively impact the school culture and prevent this type of inclusive environment, the principal must uncover and remedy these impediments. Principals are responsible for not only identifying potential mentors, but pairing them with beginning teachers in a way that is appropriate and beneficial to both the mentor and mentee.</a:t>
            </a:r>
          </a:p>
          <a:p>
            <a:r>
              <a:rPr lang="en-US" sz="2200" b="0" i="0" dirty="0" smtClean="0">
                <a:effectLst/>
                <a:latin typeface="Helvetica Neue"/>
                <a:ea typeface="Helvetica Neue"/>
                <a:cs typeface="Helvetica Neue"/>
                <a:sym typeface="Helvetica Neue"/>
              </a:rPr>
              <a:t> </a:t>
            </a:r>
          </a:p>
          <a:p>
            <a:r>
              <a:rPr lang="en-US" sz="2200" b="0" i="0" u="sng" dirty="0" smtClean="0">
                <a:effectLst/>
                <a:latin typeface="Helvetica Neue"/>
                <a:ea typeface="Helvetica Neue"/>
                <a:cs typeface="Helvetica Neue"/>
                <a:sym typeface="Helvetica Neue"/>
              </a:rPr>
              <a:t>Resources</a:t>
            </a:r>
            <a:endParaRPr lang="en-US" sz="2200" b="0" i="0" dirty="0" smtClean="0">
              <a:effectLst/>
              <a:latin typeface="Helvetica Neue"/>
              <a:ea typeface="Helvetica Neue"/>
              <a:cs typeface="Helvetica Neue"/>
              <a:sym typeface="Helvetica Neue"/>
            </a:endParaRPr>
          </a:p>
          <a:p>
            <a:r>
              <a:rPr lang="en-US" sz="2200" b="0" i="0" dirty="0" smtClean="0">
                <a:effectLst/>
                <a:latin typeface="Helvetica Neue"/>
                <a:ea typeface="Helvetica Neue"/>
                <a:cs typeface="Helvetica Neue"/>
                <a:sym typeface="Helvetica Neue"/>
              </a:rPr>
              <a:t>The principal is responsible for ensuring that appropriate structures are in place in the school for beginning teachers to receive a proper level of support. It also is the responsibility of the principal to make sure the mentor and induction teacher have the time and resources (meeting time, meeting space, non-instructional materials, etc.) they need throughout the year to be successful. The principal must understand the roles and expectations of a mentor, and subsequently, facilitate that relationship between the mentor and mentee. The principal also is responsible for facilitating introductions, offering site orientation, and making sure the new teacher understands the policies and procedures of the school</a:t>
            </a:r>
            <a:r>
              <a:rPr lang="en-US" sz="2200" b="0" i="1" dirty="0" smtClean="0">
                <a:effectLst/>
                <a:latin typeface="Helvetica Neue"/>
                <a:ea typeface="Helvetica Neue"/>
                <a:cs typeface="Helvetica Neue"/>
                <a:sym typeface="Helvetica Neue"/>
              </a:rPr>
              <a:t>. </a:t>
            </a:r>
          </a:p>
          <a:p>
            <a:r>
              <a:rPr lang="en-US" sz="2200" b="0" i="0" dirty="0" smtClean="0">
                <a:effectLst/>
                <a:latin typeface="Helvetica Neue"/>
                <a:ea typeface="Helvetica Neue"/>
                <a:cs typeface="Helvetica Neue"/>
                <a:sym typeface="Helvetica Neue"/>
              </a:rPr>
              <a:t> </a:t>
            </a:r>
          </a:p>
          <a:p>
            <a:r>
              <a:rPr lang="en-US" sz="2200" b="0" i="0" u="sng" dirty="0" smtClean="0">
                <a:effectLst/>
                <a:latin typeface="Helvetica Neue"/>
                <a:ea typeface="Helvetica Neue"/>
                <a:cs typeface="Helvetica Neue"/>
                <a:sym typeface="Helvetica Neue"/>
              </a:rPr>
              <a:t>Professional development and assistance</a:t>
            </a:r>
            <a:endParaRPr lang="en-US" sz="2200" b="0" i="0" dirty="0" smtClean="0">
              <a:effectLst/>
              <a:latin typeface="Helvetica Neue"/>
              <a:ea typeface="Helvetica Neue"/>
              <a:cs typeface="Helvetica Neue"/>
              <a:sym typeface="Helvetica Neue"/>
            </a:endParaRPr>
          </a:p>
          <a:p>
            <a:r>
              <a:rPr lang="en-US" sz="2200" b="0" i="0" dirty="0" smtClean="0">
                <a:effectLst/>
                <a:latin typeface="Helvetica Neue"/>
                <a:ea typeface="Helvetica Neue"/>
                <a:cs typeface="Helvetica Neue"/>
                <a:sym typeface="Helvetica Neue"/>
              </a:rPr>
              <a:t>Principals are responsible for providing both the mentor and beginning teacher with instructional resources they need throughout the year to be successful. These resources include professional development opportunities, textbooks, instructional materials, and so on. </a:t>
            </a:r>
            <a:r>
              <a:rPr lang="en-US" sz="2200" b="0" i="0" dirty="0" smtClean="0">
                <a:effectLst/>
                <a:latin typeface="Helvetica Neue"/>
                <a:ea typeface="Helvetica Neue"/>
                <a:cs typeface="Helvetica Neue"/>
                <a:sym typeface="Helvetica Neue"/>
              </a:rPr>
              <a:t>The beginning teacher’s TLO(s) will provide insight into what specific resources</a:t>
            </a:r>
            <a:r>
              <a:rPr lang="en-US" sz="2200" b="0" i="0" baseline="0" dirty="0" smtClean="0">
                <a:effectLst/>
                <a:latin typeface="Helvetica Neue"/>
                <a:ea typeface="Helvetica Neue"/>
                <a:cs typeface="Helvetica Neue"/>
                <a:sym typeface="Helvetica Neue"/>
              </a:rPr>
              <a:t> are needed. </a:t>
            </a:r>
            <a:r>
              <a:rPr lang="en-US" sz="2200" b="0" i="0" dirty="0" smtClean="0">
                <a:effectLst/>
                <a:latin typeface="Helvetica Neue"/>
                <a:ea typeface="Helvetica Neue"/>
                <a:cs typeface="Helvetica Neue"/>
                <a:sym typeface="Helvetica Neue"/>
              </a:rPr>
              <a:t>Through </a:t>
            </a:r>
            <a:r>
              <a:rPr lang="en-US" sz="2200" b="0" i="0" dirty="0" smtClean="0">
                <a:effectLst/>
                <a:latin typeface="Helvetica Neue"/>
                <a:ea typeface="Helvetica Neue"/>
                <a:cs typeface="Helvetica Neue"/>
                <a:sym typeface="Helvetica Neue"/>
              </a:rPr>
              <a:t>mentoring, principals should offer formal and informal support to mentors and first-year teachers through conversations, observations, meetings, and conferences. Principals must be able to communicate their reasonable expectations for the mentoring and induction program in their schools, specifically related to the instructional expectations of first-year teachers</a:t>
            </a:r>
            <a:r>
              <a:rPr lang="en-US" sz="2200" b="0" i="0" dirty="0" smtClean="0">
                <a:effectLst/>
                <a:latin typeface="Helvetica Neue"/>
                <a:ea typeface="Helvetica Neue"/>
                <a:cs typeface="Helvetica Neue"/>
                <a:sym typeface="Helvetica Neue"/>
              </a:rPr>
              <a:t>. </a:t>
            </a:r>
            <a:endParaRPr lang="en-US" sz="2200" b="0" i="0" dirty="0" smtClean="0">
              <a:effectLst/>
              <a:latin typeface="Helvetica Neue"/>
              <a:ea typeface="Helvetica Neue"/>
              <a:cs typeface="Helvetica Neue"/>
              <a:sym typeface="Helvetica Neue"/>
            </a:endParaRPr>
          </a:p>
          <a:p>
            <a:endParaRPr lang="en-US" sz="2200" b="0" i="1" dirty="0" smtClean="0">
              <a:effectLst/>
              <a:latin typeface="Helvetica Neue"/>
              <a:ea typeface="Helvetica Neue"/>
              <a:cs typeface="Helvetica Neue"/>
              <a:sym typeface="Helvetica Neue"/>
            </a:endParaRPr>
          </a:p>
          <a:p>
            <a:r>
              <a:rPr lang="en-US" baseline="0" dirty="0" smtClean="0"/>
              <a:t>In SC we also have Induction and Mentoring Guidelines that include specific responsibilities the administrator must </a:t>
            </a:r>
            <a:r>
              <a:rPr lang="en-US" baseline="0" dirty="0" smtClean="0"/>
              <a:t>assume, and these responsibilities also fall into the three categories described above. Trainers </a:t>
            </a:r>
            <a:r>
              <a:rPr lang="en-US" baseline="0" dirty="0" smtClean="0"/>
              <a:t>should pause and distribute the 2017 version of the Induction and Mentoring Guidelines. Explain that these guidelines were approved by the State Board of Education in December 2017 and implementation will begin during the 2018-19 academic year. </a:t>
            </a:r>
            <a:r>
              <a:rPr lang="en-US" baseline="0" dirty="0" smtClean="0"/>
              <a:t>Trainers should walk the participants through the guidelines pointing out the different sections. When reviewing the induction and mentoring coordinator responsibilities, it is important to point out that administrators may wish to ensure the school level induction program meets the same criteria. Encourage </a:t>
            </a:r>
            <a:r>
              <a:rPr lang="en-US" baseline="0" dirty="0" smtClean="0"/>
              <a:t>the participants to turn to section 3, which starts on page 8. Give the participant’s 3-5 minutes to review the administrator portion of the </a:t>
            </a:r>
            <a:r>
              <a:rPr lang="en-US" baseline="0" dirty="0" smtClean="0"/>
              <a:t>guidelines while also thinking about which responsibilities fall into each of the categories.</a:t>
            </a:r>
            <a:endParaRPr lang="en-US" baseline="0" dirty="0" smtClean="0"/>
          </a:p>
          <a:p>
            <a:endParaRPr lang="en-US" baseline="0" dirty="0" smtClean="0"/>
          </a:p>
          <a:p>
            <a:r>
              <a:rPr lang="en-US" baseline="0" dirty="0" smtClean="0"/>
              <a:t>The administrator’s roles as described in the guidelines also fall into the social/emotion, physical, and instructional categories. Ask the participants to share their thoughts on the administrator’s roles and best strategies for meeting the requirements. The trainers should be prepared to expound upon the roles and </a:t>
            </a:r>
            <a:r>
              <a:rPr lang="en-US" baseline="0" dirty="0" smtClean="0"/>
              <a:t>give </a:t>
            </a:r>
            <a:r>
              <a:rPr lang="en-US" baseline="0" dirty="0" smtClean="0"/>
              <a:t>implementation suggestions.</a:t>
            </a:r>
          </a:p>
          <a:p>
            <a:endParaRPr lang="en-US" baseline="0" dirty="0" smtClean="0"/>
          </a:p>
          <a:p>
            <a:r>
              <a:rPr lang="en-US" baseline="0" dirty="0" smtClean="0"/>
              <a:t>As a reminder, formal support, included as an instructional responsibility, refers to ensuring that the mentor is utilizing the mentoring cycle. </a:t>
            </a:r>
          </a:p>
          <a:p>
            <a:endParaRPr lang="en-US" sz="2200" b="0" i="0" dirty="0" smtClean="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2825074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sz="2400" dirty="0" smtClean="0">
                <a:solidFill>
                  <a:srgbClr val="080808"/>
                </a:solidFill>
                <a:latin typeface="Avenir Next"/>
              </a:rPr>
              <a:t>Trainers</a:t>
            </a:r>
            <a:r>
              <a:rPr lang="en-US" sz="2400" baseline="0" dirty="0" smtClean="0">
                <a:solidFill>
                  <a:srgbClr val="080808"/>
                </a:solidFill>
                <a:latin typeface="Avenir Next"/>
              </a:rPr>
              <a:t> should use the information below to give an overview of the mentor training opportunities currently available. This slide includes a hyperlink to the CERRA upcoming mentor trainings website. </a:t>
            </a:r>
            <a:r>
              <a:rPr lang="en-US" sz="2400" dirty="0" smtClean="0">
                <a:solidFill>
                  <a:srgbClr val="080808"/>
                </a:solidFill>
                <a:latin typeface="Avenir Next"/>
              </a:rPr>
              <a:t>Administrators are</a:t>
            </a:r>
            <a:r>
              <a:rPr lang="en-US" sz="2400" baseline="0" dirty="0" smtClean="0">
                <a:solidFill>
                  <a:srgbClr val="080808"/>
                </a:solidFill>
                <a:latin typeface="Avenir Next"/>
              </a:rPr>
              <a:t> welcome and encouraged to attend both trainings. </a:t>
            </a:r>
          </a:p>
          <a:p>
            <a:pPr marL="0" indent="0" algn="l">
              <a:buNone/>
            </a:pPr>
            <a:endParaRPr lang="en-US" sz="2400" dirty="0" smtClean="0">
              <a:solidFill>
                <a:srgbClr val="080808"/>
              </a:solidFill>
              <a:latin typeface="Avenir Next"/>
            </a:endParaRPr>
          </a:p>
          <a:p>
            <a:pPr marL="0" indent="0" algn="l">
              <a:buNone/>
            </a:pPr>
            <a:r>
              <a:rPr lang="en-US" sz="2400" dirty="0" smtClean="0">
                <a:solidFill>
                  <a:srgbClr val="080808"/>
                </a:solidFill>
                <a:latin typeface="Avenir Next"/>
              </a:rPr>
              <a:t>The two-day South Carolina Mentor Training focuses on the knowledge, skills, and understandings critical to those who work with beginning teachers. It is guided by the belief that learning to teach is a career-long developmental process that involves a continuous cycle of planning, teaching, and reflecting. At the heart of this work is the mentor’s ability to respond to each new teacher's individual developmental and contextual needs and to promote the ongoing examination of classroom practice. </a:t>
            </a:r>
            <a:r>
              <a:rPr lang="en-US" sz="2400" dirty="0" smtClean="0">
                <a:solidFill>
                  <a:srgbClr val="080808"/>
                </a:solidFill>
                <a:latin typeface="Avenir Next Regular"/>
              </a:rPr>
              <a:t>Teachers interested in serving as a mentor must:</a:t>
            </a:r>
          </a:p>
          <a:p>
            <a:pPr marL="0" indent="0" algn="l">
              <a:buNone/>
            </a:pPr>
            <a:r>
              <a:rPr lang="en-US" sz="2400" dirty="0" smtClean="0">
                <a:solidFill>
                  <a:srgbClr val="080808"/>
                </a:solidFill>
                <a:latin typeface="Avenir Next Regular"/>
              </a:rPr>
              <a:t>​-hold a valid South Carolina professional educator certificate; </a:t>
            </a:r>
          </a:p>
          <a:p>
            <a:pPr marL="0" indent="0" algn="l">
              <a:buNone/>
            </a:pPr>
            <a:r>
              <a:rPr lang="en-US" sz="2400" dirty="0" smtClean="0">
                <a:solidFill>
                  <a:srgbClr val="080808"/>
                </a:solidFill>
                <a:latin typeface="Avenir Next Regular"/>
              </a:rPr>
              <a:t>-have a minimum of one year of successful teaching experience in South Carolina at the continuing contract level;</a:t>
            </a:r>
          </a:p>
          <a:p>
            <a:pPr marL="0" indent="0" algn="l">
              <a:buNone/>
            </a:pPr>
            <a:r>
              <a:rPr lang="en-US" sz="2400" dirty="0" smtClean="0">
                <a:solidFill>
                  <a:srgbClr val="080808"/>
                </a:solidFill>
                <a:latin typeface="Avenir Next Regular"/>
              </a:rPr>
              <a:t>-be either a current practitioner or have been employed in a South Carolina public school system within the past five years; and </a:t>
            </a:r>
          </a:p>
          <a:p>
            <a:pPr marL="0" indent="0" algn="l">
              <a:buNone/>
            </a:pPr>
            <a:r>
              <a:rPr lang="en-US" sz="2400" dirty="0" smtClean="0">
                <a:solidFill>
                  <a:srgbClr val="080808"/>
                </a:solidFill>
                <a:latin typeface="Avenir Next Regular"/>
              </a:rPr>
              <a:t>-have the recommendation of a school administrator and the district's Induction and Mentoring Coordinator.</a:t>
            </a:r>
          </a:p>
          <a:p>
            <a:pPr marL="0" indent="0" algn="l">
              <a:buNone/>
            </a:pPr>
            <a:r>
              <a:rPr lang="en-US" sz="2400" dirty="0" smtClean="0">
                <a:solidFill>
                  <a:srgbClr val="080808"/>
                </a:solidFill>
                <a:latin typeface="Avenir Next Regular"/>
              </a:rPr>
              <a:t>Registration</a:t>
            </a:r>
            <a:r>
              <a:rPr lang="en-US" sz="2400" baseline="0" dirty="0" smtClean="0">
                <a:solidFill>
                  <a:srgbClr val="080808"/>
                </a:solidFill>
                <a:latin typeface="Avenir Next Regular"/>
              </a:rPr>
              <a:t> fees for the SC Mentor Training are $25. This covers the cost of the materials and all participants will receive a handbook.</a:t>
            </a:r>
            <a:endParaRPr lang="en-US" sz="2400" dirty="0" smtClean="0">
              <a:solidFill>
                <a:srgbClr val="080808"/>
              </a:solidFill>
              <a:latin typeface="Avenir Next Regular"/>
            </a:endParaRPr>
          </a:p>
          <a:p>
            <a:pPr marL="0" indent="0" algn="l">
              <a:buNone/>
            </a:pPr>
            <a:endParaRPr lang="en-US" sz="2400" dirty="0" smtClean="0">
              <a:solidFill>
                <a:srgbClr val="080808"/>
              </a:solidFill>
              <a:latin typeface="Avenir Next Regular"/>
            </a:endParaRPr>
          </a:p>
          <a:p>
            <a:r>
              <a:rPr lang="en-US" sz="2400" dirty="0" smtClean="0"/>
              <a:t>The comprehensive, two-day Trainer Certification is an advanced training that prepares mentors to be effective mentor trainers in their schools and districts.  </a:t>
            </a:r>
            <a:r>
              <a:rPr lang="en-US" sz="2400" dirty="0" smtClean="0">
                <a:solidFill>
                  <a:srgbClr val="000000"/>
                </a:solidFill>
                <a:latin typeface="Avenir Next Regular"/>
              </a:rPr>
              <a:t>To participate in Trainer Certification, mentors must have previously completed the three-day South Carolina Foundations in Mentor Training and the Online Update Training or the new two-day South Carolina Mentor Training. Participants also must:</a:t>
            </a:r>
            <a:br>
              <a:rPr lang="en-US" sz="2400" dirty="0" smtClean="0">
                <a:solidFill>
                  <a:srgbClr val="000000"/>
                </a:solidFill>
                <a:latin typeface="Avenir Next Regular"/>
              </a:rPr>
            </a:br>
            <a:r>
              <a:rPr lang="en-US" sz="2400" dirty="0" smtClean="0">
                <a:solidFill>
                  <a:srgbClr val="000000"/>
                </a:solidFill>
                <a:latin typeface="Avenir Next Regular"/>
              </a:rPr>
              <a:t>-have served as a mentor for at least one academic year; </a:t>
            </a:r>
          </a:p>
          <a:p>
            <a:r>
              <a:rPr lang="en-US" sz="2400" dirty="0" smtClean="0">
                <a:solidFill>
                  <a:srgbClr val="000000"/>
                </a:solidFill>
                <a:latin typeface="Avenir Next Regular"/>
              </a:rPr>
              <a:t>-received successful performance reviews as a teacher and have served successfully as a mentor for at least one academic year; </a:t>
            </a:r>
          </a:p>
          <a:p>
            <a:r>
              <a:rPr lang="en-US" sz="2400" dirty="0" smtClean="0">
                <a:solidFill>
                  <a:srgbClr val="000000"/>
                </a:solidFill>
                <a:latin typeface="Avenir Next Regular"/>
              </a:rPr>
              <a:t>-and been recommended for advanced mentor training by the building principal and the district’s Induction and Mentoring Coordinator.</a:t>
            </a:r>
          </a:p>
          <a:p>
            <a:pPr marL="0" indent="0" algn="l">
              <a:buNone/>
            </a:pPr>
            <a:r>
              <a:rPr lang="en-US" sz="2400" dirty="0" smtClean="0">
                <a:solidFill>
                  <a:srgbClr val="080808"/>
                </a:solidFill>
                <a:latin typeface="Avenir Next Regular"/>
              </a:rPr>
              <a:t>Registration fees for the training are $40 and all participants receive a trainer handbook. </a:t>
            </a:r>
          </a:p>
          <a:p>
            <a:pPr marL="0" indent="0" algn="l">
              <a:buNone/>
            </a:pPr>
            <a:endParaRPr lang="en-US" sz="2400" dirty="0" smtClean="0">
              <a:solidFill>
                <a:srgbClr val="080808"/>
              </a:solidFill>
              <a:latin typeface="Avenir Next Regular"/>
            </a:endParaRPr>
          </a:p>
          <a:p>
            <a:pPr marL="0" indent="0" algn="l">
              <a:buNone/>
            </a:pPr>
            <a:r>
              <a:rPr lang="en-US" sz="2400" dirty="0" smtClean="0">
                <a:solidFill>
                  <a:srgbClr val="080808"/>
                </a:solidFill>
                <a:latin typeface="Avenir Next Regular"/>
              </a:rPr>
              <a:t>CERRA and the SCDE will create additional advanced training</a:t>
            </a:r>
            <a:r>
              <a:rPr lang="en-US" sz="2400" baseline="0" dirty="0" smtClean="0">
                <a:solidFill>
                  <a:srgbClr val="080808"/>
                </a:solidFill>
                <a:latin typeface="Avenir Next Regular"/>
              </a:rPr>
              <a:t> opportunities for mentors in the coming years.</a:t>
            </a:r>
            <a:endParaRPr lang="en-US" sz="2400" dirty="0" smtClean="0">
              <a:solidFill>
                <a:srgbClr val="080808"/>
              </a:solidFill>
              <a:latin typeface="Avenir Next Regular"/>
            </a:endParaRPr>
          </a:p>
          <a:p>
            <a:endParaRPr lang="en-US" sz="2400" baseline="0" dirty="0" smtClean="0">
              <a:solidFill>
                <a:srgbClr val="080808"/>
              </a:solidFill>
              <a:latin typeface="Avenir Next"/>
            </a:endParaRPr>
          </a:p>
          <a:p>
            <a:r>
              <a:rPr lang="en-US" sz="2400" dirty="0" smtClean="0"/>
              <a:t/>
            </a:r>
            <a:br>
              <a:rPr lang="en-US" sz="2400" dirty="0" smtClean="0"/>
            </a:br>
            <a:r>
              <a:rPr lang="en-US" sz="2400" dirty="0" smtClean="0"/>
              <a:t/>
            </a:r>
            <a:br>
              <a:rPr lang="en-US" sz="2400" dirty="0" smtClean="0"/>
            </a:br>
            <a:endParaRPr lang="en-US" dirty="0"/>
          </a:p>
        </p:txBody>
      </p:sp>
    </p:spTree>
    <p:extLst>
      <p:ext uri="{BB962C8B-B14F-4D97-AF65-F5344CB8AC3E}">
        <p14:creationId xmlns:p14="http://schemas.microsoft.com/office/powerpoint/2010/main" val="3512720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This processing activity is called “Stand and Deliver.” It provides participants the opportunity to process their learning, share it with their peers, and share with the entire training group. Instruct participants to think about the administrator’s role in supporting beginning teachers. They may wish to refer to their </a:t>
            </a:r>
            <a:r>
              <a:rPr lang="en-US" baseline="0" dirty="0" smtClean="0"/>
              <a:t>“What I Know, Need to Know, and Need to Do” notetaking guide. </a:t>
            </a:r>
            <a:r>
              <a:rPr lang="en-US" sz="2200" b="0" i="0" u="none" strike="noStrike" baseline="0" dirty="0" smtClean="0">
                <a:latin typeface="Helvetica Neue"/>
                <a:ea typeface="Helvetica Neue"/>
                <a:cs typeface="Helvetica Neue"/>
                <a:sym typeface="Helvetica Neue"/>
              </a:rPr>
              <a:t>Provide them with 3-5 minutes to process independently and come up with two “take-aways.”</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Next, have each participant share his/her individual “take-aways” with table group. After groups have had an opportunity to share their “take-aways,” ask them to agree on two statements that they would like to share with the whole group. Once the groups have decided on two statements they would like to share, have one person from each group (speaker) stand up. Inform the speaker that he/she is going to share one of his/her statements about the administrator’s role in professional practice with the group and then sit down. Each speaker has two “take-aways” in mind in case another group shares the same thought. If both of the group’s “takeaways” are shared, that group’s speaker may sit down. Continue until all speakers are seated.</a:t>
            </a:r>
            <a:endParaRPr lang="en-US" dirty="0"/>
          </a:p>
        </p:txBody>
      </p:sp>
    </p:spTree>
    <p:extLst>
      <p:ext uri="{BB962C8B-B14F-4D97-AF65-F5344CB8AC3E}">
        <p14:creationId xmlns:p14="http://schemas.microsoft.com/office/powerpoint/2010/main" val="749308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Thank the participants for their attention and enthusiasm during the training. Share this final slide with the agencies’ contact information, and encourage</a:t>
            </a:r>
          </a:p>
          <a:p>
            <a:r>
              <a:rPr lang="en-US" sz="2200" b="0" i="0" u="none" strike="noStrike" baseline="0" dirty="0" smtClean="0">
                <a:latin typeface="Helvetica Neue"/>
                <a:ea typeface="Helvetica Neue"/>
                <a:cs typeface="Helvetica Neue"/>
                <a:sym typeface="Helvetica Neue"/>
              </a:rPr>
              <a:t>the participants to reach out with questions or concerns.</a:t>
            </a:r>
            <a:endParaRPr lang="en-US" dirty="0"/>
          </a:p>
        </p:txBody>
      </p:sp>
    </p:spTree>
    <p:extLst>
      <p:ext uri="{BB962C8B-B14F-4D97-AF65-F5344CB8AC3E}">
        <p14:creationId xmlns:p14="http://schemas.microsoft.com/office/powerpoint/2010/main" val="332927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Pass out the “What I Know, Need to Know, and Need to Do” handout. Explain that this document should be used as a note-taking guide throughout the training. Encourage the administrators to capture data, ideas, and questions on the form. We will engage in conversation about the “What I Know,” “Need to Know,” and “Need to Do” categories at the end of the training. </a:t>
            </a:r>
          </a:p>
        </p:txBody>
      </p:sp>
    </p:spTree>
    <p:extLst>
      <p:ext uri="{BB962C8B-B14F-4D97-AF65-F5344CB8AC3E}">
        <p14:creationId xmlns:p14="http://schemas.microsoft.com/office/powerpoint/2010/main" val="4140892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baseline="0" dirty="0" smtClean="0"/>
              <a:t>Mentors are trained to treat each beginning teacher as an individual. This means mentors must assess the beginning teacher’s needs and provide specific support. Regardless of the need being addressed, it will typically fall into one of these three categories: social/ emotional, physical, or instructional. Social/emotional needs of beginning teachers ideally have to be met before any quality instruction can take place. Teachers need to feel valued as an integral part of something meaningful. They need to be heard and made to feel that their struggles are legitimate and that they are important members of an institutional system that fosters support and development. Establishing personal connections is also necessary in meeting social/emotional needs. Many beginning teachers are new to the area, some may have no family or friends nearby, and others may be away from their home for the very first time. These are all possible scenarios that a mentor must be prepared to handle. </a:t>
            </a:r>
          </a:p>
          <a:p>
            <a:endParaRPr lang="en-US" baseline="0" dirty="0" smtClean="0"/>
          </a:p>
          <a:p>
            <a:r>
              <a:rPr lang="en-US" baseline="0" dirty="0" smtClean="0"/>
              <a:t>Mentors must be able to help the beginning teacher find his/her place in the school and in the community. Physical needs of beginning teachers are centered on structure, culture, policies, and procedures. Trainers should discuss that the term physical, in this sense, does not refer to the “body.” It refers to the “building” – the procedural, structural, and operational aspects of the building. Teachers must understand how the school operates outside of instruction – the “who’s” and “how’s” of the school. Whom do I call if I need a restroom break during class? How do I secure a substitute teacher when I have an upcoming doctor’s appointment? Beginning teachers also need to be made aware of school culture. For example, this could mean the level of parental involvement occurring throughout the school. A mentor should also be prepared to communicate district policies and procedures with beginning teachers, particularly those that may not be fully enforced in the school or those that are not necessarily</a:t>
            </a:r>
          </a:p>
          <a:p>
            <a:r>
              <a:rPr lang="en-US" baseline="0" dirty="0" smtClean="0"/>
              <a:t>written in a handbook, but are just “understood.”</a:t>
            </a:r>
          </a:p>
          <a:p>
            <a:endParaRPr lang="en-US" baseline="0" dirty="0" smtClean="0"/>
          </a:p>
          <a:p>
            <a:r>
              <a:rPr lang="en-US" baseline="0" dirty="0" smtClean="0"/>
              <a:t>Social/emotional and physical needs can be viewed as basic needs, like in Maslow’s hierarchy of needs. These basic, lower-level needs must be reasonably satisfied before meeting more advanced, higher-level needs – creativity, problem-solving, lack of prejudice, etc. – that are often instructional in nature. The instructional needs category is immense. It includes any needs a teacher has that impact his/her ability to plan lessons effectively, deliver quality instruction to every student in the classroom, and assess learning. Instructional needs also include topics such as building relationships with parents and students, scheduling, and grading. An instructional need could be related to help with locating materials for a particular lesson, or it could involve assistance with teaching a group of special education students who are in the class. Due to recent changes in </a:t>
            </a:r>
            <a:r>
              <a:rPr lang="en-US" baseline="0" dirty="0" smtClean="0"/>
              <a:t>the SC ADEPT Support and Evaluation System, </a:t>
            </a:r>
            <a:r>
              <a:rPr lang="en-US" baseline="0" dirty="0" smtClean="0"/>
              <a:t>beginning teachers may need their mentors to help with writing Student Learning Objectives (SLOs) or with understanding the South Carolina Teaching Standards (SCTS) 4.0 Rubric. Again referring to Maslow, once these instructional needs are satisfied and beginning teachers begin to gain self-esteem and confidence in the classroom, they will begin to develop a sense of efficacy. </a:t>
            </a:r>
          </a:p>
          <a:p>
            <a:endParaRPr lang="en-US" baseline="0" dirty="0" smtClean="0"/>
          </a:p>
          <a:p>
            <a:r>
              <a:rPr lang="en-US" baseline="0" dirty="0" smtClean="0"/>
              <a:t>Tell participants to remember this slide and these categories because we will be working with them again.</a:t>
            </a:r>
            <a:endParaRPr lang="en-US" dirty="0"/>
          </a:p>
        </p:txBody>
      </p:sp>
    </p:spTree>
    <p:extLst>
      <p:ext uri="{BB962C8B-B14F-4D97-AF65-F5344CB8AC3E}">
        <p14:creationId xmlns:p14="http://schemas.microsoft.com/office/powerpoint/2010/main" val="416855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Mentors are taught that the roles and responsibilities they assume within the mentoring relationship should always be aligned with the needs of the beginning teacher. In simpler terms, the beginning teacher’s need will determine the role assumed by the mentor. Just as needs can be grouped into three categories (social/emotional, physical, and instructional), so can roles. If the mentee’s need is instructional, then the mentor’s role becomes instructional. And so on. Roles, however, can often fall into multiple</a:t>
            </a:r>
          </a:p>
          <a:p>
            <a:r>
              <a:rPr lang="en-US" sz="2200" b="0" i="0" u="none" strike="noStrike" baseline="0" dirty="0" smtClean="0">
                <a:latin typeface="Helvetica Neue"/>
                <a:ea typeface="Helvetica Neue"/>
                <a:cs typeface="Helvetica Neue"/>
                <a:sym typeface="Helvetica Neue"/>
              </a:rPr>
              <a:t>categories as their titles can be fairly generic (i.e., advocate, facilitator, resource, etc.). For example, a mentor can serve as an advocate for a new teacher in many different settings and for many different reasons. </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Additionally, mentors functioning within one category may assume multiple roles within that same category based on the mentee’s need. For example, an “instructional” role can take on many forms. If the mentee needs help gathering and analyzing student data, the mentor would approach this particular situation as a data coach. If the mentee asked for help teaching a lesson on fractions, the mentor could assume the role of a model/demonstrator if he/she is well-versed in this content area. If the mentor, however, is not a math teacher, he/she becomes more of a professional resource and directs the mentee to a colleague who does teach this subject. Mentors must be able to step in and out of these roles and differentiate their support in order to become effective in moving the beginning teacher's professional practice forward.</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Regardless of the role assumed, the mentor must remember to differentiate </a:t>
            </a:r>
            <a:r>
              <a:rPr lang="en-US" sz="2200" b="0" i="0" u="none" strike="noStrike" baseline="0" dirty="0" smtClean="0">
                <a:latin typeface="Helvetica Neue"/>
                <a:ea typeface="Helvetica Neue"/>
                <a:cs typeface="Helvetica Neue"/>
                <a:sym typeface="Helvetica Neue"/>
              </a:rPr>
              <a:t>his/her </a:t>
            </a:r>
            <a:r>
              <a:rPr lang="en-US" sz="2200" b="0" i="0" u="none" strike="noStrike" baseline="0" dirty="0" smtClean="0">
                <a:latin typeface="Helvetica Neue"/>
                <a:ea typeface="Helvetica Neue"/>
                <a:cs typeface="Helvetica Neue"/>
                <a:sym typeface="Helvetica Neue"/>
              </a:rPr>
              <a:t>support to meet the beginning teacher’s needs</a:t>
            </a:r>
            <a:r>
              <a:rPr lang="en-US" sz="2200" b="0" i="0" u="none" strike="noStrike" baseline="0" dirty="0" smtClean="0">
                <a:latin typeface="Helvetica Neue"/>
                <a:ea typeface="Helvetica Neue"/>
                <a:cs typeface="Helvetica Neue"/>
                <a:sym typeface="Helvetica Neue"/>
              </a:rPr>
              <a:t>. This means that the mentor’s role(s) will be determined by the beginning teacher’s need(s).</a:t>
            </a:r>
            <a:endParaRPr lang="en-US" sz="2200" b="0" i="0" u="none" strike="noStrike" baseline="0" dirty="0" smtClean="0">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aseline="0" dirty="0" smtClean="0"/>
          </a:p>
        </p:txBody>
      </p:sp>
    </p:spTree>
    <p:extLst>
      <p:ext uri="{BB962C8B-B14F-4D97-AF65-F5344CB8AC3E}">
        <p14:creationId xmlns:p14="http://schemas.microsoft.com/office/powerpoint/2010/main" val="127215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we understand that teachers and administrators are extremely busy, we also believe in the value of a strong mentoring and induction program. The next few slides will give us an opportunity to shares the reasons we believe mentoring and induction programs are so important. </a:t>
            </a:r>
            <a:endParaRPr lang="en-US" dirty="0"/>
          </a:p>
        </p:txBody>
      </p:sp>
    </p:spTree>
    <p:extLst>
      <p:ext uri="{BB962C8B-B14F-4D97-AF65-F5344CB8AC3E}">
        <p14:creationId xmlns:p14="http://schemas.microsoft.com/office/powerpoint/2010/main" val="588932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dirty="0" smtClean="0"/>
              <a:t>Ask the participants what they believe these numbers represent. Allow several participants time to give their thoughts. Explain that the range indicates the number of teachers who have left their public school teaching positions and did not return to </a:t>
            </a:r>
            <a:r>
              <a:rPr lang="en-US" u="sng" dirty="0" smtClean="0"/>
              <a:t>TEACH</a:t>
            </a:r>
            <a:r>
              <a:rPr lang="en-US" dirty="0" smtClean="0"/>
              <a:t> </a:t>
            </a:r>
            <a:r>
              <a:rPr lang="en-US" dirty="0" smtClean="0"/>
              <a:t>in any SC public school district each year over the last three years. </a:t>
            </a:r>
            <a:r>
              <a:rPr lang="en-US" sz="2200" b="0" i="0" u="none" strike="noStrike" baseline="0" dirty="0" smtClean="0">
                <a:latin typeface="Helvetica Neue"/>
                <a:ea typeface="Helvetica Neue"/>
                <a:cs typeface="Helvetica Neue"/>
                <a:sym typeface="Helvetica Neue"/>
              </a:rPr>
              <a:t>Further explain that a 2014 study (that uses data from 2008-09) includes estimates for the cost of attrition per teacher by state. Using the cost estimates provided in the study and the number of teachers leaving their positions, it is estimated that replacing public school teachers annually costs South Carolina as much as $46.7 million. The study also estimated that teacher turnover costs the nation approximately $2.2 billion each year. Due to inflation and some recruitment costs that are not included in these figures, the total cost of attrition in the state and in the nation are likely much higher</a:t>
            </a:r>
            <a:r>
              <a:rPr lang="en-US" sz="2200" b="0" i="0" u="none" strike="noStrike" baseline="0" dirty="0" smtClean="0">
                <a:latin typeface="Helvetica Neue"/>
                <a:ea typeface="Helvetica Neue"/>
                <a:cs typeface="Helvetica Neue"/>
                <a:sym typeface="Helvetica Neue"/>
              </a:rPr>
              <a:t>. Note to Trainer: Be sure to reiterate the fact that the range on the slide is likely an underestimate for the total cost of attrition. </a:t>
            </a:r>
            <a:endParaRPr lang="en-US" sz="2200" b="1" i="0" u="none" strike="noStrike" baseline="0" dirty="0" smtClean="0">
              <a:solidFill>
                <a:srgbClr val="FF0000"/>
              </a:solidFill>
              <a:latin typeface="Helvetica Neue"/>
              <a:ea typeface="Helvetica Neue"/>
              <a:cs typeface="Helvetica Neue"/>
              <a:sym typeface="Helvetica Neue"/>
            </a:endParaRPr>
          </a:p>
          <a:p>
            <a:endParaRPr lang="en-US" sz="2200" b="0" i="0" u="none" strike="noStrike" baseline="0" dirty="0" smtClean="0">
              <a:solidFill>
                <a:srgbClr val="FF0000"/>
              </a:solidFill>
              <a:latin typeface="Helvetica Neue"/>
              <a:ea typeface="Helvetica Neue"/>
              <a:cs typeface="Helvetica Neue"/>
              <a:sym typeface="Helvetica Neue"/>
            </a:endParaRPr>
          </a:p>
          <a:p>
            <a:endParaRPr lang="en-US" sz="2200" b="0" i="0" u="none" strike="noStrike" baseline="0" dirty="0" smtClean="0">
              <a:latin typeface="Helvetica Neue"/>
              <a:ea typeface="Helvetica Neue"/>
              <a:cs typeface="Helvetica Neue"/>
              <a:sym typeface="Helvetica Neue"/>
            </a:endParaRPr>
          </a:p>
          <a:p>
            <a:endParaRPr lang="en-US" sz="2200" b="0" i="0" u="none" strike="noStrike" baseline="0" dirty="0" smtClean="0">
              <a:latin typeface="Helvetica Neue"/>
              <a:ea typeface="Helvetica Neue"/>
              <a:cs typeface="Helvetica Neue"/>
              <a:sym typeface="Helvetica Neue"/>
            </a:endParaRPr>
          </a:p>
        </p:txBody>
      </p:sp>
    </p:spTree>
    <p:extLst>
      <p:ext uri="{BB962C8B-B14F-4D97-AF65-F5344CB8AC3E}">
        <p14:creationId xmlns:p14="http://schemas.microsoft.com/office/powerpoint/2010/main" val="3890065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b="1" dirty="0" smtClean="0"/>
              <a:t>Reminder, none of these numbers include teachers who</a:t>
            </a:r>
            <a:r>
              <a:rPr lang="en-US" b="1" baseline="0" dirty="0" smtClean="0"/>
              <a:t> took a </a:t>
            </a:r>
            <a:r>
              <a:rPr lang="en-US" b="1" u="sng" baseline="0" dirty="0" smtClean="0"/>
              <a:t>teaching</a:t>
            </a:r>
            <a:r>
              <a:rPr lang="en-US" b="1" baseline="0" dirty="0" smtClean="0"/>
              <a:t> position in another SC district</a:t>
            </a:r>
            <a:r>
              <a:rPr lang="en-US" b="1" baseline="0" dirty="0" smtClean="0"/>
              <a:t>. </a:t>
            </a:r>
            <a:endParaRPr lang="en-US" b="1" baseline="0" dirty="0" smtClean="0"/>
          </a:p>
          <a:p>
            <a:endParaRPr lang="en-US" b="1" baseline="0" dirty="0" smtClean="0"/>
          </a:p>
          <a:p>
            <a:r>
              <a:rPr lang="en-US" b="0" dirty="0" smtClean="0"/>
              <a:t>Like many states in the country, South Carolina faces an acute issue with teacher retention. Over the last</a:t>
            </a:r>
            <a:r>
              <a:rPr lang="en-US" b="0" baseline="0" dirty="0" smtClean="0"/>
              <a:t> </a:t>
            </a:r>
            <a:r>
              <a:rPr lang="en-US" b="0" dirty="0" smtClean="0"/>
              <a:t>three school years, between 4,100 and 4,900 teachers left their teaching positions each year and did not</a:t>
            </a:r>
            <a:r>
              <a:rPr lang="en-US" b="0" baseline="0" dirty="0" smtClean="0"/>
              <a:t> </a:t>
            </a:r>
            <a:r>
              <a:rPr lang="en-US" b="0" dirty="0" smtClean="0"/>
              <a:t>return the following school year to </a:t>
            </a:r>
            <a:r>
              <a:rPr lang="en-US" b="0" u="sng" dirty="0" smtClean="0"/>
              <a:t>TEACH</a:t>
            </a:r>
            <a:r>
              <a:rPr lang="en-US" b="0" dirty="0" smtClean="0"/>
              <a:t> </a:t>
            </a:r>
            <a:r>
              <a:rPr lang="en-US" b="0" dirty="0" smtClean="0"/>
              <a:t>in any South Carolina public school district. What is of even greater</a:t>
            </a:r>
            <a:r>
              <a:rPr lang="en-US" b="0" baseline="0" dirty="0" smtClean="0"/>
              <a:t> </a:t>
            </a:r>
            <a:r>
              <a:rPr lang="en-US" b="0" dirty="0" smtClean="0"/>
              <a:t>concern is the number of these departing teachers who are in the early stages of their careers. Of the</a:t>
            </a:r>
            <a:r>
              <a:rPr lang="en-US" b="0" baseline="0" dirty="0" smtClean="0"/>
              <a:t> </a:t>
            </a:r>
            <a:r>
              <a:rPr lang="en-US" b="0" baseline="0" dirty="0" smtClean="0"/>
              <a:t>4,100 – 4,900 </a:t>
            </a:r>
            <a:r>
              <a:rPr lang="en-US" b="0" dirty="0" smtClean="0"/>
              <a:t>teachers </a:t>
            </a:r>
            <a:r>
              <a:rPr lang="en-US" b="0" dirty="0" smtClean="0"/>
              <a:t>who left their positions each year, between 1,500 and 1,800 had </a:t>
            </a:r>
            <a:r>
              <a:rPr lang="en-US" b="0" u="sng" dirty="0" smtClean="0"/>
              <a:t>five or fewer </a:t>
            </a:r>
            <a:r>
              <a:rPr lang="en-US" b="0" dirty="0" smtClean="0"/>
              <a:t>years of experience</a:t>
            </a:r>
            <a:r>
              <a:rPr lang="en-US" b="0" baseline="0" dirty="0" smtClean="0"/>
              <a:t> </a:t>
            </a:r>
            <a:r>
              <a:rPr lang="en-US" b="0" dirty="0" smtClean="0"/>
              <a:t>in the classroom. Furthermore, between 580 and 620 teachers had only </a:t>
            </a:r>
            <a:r>
              <a:rPr lang="en-US" b="0" u="sng" dirty="0" smtClean="0"/>
              <a:t>one year or less </a:t>
            </a:r>
            <a:r>
              <a:rPr lang="en-US" b="0" dirty="0" smtClean="0"/>
              <a:t>of teaching</a:t>
            </a:r>
            <a:r>
              <a:rPr lang="en-US" b="0" baseline="0" dirty="0" smtClean="0"/>
              <a:t> </a:t>
            </a:r>
            <a:r>
              <a:rPr lang="en-US" b="0" dirty="0" smtClean="0"/>
              <a:t>experience. These statistics are troubling for many reasons, including the fact that 22% of the beginning</a:t>
            </a:r>
            <a:r>
              <a:rPr lang="en-US" b="0" baseline="0" dirty="0" smtClean="0"/>
              <a:t> </a:t>
            </a:r>
            <a:r>
              <a:rPr lang="en-US" b="0" dirty="0" smtClean="0"/>
              <a:t>teachers who were hired for the 2016-17 school year did not return to teach in any South Carolina </a:t>
            </a:r>
            <a:r>
              <a:rPr lang="en-US" b="0" dirty="0" smtClean="0"/>
              <a:t>public</a:t>
            </a:r>
            <a:r>
              <a:rPr lang="en-US" b="0" baseline="0" dirty="0" smtClean="0"/>
              <a:t> </a:t>
            </a:r>
            <a:r>
              <a:rPr lang="en-US" b="0" dirty="0" smtClean="0"/>
              <a:t>school </a:t>
            </a:r>
            <a:r>
              <a:rPr lang="en-US" b="0" dirty="0" smtClean="0"/>
              <a:t>district the following year. That is more than 1 in 5 new teachers who left during or at the end of their</a:t>
            </a:r>
            <a:r>
              <a:rPr lang="en-US" b="0" baseline="0" dirty="0" smtClean="0"/>
              <a:t> </a:t>
            </a:r>
            <a:r>
              <a:rPr lang="en-US" b="0" dirty="0" smtClean="0"/>
              <a:t>first year in the classroom. Unfortunately, this occurrence is not unique to one school year. It is a multi-year</a:t>
            </a:r>
            <a:r>
              <a:rPr lang="en-US" b="0" baseline="0" dirty="0" smtClean="0"/>
              <a:t> </a:t>
            </a:r>
            <a:r>
              <a:rPr lang="en-US" b="0" dirty="0" smtClean="0"/>
              <a:t>trend, and the number of teachers who leave continues to grow. Be</a:t>
            </a:r>
            <a:r>
              <a:rPr lang="en-US" b="0" baseline="0" dirty="0" smtClean="0"/>
              <a:t> sure to end by sharing some good news - </a:t>
            </a:r>
            <a:r>
              <a:rPr lang="en-US" sz="2200" b="0" i="0" baseline="0" dirty="0" smtClean="0">
                <a:effectLst/>
                <a:latin typeface="Helvetica Neue"/>
                <a:sym typeface="Helvetica Neue"/>
              </a:rPr>
              <a:t>f</a:t>
            </a:r>
            <a:r>
              <a:rPr lang="en-US" sz="2200" b="0" i="0" dirty="0" smtClean="0">
                <a:effectLst/>
                <a:latin typeface="Helvetica Neue"/>
                <a:ea typeface="Helvetica Neue"/>
                <a:cs typeface="Helvetica Neue"/>
                <a:sym typeface="Helvetica Neue"/>
              </a:rPr>
              <a:t>or the 2017-18 school year, districts did report slightly fewer early-career teachers </a:t>
            </a:r>
            <a:r>
              <a:rPr lang="en-US" sz="2200" b="0" i="0" dirty="0" smtClean="0">
                <a:effectLst/>
                <a:latin typeface="Helvetica Neue"/>
                <a:ea typeface="Helvetica Neue"/>
                <a:cs typeface="Helvetica Neue"/>
                <a:sym typeface="Helvetica Neue"/>
              </a:rPr>
              <a:t>(those with</a:t>
            </a:r>
            <a:r>
              <a:rPr lang="en-US" sz="2200" b="0" i="0" baseline="0" dirty="0" smtClean="0">
                <a:effectLst/>
                <a:latin typeface="Helvetica Neue"/>
                <a:ea typeface="Helvetica Neue"/>
                <a:cs typeface="Helvetica Neue"/>
                <a:sym typeface="Helvetica Neue"/>
              </a:rPr>
              <a:t> 0-5 years of experience) </a:t>
            </a:r>
            <a:r>
              <a:rPr lang="en-US" sz="2200" b="0" i="0" dirty="0" smtClean="0">
                <a:effectLst/>
                <a:latin typeface="Helvetica Neue"/>
                <a:ea typeface="Helvetica Neue"/>
                <a:cs typeface="Helvetica Neue"/>
                <a:sym typeface="Helvetica Neue"/>
              </a:rPr>
              <a:t>who </a:t>
            </a:r>
            <a:r>
              <a:rPr lang="en-US" sz="2200" b="0" i="0" dirty="0" smtClean="0">
                <a:effectLst/>
                <a:latin typeface="Helvetica Neue"/>
                <a:ea typeface="Helvetica Neue"/>
                <a:cs typeface="Helvetica Neue"/>
                <a:sym typeface="Helvetica Neue"/>
              </a:rPr>
              <a:t>left their positions during or at the end of the previous school year.</a:t>
            </a:r>
            <a:endParaRPr lang="en-US" b="1" dirty="0"/>
          </a:p>
        </p:txBody>
      </p:sp>
    </p:spTree>
    <p:extLst>
      <p:ext uri="{BB962C8B-B14F-4D97-AF65-F5344CB8AC3E}">
        <p14:creationId xmlns:p14="http://schemas.microsoft.com/office/powerpoint/2010/main" val="1011204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dirty="0" smtClean="0"/>
              <a:t>Many of these early-career teachers left their positions for understandable reasons, such as relocating with a</a:t>
            </a:r>
            <a:r>
              <a:rPr lang="en-US" baseline="0" dirty="0" smtClean="0"/>
              <a:t> </a:t>
            </a:r>
            <a:r>
              <a:rPr lang="en-US" dirty="0" smtClean="0"/>
              <a:t>spouse or staying home with young children. Other departures were due to an involuntary dismissal. But,</a:t>
            </a:r>
            <a:r>
              <a:rPr lang="en-US" baseline="0" dirty="0" smtClean="0"/>
              <a:t> </a:t>
            </a:r>
            <a:r>
              <a:rPr lang="en-US" dirty="0" smtClean="0"/>
              <a:t>far too many teachers left for reasons related to frustration, </a:t>
            </a:r>
            <a:r>
              <a:rPr lang="en-US" dirty="0" smtClean="0"/>
              <a:t>insufficient</a:t>
            </a:r>
            <a:r>
              <a:rPr lang="en-US" baseline="0" dirty="0" smtClean="0"/>
              <a:t> preparation, </a:t>
            </a:r>
            <a:r>
              <a:rPr lang="en-US" dirty="0" smtClean="0"/>
              <a:t>a </a:t>
            </a:r>
            <a:r>
              <a:rPr lang="en-US" dirty="0" smtClean="0"/>
              <a:t>perceived lack of support, classroom</a:t>
            </a:r>
            <a:r>
              <a:rPr lang="en-US" baseline="0" dirty="0" smtClean="0"/>
              <a:t> </a:t>
            </a:r>
            <a:r>
              <a:rPr lang="en-US" dirty="0" smtClean="0"/>
              <a:t>management difficulties, and numerous other reasons. These teachers often feel so isolated and</a:t>
            </a:r>
            <a:r>
              <a:rPr lang="en-US" baseline="0" dirty="0" smtClean="0"/>
              <a:t> </a:t>
            </a:r>
            <a:r>
              <a:rPr lang="en-US" dirty="0" smtClean="0"/>
              <a:t>unsupported that they end up leaving the classroom or the profession altogether. This attrition not </a:t>
            </a:r>
            <a:r>
              <a:rPr lang="en-US" dirty="0" smtClean="0"/>
              <a:t>only</a:t>
            </a:r>
            <a:r>
              <a:rPr lang="en-US" baseline="0" dirty="0" smtClean="0"/>
              <a:t> </a:t>
            </a:r>
            <a:r>
              <a:rPr lang="en-US" dirty="0" smtClean="0"/>
              <a:t>impacts </a:t>
            </a:r>
            <a:r>
              <a:rPr lang="en-US" dirty="0" smtClean="0"/>
              <a:t>the learning that should be taking place in the classroom, but it is also very costly for schools and</a:t>
            </a:r>
            <a:r>
              <a:rPr lang="en-US" baseline="0" dirty="0" smtClean="0"/>
              <a:t> </a:t>
            </a:r>
            <a:r>
              <a:rPr lang="en-US" dirty="0" smtClean="0"/>
              <a:t>districts to recruit, hire, and induct new teachers every year. </a:t>
            </a:r>
            <a:endParaRPr lang="en-US" dirty="0"/>
          </a:p>
        </p:txBody>
      </p:sp>
    </p:spTree>
    <p:extLst>
      <p:ext uri="{BB962C8B-B14F-4D97-AF65-F5344CB8AC3E}">
        <p14:creationId xmlns:p14="http://schemas.microsoft.com/office/powerpoint/2010/main" val="3944757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prstGeom prst="rect">
            <a:avLst/>
          </a:prstGeom>
        </p:spPr>
        <p:txBody>
          <a:bodyPr/>
          <a:lstStyle/>
          <a:p>
            <a:pPr lvl="0">
              <a:defRPr sz="1800" cap="none">
                <a:solidFill>
                  <a:srgbClr val="000000"/>
                </a:solidFill>
              </a:defRPr>
            </a:pPr>
            <a:r>
              <a:rPr sz="10000" cap="all">
                <a:solidFill>
                  <a:srgbClr val="535353"/>
                </a:solidFill>
              </a:rPr>
              <a:t>Title Text</a:t>
            </a:r>
          </a:p>
        </p:txBody>
      </p:sp>
      <p:sp>
        <p:nvSpPr>
          <p:cNvPr id="7" name="Shape 7"/>
          <p:cNvSpPr>
            <a:spLocks noGrp="1"/>
          </p:cNvSpPr>
          <p:nvPr>
            <p:ph type="body" idx="1"/>
          </p:nvPr>
        </p:nvSpPr>
        <p:spPr>
          <a:prstGeom prst="rect">
            <a:avLst/>
          </a:prstGeom>
        </p:spPr>
        <p:txBody>
          <a:bodyPr/>
          <a:lstStyle/>
          <a:p>
            <a:pPr lvl="0">
              <a:defRPr sz="1800">
                <a:solidFill>
                  <a:srgbClr val="000000"/>
                </a:solidFill>
              </a:defRPr>
            </a:pPr>
            <a:r>
              <a:rPr sz="5200">
                <a:solidFill>
                  <a:srgbClr val="535353"/>
                </a:solidFill>
              </a:rPr>
              <a:t>Body Level One</a:t>
            </a:r>
          </a:p>
          <a:p>
            <a:pPr lvl="1">
              <a:defRPr sz="1800">
                <a:solidFill>
                  <a:srgbClr val="000000"/>
                </a:solidFill>
              </a:defRPr>
            </a:pPr>
            <a:r>
              <a:rPr sz="5200">
                <a:solidFill>
                  <a:srgbClr val="535353"/>
                </a:solidFill>
              </a:rPr>
              <a:t>Body Level Two</a:t>
            </a:r>
          </a:p>
          <a:p>
            <a:pPr lvl="2">
              <a:defRPr sz="1800">
                <a:solidFill>
                  <a:srgbClr val="000000"/>
                </a:solidFill>
              </a:defRPr>
            </a:pPr>
            <a:r>
              <a:rPr sz="5200">
                <a:solidFill>
                  <a:srgbClr val="535353"/>
                </a:solidFill>
              </a:rPr>
              <a:t>Body Level Three</a:t>
            </a:r>
          </a:p>
          <a:p>
            <a:pPr lvl="3">
              <a:defRPr sz="1800">
                <a:solidFill>
                  <a:srgbClr val="000000"/>
                </a:solidFill>
              </a:defRPr>
            </a:pPr>
            <a:r>
              <a:rPr sz="5200">
                <a:solidFill>
                  <a:srgbClr val="535353"/>
                </a:solidFill>
              </a:rPr>
              <a:t>Body Level Four</a:t>
            </a:r>
          </a:p>
          <a:p>
            <a:pPr lvl="4">
              <a:defRPr sz="1800">
                <a:solidFill>
                  <a:srgbClr val="000000"/>
                </a:solidFill>
              </a:defRPr>
            </a:pPr>
            <a:r>
              <a:rPr sz="5200">
                <a:solidFill>
                  <a:srgbClr val="535353"/>
                </a:solidFill>
              </a:rPr>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rPr/>
              <a:pPr lvl="0"/>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AA07C6D-262A-4F53-B349-9A622488F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396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AA07C6D-262A-4F53-B349-9A622488F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81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1"/>
            <a:ext cx="20726400"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AA07C6D-262A-4F53-B349-9A622488F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1786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AA07C6D-262A-4F53-B349-9A622488F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808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35" y="3070226"/>
            <a:ext cx="10778067"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6735" y="4349750"/>
            <a:ext cx="1077806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AA07C6D-262A-4F53-B349-9A622488F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162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AA07C6D-262A-4F53-B349-9A622488F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8545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AA07C6D-262A-4F53-B349-9A622488F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0523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AA07C6D-262A-4F53-B349-9A622488F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2509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AA07C6D-262A-4F53-B349-9A622488F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1172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AA07C6D-262A-4F53-B349-9A622488F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130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8" name="Shape 18"/>
          <p:cNvSpPr>
            <a:spLocks noGrp="1"/>
          </p:cNvSpPr>
          <p:nvPr>
            <p:ph type="title"/>
          </p:nvPr>
        </p:nvSpPr>
        <p:spPr>
          <a:xfrm>
            <a:off x="673100" y="355600"/>
            <a:ext cx="23050500" cy="3429000"/>
          </a:xfrm>
          <a:prstGeom prst="rect">
            <a:avLst/>
          </a:prstGeom>
        </p:spPr>
        <p:txBody>
          <a:bodyPr anchor="ctr"/>
          <a:lstStyle/>
          <a:p>
            <a:pPr lvl="0">
              <a:defRPr sz="1800" cap="none">
                <a:solidFill>
                  <a:srgbClr val="000000"/>
                </a:solidFill>
              </a:defRPr>
            </a:pPr>
            <a:r>
              <a:rPr sz="10000" cap="all">
                <a:solidFill>
                  <a:srgbClr val="535353"/>
                </a:solidFill>
              </a:rPr>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7"/>
            <a:ext cx="5486400"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7"/>
            <a:ext cx="1605280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AA07C6D-262A-4F53-B349-9A622488F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5843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prstGeom prst="rect">
            <a:avLst/>
          </a:prstGeom>
        </p:spPr>
        <p:txBody>
          <a:bodyPr/>
          <a:lstStyle/>
          <a:p>
            <a:pPr lvl="0">
              <a:defRPr sz="1800" cap="none">
                <a:solidFill>
                  <a:srgbClr val="000000"/>
                </a:solidFill>
              </a:defRPr>
            </a:pPr>
            <a:r>
              <a:rPr sz="10000" cap="all">
                <a:solidFill>
                  <a:srgbClr val="535353"/>
                </a:solidFill>
              </a:rPr>
              <a:t>Title Text</a:t>
            </a:r>
          </a:p>
        </p:txBody>
      </p:sp>
      <p:sp>
        <p:nvSpPr>
          <p:cNvPr id="7" name="Shape 7"/>
          <p:cNvSpPr>
            <a:spLocks noGrp="1"/>
          </p:cNvSpPr>
          <p:nvPr>
            <p:ph type="body" idx="1"/>
          </p:nvPr>
        </p:nvSpPr>
        <p:spPr>
          <a:prstGeom prst="rect">
            <a:avLst/>
          </a:prstGeom>
        </p:spPr>
        <p:txBody>
          <a:bodyPr/>
          <a:lstStyle/>
          <a:p>
            <a:pPr lvl="0">
              <a:defRPr sz="1800">
                <a:solidFill>
                  <a:srgbClr val="000000"/>
                </a:solidFill>
              </a:defRPr>
            </a:pPr>
            <a:r>
              <a:rPr sz="5200">
                <a:solidFill>
                  <a:srgbClr val="535353"/>
                </a:solidFill>
              </a:rPr>
              <a:t>Body Level One</a:t>
            </a:r>
          </a:p>
          <a:p>
            <a:pPr lvl="1">
              <a:defRPr sz="1800">
                <a:solidFill>
                  <a:srgbClr val="000000"/>
                </a:solidFill>
              </a:defRPr>
            </a:pPr>
            <a:r>
              <a:rPr sz="5200">
                <a:solidFill>
                  <a:srgbClr val="535353"/>
                </a:solidFill>
              </a:rPr>
              <a:t>Body Level Two</a:t>
            </a:r>
          </a:p>
          <a:p>
            <a:pPr lvl="2">
              <a:defRPr sz="1800">
                <a:solidFill>
                  <a:srgbClr val="000000"/>
                </a:solidFill>
              </a:defRPr>
            </a:pPr>
            <a:r>
              <a:rPr sz="5200">
                <a:solidFill>
                  <a:srgbClr val="535353"/>
                </a:solidFill>
              </a:rPr>
              <a:t>Body Level Three</a:t>
            </a:r>
          </a:p>
          <a:p>
            <a:pPr lvl="3">
              <a:defRPr sz="1800">
                <a:solidFill>
                  <a:srgbClr val="000000"/>
                </a:solidFill>
              </a:defRPr>
            </a:pPr>
            <a:r>
              <a:rPr sz="5200">
                <a:solidFill>
                  <a:srgbClr val="535353"/>
                </a:solidFill>
              </a:rPr>
              <a:t>Body Level Four</a:t>
            </a:r>
          </a:p>
          <a:p>
            <a:pPr lvl="4">
              <a:defRPr sz="1800">
                <a:solidFill>
                  <a:srgbClr val="000000"/>
                </a:solidFill>
              </a:defRPr>
            </a:pPr>
            <a:r>
              <a:rPr sz="5200">
                <a:solidFill>
                  <a:srgbClr val="535353"/>
                </a:solidFill>
              </a:rPr>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rPr/>
              <a:pPr lvl="0"/>
              <a:t>‹#›</a:t>
            </a:fld>
            <a:endParaRPr dirty="0"/>
          </a:p>
        </p:txBody>
      </p:sp>
    </p:spTree>
    <p:extLst>
      <p:ext uri="{BB962C8B-B14F-4D97-AF65-F5344CB8AC3E}">
        <p14:creationId xmlns:p14="http://schemas.microsoft.com/office/powerpoint/2010/main" val="42760900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xfrm>
            <a:off x="673100" y="355600"/>
            <a:ext cx="23050500" cy="3429000"/>
          </a:xfrm>
          <a:prstGeom prst="rect">
            <a:avLst/>
          </a:prstGeom>
        </p:spPr>
        <p:txBody>
          <a:bodyPr anchor="ctr"/>
          <a:lstStyle/>
          <a:p>
            <a:pPr lvl="0">
              <a:defRPr sz="1800" cap="none">
                <a:solidFill>
                  <a:srgbClr val="000000"/>
                </a:solidFill>
              </a:defRPr>
            </a:pPr>
            <a:r>
              <a:rPr sz="10000" cap="all">
                <a:solidFill>
                  <a:srgbClr val="535353"/>
                </a:solidFill>
              </a:rPr>
              <a:t>Title Text</a:t>
            </a:r>
          </a:p>
        </p:txBody>
      </p:sp>
      <p:sp>
        <p:nvSpPr>
          <p:cNvPr id="21" name="Shape 21"/>
          <p:cNvSpPr>
            <a:spLocks noGrp="1"/>
          </p:cNvSpPr>
          <p:nvPr>
            <p:ph type="body" idx="1"/>
          </p:nvPr>
        </p:nvSpPr>
        <p:spPr>
          <a:xfrm>
            <a:off x="673100" y="3835400"/>
            <a:ext cx="23050500" cy="8864600"/>
          </a:xfrm>
          <a:prstGeom prst="rect">
            <a:avLst/>
          </a:prstGeom>
        </p:spPr>
        <p:txBody>
          <a:bodyPr anchor="ctr"/>
          <a:lstStyle>
            <a:lvl1pPr marL="736600" indent="-736600" algn="l">
              <a:lnSpc>
                <a:spcPct val="120000"/>
              </a:lnSpc>
              <a:spcBef>
                <a:spcPts val="6500"/>
              </a:spcBef>
              <a:buSzPct val="82000"/>
              <a:buChar char="•"/>
              <a:defRPr sz="6400"/>
            </a:lvl1pPr>
            <a:lvl2pPr marL="1473200" indent="-736600" algn="l">
              <a:lnSpc>
                <a:spcPct val="120000"/>
              </a:lnSpc>
              <a:spcBef>
                <a:spcPts val="6500"/>
              </a:spcBef>
              <a:buSzPct val="82000"/>
              <a:buChar char="•"/>
              <a:defRPr sz="6400"/>
            </a:lvl2pPr>
            <a:lvl3pPr marL="2209800" indent="-736600" algn="l">
              <a:lnSpc>
                <a:spcPct val="120000"/>
              </a:lnSpc>
              <a:spcBef>
                <a:spcPts val="6500"/>
              </a:spcBef>
              <a:buSzPct val="82000"/>
              <a:buChar char="•"/>
              <a:defRPr sz="6400"/>
            </a:lvl3pPr>
            <a:lvl4pPr marL="2946400" indent="-736600" algn="l">
              <a:lnSpc>
                <a:spcPct val="120000"/>
              </a:lnSpc>
              <a:spcBef>
                <a:spcPts val="6500"/>
              </a:spcBef>
              <a:buSzPct val="82000"/>
              <a:buChar char="•"/>
              <a:defRPr sz="6400"/>
            </a:lvl4pPr>
            <a:lvl5pPr marL="3683000" indent="-736600" algn="l">
              <a:lnSpc>
                <a:spcPct val="120000"/>
              </a:lnSpc>
              <a:spcBef>
                <a:spcPts val="6500"/>
              </a:spcBef>
              <a:buSzPct val="82000"/>
              <a:buChar char="•"/>
              <a:defRPr sz="6400"/>
            </a:lvl5pPr>
          </a:lstStyle>
          <a:p>
            <a:pPr lvl="0">
              <a:defRPr sz="1800">
                <a:solidFill>
                  <a:srgbClr val="000000"/>
                </a:solidFill>
              </a:defRPr>
            </a:pPr>
            <a:r>
              <a:rPr sz="6400">
                <a:solidFill>
                  <a:srgbClr val="535353"/>
                </a:solidFill>
              </a:rPr>
              <a:t>Body Level One</a:t>
            </a:r>
          </a:p>
          <a:p>
            <a:pPr lvl="1">
              <a:defRPr sz="1800">
                <a:solidFill>
                  <a:srgbClr val="000000"/>
                </a:solidFill>
              </a:defRPr>
            </a:pPr>
            <a:r>
              <a:rPr sz="6400">
                <a:solidFill>
                  <a:srgbClr val="535353"/>
                </a:solidFill>
              </a:rPr>
              <a:t>Body Level Two</a:t>
            </a:r>
          </a:p>
          <a:p>
            <a:pPr lvl="2">
              <a:defRPr sz="1800">
                <a:solidFill>
                  <a:srgbClr val="000000"/>
                </a:solidFill>
              </a:defRPr>
            </a:pPr>
            <a:r>
              <a:rPr sz="6400">
                <a:solidFill>
                  <a:srgbClr val="535353"/>
                </a:solidFill>
              </a:rPr>
              <a:t>Body Level Three</a:t>
            </a:r>
          </a:p>
          <a:p>
            <a:pPr lvl="3">
              <a:defRPr sz="1800">
                <a:solidFill>
                  <a:srgbClr val="000000"/>
                </a:solidFill>
              </a:defRPr>
            </a:pPr>
            <a:r>
              <a:rPr sz="6400">
                <a:solidFill>
                  <a:srgbClr val="535353"/>
                </a:solidFill>
              </a:rPr>
              <a:t>Body Level Four</a:t>
            </a:r>
          </a:p>
          <a:p>
            <a:pPr lvl="4">
              <a:defRPr sz="1800">
                <a:solidFill>
                  <a:srgbClr val="000000"/>
                </a:solidFill>
              </a:defRPr>
            </a:pPr>
            <a:r>
              <a:rPr sz="6400">
                <a:solidFill>
                  <a:srgbClr val="535353"/>
                </a:solidFill>
              </a:rP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3" name="Shape 23"/>
          <p:cNvSpPr>
            <a:spLocks noGrp="1"/>
          </p:cNvSpPr>
          <p:nvPr>
            <p:ph type="title"/>
          </p:nvPr>
        </p:nvSpPr>
        <p:spPr>
          <a:xfrm>
            <a:off x="673100" y="355600"/>
            <a:ext cx="23050500" cy="3429000"/>
          </a:xfrm>
          <a:prstGeom prst="rect">
            <a:avLst/>
          </a:prstGeom>
        </p:spPr>
        <p:txBody>
          <a:bodyPr anchor="ctr"/>
          <a:lstStyle/>
          <a:p>
            <a:pPr lvl="0">
              <a:defRPr sz="1800" cap="none">
                <a:solidFill>
                  <a:srgbClr val="000000"/>
                </a:solidFill>
              </a:defRPr>
            </a:pPr>
            <a:r>
              <a:rPr sz="10000" cap="all">
                <a:solidFill>
                  <a:srgbClr val="535353"/>
                </a:solidFill>
              </a:rPr>
              <a:t>Title Text</a:t>
            </a:r>
          </a:p>
        </p:txBody>
      </p:sp>
      <p:sp>
        <p:nvSpPr>
          <p:cNvPr id="24" name="Shape 24"/>
          <p:cNvSpPr>
            <a:spLocks noGrp="1"/>
          </p:cNvSpPr>
          <p:nvPr>
            <p:ph type="body" idx="1"/>
          </p:nvPr>
        </p:nvSpPr>
        <p:spPr>
          <a:xfrm>
            <a:off x="673100" y="3835400"/>
            <a:ext cx="11049000" cy="8864600"/>
          </a:xfrm>
          <a:prstGeom prst="rect">
            <a:avLst/>
          </a:prstGeom>
        </p:spPr>
        <p:txBody>
          <a:bodyPr anchor="ctr"/>
          <a:lstStyle>
            <a:lvl1pPr marL="584200" indent="-584200" algn="l">
              <a:spcBef>
                <a:spcPts val="5300"/>
              </a:spcBef>
              <a:buSzPct val="82000"/>
              <a:buChar char="•"/>
            </a:lvl1pPr>
            <a:lvl2pPr marL="1168400" indent="-584200" algn="l">
              <a:spcBef>
                <a:spcPts val="5300"/>
              </a:spcBef>
              <a:buSzPct val="82000"/>
              <a:buChar char="•"/>
            </a:lvl2pPr>
            <a:lvl3pPr marL="1752600" indent="-584200" algn="l">
              <a:spcBef>
                <a:spcPts val="5300"/>
              </a:spcBef>
              <a:buSzPct val="82000"/>
              <a:buChar char="•"/>
            </a:lvl3pPr>
            <a:lvl4pPr marL="2336800" indent="-584200" algn="l">
              <a:spcBef>
                <a:spcPts val="5300"/>
              </a:spcBef>
              <a:buSzPct val="82000"/>
              <a:buChar char="•"/>
            </a:lvl4pPr>
            <a:lvl5pPr marL="2921000" indent="-584200" algn="l">
              <a:spcBef>
                <a:spcPts val="5300"/>
              </a:spcBef>
              <a:buSzPct val="82000"/>
              <a:buChar char="•"/>
            </a:lvl5pPr>
          </a:lstStyle>
          <a:p>
            <a:pPr lvl="0">
              <a:defRPr sz="1800">
                <a:solidFill>
                  <a:srgbClr val="000000"/>
                </a:solidFill>
              </a:defRPr>
            </a:pPr>
            <a:r>
              <a:rPr sz="5200">
                <a:solidFill>
                  <a:srgbClr val="535353"/>
                </a:solidFill>
              </a:rPr>
              <a:t>Body Level One</a:t>
            </a:r>
          </a:p>
          <a:p>
            <a:pPr lvl="1">
              <a:defRPr sz="1800">
                <a:solidFill>
                  <a:srgbClr val="000000"/>
                </a:solidFill>
              </a:defRPr>
            </a:pPr>
            <a:r>
              <a:rPr sz="5200">
                <a:solidFill>
                  <a:srgbClr val="535353"/>
                </a:solidFill>
              </a:rPr>
              <a:t>Body Level Two</a:t>
            </a:r>
          </a:p>
          <a:p>
            <a:pPr lvl="2">
              <a:defRPr sz="1800">
                <a:solidFill>
                  <a:srgbClr val="000000"/>
                </a:solidFill>
              </a:defRPr>
            </a:pPr>
            <a:r>
              <a:rPr sz="5200">
                <a:solidFill>
                  <a:srgbClr val="535353"/>
                </a:solidFill>
              </a:rPr>
              <a:t>Body Level Three</a:t>
            </a:r>
          </a:p>
          <a:p>
            <a:pPr lvl="3">
              <a:defRPr sz="1800">
                <a:solidFill>
                  <a:srgbClr val="000000"/>
                </a:solidFill>
              </a:defRPr>
            </a:pPr>
            <a:r>
              <a:rPr sz="5200">
                <a:solidFill>
                  <a:srgbClr val="535353"/>
                </a:solidFill>
              </a:rPr>
              <a:t>Body Level Four</a:t>
            </a:r>
          </a:p>
          <a:p>
            <a:pPr lvl="4">
              <a:defRPr sz="1800">
                <a:solidFill>
                  <a:srgbClr val="000000"/>
                </a:solidFill>
              </a:defRPr>
            </a:pPr>
            <a:r>
              <a:rPr sz="5200">
                <a:solidFill>
                  <a:srgbClr val="535353"/>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6" name="Shape 26"/>
          <p:cNvSpPr>
            <a:spLocks noGrp="1"/>
          </p:cNvSpPr>
          <p:nvPr>
            <p:ph type="body" idx="1"/>
          </p:nvPr>
        </p:nvSpPr>
        <p:spPr>
          <a:xfrm>
            <a:off x="1435100" y="1066800"/>
            <a:ext cx="21501100" cy="11557000"/>
          </a:xfrm>
          <a:prstGeom prst="rect">
            <a:avLst/>
          </a:prstGeom>
        </p:spPr>
        <p:txBody>
          <a:bodyPr anchor="ctr"/>
          <a:lstStyle>
            <a:lvl1pPr marL="736600" indent="-736600" algn="l">
              <a:lnSpc>
                <a:spcPct val="120000"/>
              </a:lnSpc>
              <a:spcBef>
                <a:spcPts val="6500"/>
              </a:spcBef>
              <a:buSzPct val="82000"/>
              <a:buChar char="•"/>
              <a:defRPr sz="6400"/>
            </a:lvl1pPr>
            <a:lvl2pPr marL="1473200" indent="-736600" algn="l">
              <a:lnSpc>
                <a:spcPct val="120000"/>
              </a:lnSpc>
              <a:spcBef>
                <a:spcPts val="6500"/>
              </a:spcBef>
              <a:buSzPct val="82000"/>
              <a:buChar char="•"/>
              <a:defRPr sz="6400"/>
            </a:lvl2pPr>
            <a:lvl3pPr marL="2209800" indent="-736600" algn="l">
              <a:lnSpc>
                <a:spcPct val="120000"/>
              </a:lnSpc>
              <a:spcBef>
                <a:spcPts val="6500"/>
              </a:spcBef>
              <a:buSzPct val="82000"/>
              <a:buChar char="•"/>
              <a:defRPr sz="6400"/>
            </a:lvl3pPr>
            <a:lvl4pPr marL="2946400" indent="-736600" algn="l">
              <a:lnSpc>
                <a:spcPct val="120000"/>
              </a:lnSpc>
              <a:spcBef>
                <a:spcPts val="6500"/>
              </a:spcBef>
              <a:buSzPct val="82000"/>
              <a:buChar char="•"/>
              <a:defRPr sz="6400"/>
            </a:lvl4pPr>
            <a:lvl5pPr marL="3683000" indent="-736600" algn="l">
              <a:lnSpc>
                <a:spcPct val="120000"/>
              </a:lnSpc>
              <a:spcBef>
                <a:spcPts val="6500"/>
              </a:spcBef>
              <a:buSzPct val="82000"/>
              <a:buChar char="•"/>
              <a:defRPr sz="6400"/>
            </a:lvl5pPr>
          </a:lstStyle>
          <a:p>
            <a:pPr lvl="0">
              <a:defRPr sz="1800">
                <a:solidFill>
                  <a:srgbClr val="000000"/>
                </a:solidFill>
              </a:defRPr>
            </a:pPr>
            <a:r>
              <a:rPr sz="6400">
                <a:solidFill>
                  <a:srgbClr val="535353"/>
                </a:solidFill>
              </a:rPr>
              <a:t>Body Level One</a:t>
            </a:r>
          </a:p>
          <a:p>
            <a:pPr lvl="1">
              <a:defRPr sz="1800">
                <a:solidFill>
                  <a:srgbClr val="000000"/>
                </a:solidFill>
              </a:defRPr>
            </a:pPr>
            <a:r>
              <a:rPr sz="6400">
                <a:solidFill>
                  <a:srgbClr val="535353"/>
                </a:solidFill>
              </a:rPr>
              <a:t>Body Level Two</a:t>
            </a:r>
          </a:p>
          <a:p>
            <a:pPr lvl="2">
              <a:defRPr sz="1800">
                <a:solidFill>
                  <a:srgbClr val="000000"/>
                </a:solidFill>
              </a:defRPr>
            </a:pPr>
            <a:r>
              <a:rPr sz="6400">
                <a:solidFill>
                  <a:srgbClr val="535353"/>
                </a:solidFill>
              </a:rPr>
              <a:t>Body Level Three</a:t>
            </a:r>
          </a:p>
          <a:p>
            <a:pPr lvl="3">
              <a:defRPr sz="1800">
                <a:solidFill>
                  <a:srgbClr val="000000"/>
                </a:solidFill>
              </a:defRPr>
            </a:pPr>
            <a:r>
              <a:rPr sz="6400">
                <a:solidFill>
                  <a:srgbClr val="535353"/>
                </a:solidFill>
              </a:rPr>
              <a:t>Body Level Four</a:t>
            </a:r>
          </a:p>
          <a:p>
            <a:pPr lvl="4">
              <a:defRPr sz="1800">
                <a:solidFill>
                  <a:srgbClr val="000000"/>
                </a:solidFill>
              </a:defRPr>
            </a:pPr>
            <a:r>
              <a:rPr sz="6400">
                <a:solidFill>
                  <a:srgbClr val="535353"/>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73100" y="2870200"/>
            <a:ext cx="23050500" cy="45593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0">
              <a:defRPr sz="1800" cap="none">
                <a:solidFill>
                  <a:srgbClr val="000000"/>
                </a:solidFill>
              </a:defRPr>
            </a:pPr>
            <a:r>
              <a:rPr sz="10000" cap="all">
                <a:solidFill>
                  <a:srgbClr val="535353"/>
                </a:solidFill>
              </a:rPr>
              <a:t>Title Text</a:t>
            </a:r>
          </a:p>
        </p:txBody>
      </p:sp>
      <p:sp>
        <p:nvSpPr>
          <p:cNvPr id="3" name="Shape 3"/>
          <p:cNvSpPr>
            <a:spLocks noGrp="1"/>
          </p:cNvSpPr>
          <p:nvPr>
            <p:ph type="body" idx="1"/>
          </p:nvPr>
        </p:nvSpPr>
        <p:spPr>
          <a:xfrm>
            <a:off x="673100" y="7416800"/>
            <a:ext cx="23050500" cy="18161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lvl="0">
              <a:defRPr sz="1800">
                <a:solidFill>
                  <a:srgbClr val="000000"/>
                </a:solidFill>
              </a:defRPr>
            </a:pPr>
            <a:r>
              <a:rPr sz="5200">
                <a:solidFill>
                  <a:srgbClr val="535353"/>
                </a:solidFill>
              </a:rPr>
              <a:t>Body Level One</a:t>
            </a:r>
          </a:p>
          <a:p>
            <a:pPr lvl="1">
              <a:defRPr sz="1800">
                <a:solidFill>
                  <a:srgbClr val="000000"/>
                </a:solidFill>
              </a:defRPr>
            </a:pPr>
            <a:r>
              <a:rPr sz="5200">
                <a:solidFill>
                  <a:srgbClr val="535353"/>
                </a:solidFill>
              </a:rPr>
              <a:t>Body Level Two</a:t>
            </a:r>
          </a:p>
          <a:p>
            <a:pPr lvl="2">
              <a:defRPr sz="1800">
                <a:solidFill>
                  <a:srgbClr val="000000"/>
                </a:solidFill>
              </a:defRPr>
            </a:pPr>
            <a:r>
              <a:rPr sz="5200">
                <a:solidFill>
                  <a:srgbClr val="535353"/>
                </a:solidFill>
              </a:rPr>
              <a:t>Body Level Three</a:t>
            </a:r>
          </a:p>
          <a:p>
            <a:pPr lvl="3">
              <a:defRPr sz="1800">
                <a:solidFill>
                  <a:srgbClr val="000000"/>
                </a:solidFill>
              </a:defRPr>
            </a:pPr>
            <a:r>
              <a:rPr sz="5200">
                <a:solidFill>
                  <a:srgbClr val="535353"/>
                </a:solidFill>
              </a:rPr>
              <a:t>Body Level Four</a:t>
            </a:r>
          </a:p>
          <a:p>
            <a:pPr lvl="4">
              <a:defRPr sz="1800">
                <a:solidFill>
                  <a:srgbClr val="000000"/>
                </a:solidFill>
              </a:defRPr>
            </a:pPr>
            <a:r>
              <a:rPr sz="5200">
                <a:solidFill>
                  <a:srgbClr val="535353"/>
                </a:solidFill>
              </a:rPr>
              <a:t>Body Level Five</a:t>
            </a:r>
          </a:p>
        </p:txBody>
      </p:sp>
      <p:sp>
        <p:nvSpPr>
          <p:cNvPr id="4" name="Shape 4"/>
          <p:cNvSpPr>
            <a:spLocks noGrp="1"/>
          </p:cNvSpPr>
          <p:nvPr>
            <p:ph type="sldNum" sz="quarter" idx="2"/>
          </p:nvPr>
        </p:nvSpPr>
        <p:spPr>
          <a:xfrm>
            <a:off x="23660099" y="13030200"/>
            <a:ext cx="419101" cy="457200"/>
          </a:xfrm>
          <a:prstGeom prst="rect">
            <a:avLst/>
          </a:prstGeom>
          <a:ln w="12700">
            <a:miter lim="400000"/>
          </a:ln>
        </p:spPr>
        <p:txBody>
          <a:bodyPr wrap="none" lIns="0" tIns="0" rIns="0" bIns="0">
            <a:spAutoFit/>
          </a:bodyPr>
          <a:lstStyle>
            <a:lvl1pPr>
              <a:defRPr sz="2400"/>
            </a:lvl1pPr>
          </a:lstStyle>
          <a:p>
            <a:pPr lvl="0"/>
            <a:fld id="{86CB4B4D-7CA3-9044-876B-883B54F8677D}" type="slidenum">
              <a:rPr/>
              <a:pPr lvl="0"/>
              <a:t>‹#›</a:t>
            </a:fld>
            <a:endParaRPr dirty="0"/>
          </a:p>
        </p:txBody>
      </p:sp>
      <p:pic>
        <p:nvPicPr>
          <p:cNvPr id="5" name="Picture 4" descr="shutterstock_213163705.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1224761"/>
            <a:ext cx="24384000" cy="16257598"/>
          </a:xfrm>
          <a:prstGeom prst="rect">
            <a:avLst/>
          </a:prstGeom>
        </p:spPr>
      </p:pic>
      <p:sp>
        <p:nvSpPr>
          <p:cNvPr id="6" name="Rectangle 5"/>
          <p:cNvSpPr/>
          <p:nvPr userDrawn="1"/>
        </p:nvSpPr>
        <p:spPr>
          <a:xfrm>
            <a:off x="-241912" y="-453546"/>
            <a:ext cx="24625912" cy="15420578"/>
          </a:xfrm>
          <a:prstGeom prst="rect">
            <a:avLst/>
          </a:prstGeom>
          <a:solidFill>
            <a:srgbClr val="FFFFFF">
              <a:alpha val="83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transition spd="med"/>
  <p:hf hdr="0" ftr="0" dt="0"/>
  <p:txStyles>
    <p:titleStyle>
      <a:lvl1pPr algn="ctr" defTabSz="825500">
        <a:defRPr sz="10000" cap="all">
          <a:solidFill>
            <a:srgbClr val="535353"/>
          </a:solidFill>
          <a:latin typeface="+mn-lt"/>
          <a:ea typeface="+mn-ea"/>
          <a:cs typeface="+mn-cs"/>
          <a:sym typeface="Gill Sans Light"/>
        </a:defRPr>
      </a:lvl1pPr>
      <a:lvl2pPr indent="228600" algn="ctr" defTabSz="825500">
        <a:defRPr sz="10000" cap="all">
          <a:solidFill>
            <a:srgbClr val="535353"/>
          </a:solidFill>
          <a:latin typeface="+mn-lt"/>
          <a:ea typeface="+mn-ea"/>
          <a:cs typeface="+mn-cs"/>
          <a:sym typeface="Gill Sans Light"/>
        </a:defRPr>
      </a:lvl2pPr>
      <a:lvl3pPr indent="457200" algn="ctr" defTabSz="825500">
        <a:defRPr sz="10000" cap="all">
          <a:solidFill>
            <a:srgbClr val="535353"/>
          </a:solidFill>
          <a:latin typeface="+mn-lt"/>
          <a:ea typeface="+mn-ea"/>
          <a:cs typeface="+mn-cs"/>
          <a:sym typeface="Gill Sans Light"/>
        </a:defRPr>
      </a:lvl3pPr>
      <a:lvl4pPr indent="685800" algn="ctr" defTabSz="825500">
        <a:defRPr sz="10000" cap="all">
          <a:solidFill>
            <a:srgbClr val="535353"/>
          </a:solidFill>
          <a:latin typeface="+mn-lt"/>
          <a:ea typeface="+mn-ea"/>
          <a:cs typeface="+mn-cs"/>
          <a:sym typeface="Gill Sans Light"/>
        </a:defRPr>
      </a:lvl4pPr>
      <a:lvl5pPr indent="914400" algn="ctr" defTabSz="825500">
        <a:defRPr sz="10000" cap="all">
          <a:solidFill>
            <a:srgbClr val="535353"/>
          </a:solidFill>
          <a:latin typeface="+mn-lt"/>
          <a:ea typeface="+mn-ea"/>
          <a:cs typeface="+mn-cs"/>
          <a:sym typeface="Gill Sans Light"/>
        </a:defRPr>
      </a:lvl5pPr>
      <a:lvl6pPr indent="1143000" algn="ctr" defTabSz="825500">
        <a:defRPr sz="10000" cap="all">
          <a:solidFill>
            <a:srgbClr val="535353"/>
          </a:solidFill>
          <a:latin typeface="+mn-lt"/>
          <a:ea typeface="+mn-ea"/>
          <a:cs typeface="+mn-cs"/>
          <a:sym typeface="Gill Sans Light"/>
        </a:defRPr>
      </a:lvl6pPr>
      <a:lvl7pPr indent="1371600" algn="ctr" defTabSz="825500">
        <a:defRPr sz="10000" cap="all">
          <a:solidFill>
            <a:srgbClr val="535353"/>
          </a:solidFill>
          <a:latin typeface="+mn-lt"/>
          <a:ea typeface="+mn-ea"/>
          <a:cs typeface="+mn-cs"/>
          <a:sym typeface="Gill Sans Light"/>
        </a:defRPr>
      </a:lvl7pPr>
      <a:lvl8pPr indent="1600200" algn="ctr" defTabSz="825500">
        <a:defRPr sz="10000" cap="all">
          <a:solidFill>
            <a:srgbClr val="535353"/>
          </a:solidFill>
          <a:latin typeface="+mn-lt"/>
          <a:ea typeface="+mn-ea"/>
          <a:cs typeface="+mn-cs"/>
          <a:sym typeface="Gill Sans Light"/>
        </a:defRPr>
      </a:lvl8pPr>
      <a:lvl9pPr indent="1828800" algn="ctr" defTabSz="825500">
        <a:defRPr sz="10000" cap="all">
          <a:solidFill>
            <a:srgbClr val="535353"/>
          </a:solidFill>
          <a:latin typeface="+mn-lt"/>
          <a:ea typeface="+mn-ea"/>
          <a:cs typeface="+mn-cs"/>
          <a:sym typeface="Gill Sans Light"/>
        </a:defRPr>
      </a:lvl9pPr>
    </p:titleStyle>
    <p:bodyStyle>
      <a:lvl1pPr algn="ctr" defTabSz="825500">
        <a:defRPr sz="5200">
          <a:solidFill>
            <a:srgbClr val="535353"/>
          </a:solidFill>
          <a:latin typeface="+mn-lt"/>
          <a:ea typeface="+mn-ea"/>
          <a:cs typeface="+mn-cs"/>
          <a:sym typeface="Gill Sans Light"/>
        </a:defRPr>
      </a:lvl1pPr>
      <a:lvl2pPr indent="228600" algn="ctr" defTabSz="825500">
        <a:defRPr sz="5200">
          <a:solidFill>
            <a:srgbClr val="535353"/>
          </a:solidFill>
          <a:latin typeface="+mn-lt"/>
          <a:ea typeface="+mn-ea"/>
          <a:cs typeface="+mn-cs"/>
          <a:sym typeface="Gill Sans Light"/>
        </a:defRPr>
      </a:lvl2pPr>
      <a:lvl3pPr indent="457200" algn="ctr" defTabSz="825500">
        <a:defRPr sz="5200">
          <a:solidFill>
            <a:srgbClr val="535353"/>
          </a:solidFill>
          <a:latin typeface="+mn-lt"/>
          <a:ea typeface="+mn-ea"/>
          <a:cs typeface="+mn-cs"/>
          <a:sym typeface="Gill Sans Light"/>
        </a:defRPr>
      </a:lvl3pPr>
      <a:lvl4pPr indent="685800" algn="ctr" defTabSz="825500">
        <a:defRPr sz="5200">
          <a:solidFill>
            <a:srgbClr val="535353"/>
          </a:solidFill>
          <a:latin typeface="+mn-lt"/>
          <a:ea typeface="+mn-ea"/>
          <a:cs typeface="+mn-cs"/>
          <a:sym typeface="Gill Sans Light"/>
        </a:defRPr>
      </a:lvl4pPr>
      <a:lvl5pPr indent="914400" algn="ctr" defTabSz="825500">
        <a:defRPr sz="5200">
          <a:solidFill>
            <a:srgbClr val="535353"/>
          </a:solidFill>
          <a:latin typeface="+mn-lt"/>
          <a:ea typeface="+mn-ea"/>
          <a:cs typeface="+mn-cs"/>
          <a:sym typeface="Gill Sans Light"/>
        </a:defRPr>
      </a:lvl5pPr>
      <a:lvl6pPr indent="1143000" algn="ctr" defTabSz="825500">
        <a:defRPr sz="5200">
          <a:solidFill>
            <a:srgbClr val="535353"/>
          </a:solidFill>
          <a:latin typeface="+mn-lt"/>
          <a:ea typeface="+mn-ea"/>
          <a:cs typeface="+mn-cs"/>
          <a:sym typeface="Gill Sans Light"/>
        </a:defRPr>
      </a:lvl6pPr>
      <a:lvl7pPr indent="1371600" algn="ctr" defTabSz="825500">
        <a:defRPr sz="5200">
          <a:solidFill>
            <a:srgbClr val="535353"/>
          </a:solidFill>
          <a:latin typeface="+mn-lt"/>
          <a:ea typeface="+mn-ea"/>
          <a:cs typeface="+mn-cs"/>
          <a:sym typeface="Gill Sans Light"/>
        </a:defRPr>
      </a:lvl7pPr>
      <a:lvl8pPr indent="1600200" algn="ctr" defTabSz="825500">
        <a:defRPr sz="5200">
          <a:solidFill>
            <a:srgbClr val="535353"/>
          </a:solidFill>
          <a:latin typeface="+mn-lt"/>
          <a:ea typeface="+mn-ea"/>
          <a:cs typeface="+mn-cs"/>
          <a:sym typeface="Gill Sans Light"/>
        </a:defRPr>
      </a:lvl8pPr>
      <a:lvl9pPr indent="1828800" algn="ctr" defTabSz="825500">
        <a:defRPr sz="5200">
          <a:solidFill>
            <a:srgbClr val="535353"/>
          </a:solidFill>
          <a:latin typeface="+mn-lt"/>
          <a:ea typeface="+mn-ea"/>
          <a:cs typeface="+mn-cs"/>
          <a:sym typeface="Gill Sans Light"/>
        </a:defRPr>
      </a:lvl9pPr>
    </p:bodyStyle>
    <p:otherStyle>
      <a:lvl1pPr algn="ctr" defTabSz="825500">
        <a:defRPr sz="2400">
          <a:solidFill>
            <a:schemeClr val="tx1"/>
          </a:solidFill>
          <a:latin typeface="+mn-lt"/>
          <a:ea typeface="+mn-ea"/>
          <a:cs typeface="+mn-cs"/>
          <a:sym typeface="Gill Sans Light"/>
        </a:defRPr>
      </a:lvl1pPr>
      <a:lvl2pPr indent="228600" algn="ctr" defTabSz="825500">
        <a:defRPr sz="2400">
          <a:solidFill>
            <a:schemeClr val="tx1"/>
          </a:solidFill>
          <a:latin typeface="+mn-lt"/>
          <a:ea typeface="+mn-ea"/>
          <a:cs typeface="+mn-cs"/>
          <a:sym typeface="Gill Sans Light"/>
        </a:defRPr>
      </a:lvl2pPr>
      <a:lvl3pPr indent="457200" algn="ctr" defTabSz="825500">
        <a:defRPr sz="2400">
          <a:solidFill>
            <a:schemeClr val="tx1"/>
          </a:solidFill>
          <a:latin typeface="+mn-lt"/>
          <a:ea typeface="+mn-ea"/>
          <a:cs typeface="+mn-cs"/>
          <a:sym typeface="Gill Sans Light"/>
        </a:defRPr>
      </a:lvl3pPr>
      <a:lvl4pPr indent="685800" algn="ctr" defTabSz="825500">
        <a:defRPr sz="2400">
          <a:solidFill>
            <a:schemeClr val="tx1"/>
          </a:solidFill>
          <a:latin typeface="+mn-lt"/>
          <a:ea typeface="+mn-ea"/>
          <a:cs typeface="+mn-cs"/>
          <a:sym typeface="Gill Sans Light"/>
        </a:defRPr>
      </a:lvl4pPr>
      <a:lvl5pPr indent="914400" algn="ctr" defTabSz="825500">
        <a:defRPr sz="2400">
          <a:solidFill>
            <a:schemeClr val="tx1"/>
          </a:solidFill>
          <a:latin typeface="+mn-lt"/>
          <a:ea typeface="+mn-ea"/>
          <a:cs typeface="+mn-cs"/>
          <a:sym typeface="Gill Sans Light"/>
        </a:defRPr>
      </a:lvl5pPr>
      <a:lvl6pPr indent="1143000" algn="ctr" defTabSz="825500">
        <a:defRPr sz="2400">
          <a:solidFill>
            <a:schemeClr val="tx1"/>
          </a:solidFill>
          <a:latin typeface="+mn-lt"/>
          <a:ea typeface="+mn-ea"/>
          <a:cs typeface="+mn-cs"/>
          <a:sym typeface="Gill Sans Light"/>
        </a:defRPr>
      </a:lvl6pPr>
      <a:lvl7pPr indent="1371600" algn="ctr" defTabSz="825500">
        <a:defRPr sz="2400">
          <a:solidFill>
            <a:schemeClr val="tx1"/>
          </a:solidFill>
          <a:latin typeface="+mn-lt"/>
          <a:ea typeface="+mn-ea"/>
          <a:cs typeface="+mn-cs"/>
          <a:sym typeface="Gill Sans Light"/>
        </a:defRPr>
      </a:lvl7pPr>
      <a:lvl8pPr indent="1600200" algn="ctr" defTabSz="825500">
        <a:defRPr sz="2400">
          <a:solidFill>
            <a:schemeClr val="tx1"/>
          </a:solidFill>
          <a:latin typeface="+mn-lt"/>
          <a:ea typeface="+mn-ea"/>
          <a:cs typeface="+mn-cs"/>
          <a:sym typeface="Gill Sans Light"/>
        </a:defRPr>
      </a:lvl8pPr>
      <a:lvl9pPr indent="1828800" algn="ctr" defTabSz="825500">
        <a:defRPr sz="2400">
          <a:solidFill>
            <a:schemeClr val="tx1"/>
          </a:solidFill>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200" y="3200401"/>
            <a:ext cx="21945600"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200" y="12712701"/>
            <a:ext cx="56896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rtl="0"/>
            <a:endParaRPr lang="en-US" kern="1200" dirty="0">
              <a:solidFill>
                <a:prstClr val="black">
                  <a:tint val="75000"/>
                </a:prstClr>
              </a:solidFill>
            </a:endParaRPr>
          </a:p>
        </p:txBody>
      </p:sp>
      <p:sp>
        <p:nvSpPr>
          <p:cNvPr id="5" name="Footer Placeholder 4"/>
          <p:cNvSpPr>
            <a:spLocks noGrp="1"/>
          </p:cNvSpPr>
          <p:nvPr>
            <p:ph type="ftr" sz="quarter" idx="3"/>
          </p:nvPr>
        </p:nvSpPr>
        <p:spPr>
          <a:xfrm>
            <a:off x="8331200" y="12712701"/>
            <a:ext cx="7721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rtl="0"/>
            <a:endParaRPr lang="en-US" kern="1200" dirty="0">
              <a:solidFill>
                <a:prstClr val="black">
                  <a:tint val="75000"/>
                </a:prstClr>
              </a:solidFill>
            </a:endParaRPr>
          </a:p>
        </p:txBody>
      </p:sp>
      <p:sp>
        <p:nvSpPr>
          <p:cNvPr id="6" name="Slide Number Placeholder 5"/>
          <p:cNvSpPr>
            <a:spLocks noGrp="1"/>
          </p:cNvSpPr>
          <p:nvPr>
            <p:ph type="sldNum" sz="quarter" idx="4"/>
          </p:nvPr>
        </p:nvSpPr>
        <p:spPr>
          <a:xfrm>
            <a:off x="17475200" y="12712701"/>
            <a:ext cx="56896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rtl="0"/>
            <a:fld id="{8AA07C6D-262A-4F53-B349-9A622488F29B}" type="slidenum">
              <a:rPr lang="en-US" kern="1200" smtClean="0">
                <a:solidFill>
                  <a:prstClr val="black">
                    <a:tint val="75000"/>
                  </a:prstClr>
                </a:solidFill>
              </a:rPr>
              <a:pPr defTabSz="1828800" rtl="0"/>
              <a:t>‹#›</a:t>
            </a:fld>
            <a:endParaRPr lang="en-US" kern="1200" dirty="0">
              <a:solidFill>
                <a:prstClr val="black">
                  <a:tint val="75000"/>
                </a:prstClr>
              </a:solidFill>
            </a:endParaRPr>
          </a:p>
        </p:txBody>
      </p:sp>
    </p:spTree>
    <p:extLst>
      <p:ext uri="{BB962C8B-B14F-4D97-AF65-F5344CB8AC3E}">
        <p14:creationId xmlns:p14="http://schemas.microsoft.com/office/powerpoint/2010/main" val="16836408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22" r:id="rId12"/>
  </p:sldLayoutIdLst>
  <p:hf hdr="0" ftr="0" dt="0"/>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cerra.org/upcoming-trainings.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hallmanj@cerra.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khoward@ed.sc.gov" TargetMode="External"/><Relationship Id="rId4" Type="http://schemas.openxmlformats.org/officeDocument/2006/relationships/hyperlink" Target="mailto:suzanne@cerra.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xfrm>
            <a:off x="1" y="1673860"/>
            <a:ext cx="24383999" cy="4780279"/>
          </a:xfrm>
          <a:prstGeom prst="rect">
            <a:avLst/>
          </a:prstGeom>
        </p:spPr>
        <p:txBody>
          <a:bodyPr>
            <a:normAutofit/>
          </a:bodyPr>
          <a:lstStyle>
            <a:lvl1pPr>
              <a:defRPr sz="13500">
                <a:solidFill>
                  <a:srgbClr val="FF4013"/>
                </a:solidFill>
                <a:latin typeface="Avenir Next"/>
                <a:ea typeface="Avenir Next"/>
                <a:cs typeface="Avenir Next"/>
                <a:sym typeface="Avenir Next"/>
              </a:defRPr>
            </a:lvl1pPr>
          </a:lstStyle>
          <a:p>
            <a:pPr lvl="0">
              <a:defRPr sz="1800" cap="none">
                <a:solidFill>
                  <a:srgbClr val="000000"/>
                </a:solidFill>
              </a:defRPr>
            </a:pPr>
            <a:r>
              <a:rPr lang="en-US" sz="10200" cap="all" dirty="0" smtClean="0">
                <a:solidFill>
                  <a:srgbClr val="FF4013"/>
                </a:solidFill>
              </a:rPr>
              <a:t>the ADMINISTRATOR’s Role in </a:t>
            </a:r>
            <a:r>
              <a:rPr lang="en-US" sz="10200" b="1" cap="all" dirty="0" smtClean="0">
                <a:solidFill>
                  <a:srgbClr val="FF4013"/>
                </a:solidFill>
              </a:rPr>
              <a:t>Induction and mentoring</a:t>
            </a:r>
            <a:endParaRPr sz="10200" b="1" cap="all" dirty="0">
              <a:solidFill>
                <a:srgbClr val="FF4013"/>
              </a:solidFill>
            </a:endParaRPr>
          </a:p>
        </p:txBody>
      </p:sp>
      <p:sp>
        <p:nvSpPr>
          <p:cNvPr id="37" name="Shape 37"/>
          <p:cNvSpPr>
            <a:spLocks noGrp="1"/>
          </p:cNvSpPr>
          <p:nvPr>
            <p:ph type="sldNum" sz="quarter" idx="2"/>
          </p:nvPr>
        </p:nvSpPr>
        <p:spPr>
          <a:xfrm>
            <a:off x="23152100" y="13081000"/>
            <a:ext cx="2667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1</a:t>
            </a:fld>
            <a:endParaRPr sz="2400" dirty="0">
              <a:solidFill>
                <a:srgbClr val="535353"/>
              </a:solidFill>
            </a:endParaRPr>
          </a:p>
        </p:txBody>
      </p:sp>
      <p:pic>
        <p:nvPicPr>
          <p:cNvPr id="2" name="Picture 1" descr="CERRA_Logos_for web and print use-2_MI_Leaf+Logotype_stacked_full colo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14602" y="10972800"/>
            <a:ext cx="4444289" cy="1600200"/>
          </a:xfrm>
          <a:prstGeom prst="rect">
            <a:avLst/>
          </a:prstGeom>
        </p:spPr>
      </p:pic>
      <p:pic>
        <p:nvPicPr>
          <p:cNvPr id="3" name="Picture 2" descr="CERRA_Logos_for web and print use-2_horizontal Main Logo_with leaf 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600" y="11121136"/>
            <a:ext cx="4114800" cy="1328928"/>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1505297" y="2826327"/>
            <a:ext cx="21373406" cy="786938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marL="332613" lvl="0" indent="-332613" algn="l" defTabSz="443484">
              <a:defRPr sz="1800">
                <a:solidFill>
                  <a:srgbClr val="000000"/>
                </a:solidFill>
              </a:defRPr>
            </a:pPr>
            <a:endParaRPr sz="4850" dirty="0" smtClean="0">
              <a:latin typeface="Avenir Next"/>
              <a:ea typeface="Avenir Next"/>
              <a:cs typeface="Avenir Next"/>
              <a:sym typeface="Avenir Next"/>
            </a:endParaRPr>
          </a:p>
          <a:p>
            <a:pPr marL="558204" lvl="0" indent="-558204" algn="l" defTabSz="443484">
              <a:buClr>
                <a:srgbClr val="535353"/>
              </a:buClr>
              <a:buSzPct val="82000"/>
              <a:buChar char="•"/>
              <a:defRPr sz="1800">
                <a:solidFill>
                  <a:srgbClr val="000000"/>
                </a:solidFill>
              </a:defRPr>
            </a:pPr>
            <a:endParaRPr sz="5820" dirty="0">
              <a:latin typeface="Avenir Next"/>
              <a:ea typeface="Avenir Next"/>
              <a:cs typeface="Avenir Next"/>
              <a:sym typeface="Avenir Next"/>
            </a:endParaRPr>
          </a:p>
        </p:txBody>
      </p:sp>
      <p:pic>
        <p:nvPicPr>
          <p:cNvPr id="2" name="Picture 1" descr="shutterstock_157680278-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 y="0"/>
            <a:ext cx="24384000" cy="16638016"/>
          </a:xfrm>
          <a:prstGeom prst="rect">
            <a:avLst/>
          </a:prstGeom>
        </p:spPr>
      </p:pic>
      <p:sp>
        <p:nvSpPr>
          <p:cNvPr id="111" name="Shape 111"/>
          <p:cNvSpPr>
            <a:spLocks noGrp="1"/>
          </p:cNvSpPr>
          <p:nvPr>
            <p:ph type="title"/>
          </p:nvPr>
        </p:nvSpPr>
        <p:spPr>
          <a:xfrm>
            <a:off x="6314400" y="11341413"/>
            <a:ext cx="23050500" cy="1506240"/>
          </a:xfrm>
          <a:prstGeom prst="rect">
            <a:avLst/>
          </a:prstGeom>
        </p:spPr>
        <p:txBody>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sz="8000" b="1" cap="all" dirty="0" smtClean="0">
                <a:ln w="19050">
                  <a:solidFill>
                    <a:srgbClr val="000090"/>
                  </a:solidFill>
                </a:ln>
                <a:solidFill>
                  <a:srgbClr val="FFFFFF"/>
                </a:solidFill>
              </a:rPr>
              <a:t>south </a:t>
            </a:r>
            <a:r>
              <a:rPr lang="en-US" sz="8000" b="1" cap="all" dirty="0" smtClean="0">
                <a:ln w="19050">
                  <a:solidFill>
                    <a:srgbClr val="000090"/>
                  </a:solidFill>
                </a:ln>
                <a:solidFill>
                  <a:srgbClr val="FFFFFF"/>
                </a:solidFill>
              </a:rPr>
              <a:t>C</a:t>
            </a:r>
            <a:r>
              <a:rPr sz="8000" b="1" cap="all" dirty="0" smtClean="0">
                <a:ln w="19050">
                  <a:solidFill>
                    <a:srgbClr val="000090"/>
                  </a:solidFill>
                </a:ln>
                <a:solidFill>
                  <a:srgbClr val="FFFFFF"/>
                </a:solidFill>
              </a:rPr>
              <a:t>arolina</a:t>
            </a:r>
            <a:r>
              <a:rPr lang="en-US" sz="8000" b="1" cap="all" dirty="0" smtClean="0">
                <a:ln w="19050">
                  <a:solidFill>
                    <a:srgbClr val="000090"/>
                  </a:solidFill>
                </a:ln>
                <a:solidFill>
                  <a:srgbClr val="FFFFFF"/>
                </a:solidFill>
              </a:rPr>
              <a:t> DATA</a:t>
            </a:r>
            <a:endParaRPr sz="8000" b="1" cap="all" dirty="0">
              <a:ln w="19050">
                <a:solidFill>
                  <a:srgbClr val="000090"/>
                </a:solidFill>
              </a:ln>
              <a:solidFill>
                <a:srgbClr val="FFFFFF"/>
              </a:solidFill>
            </a:endParaRPr>
          </a:p>
        </p:txBody>
      </p:sp>
      <p:sp>
        <p:nvSpPr>
          <p:cNvPr id="108" name="Shape 108"/>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10</a:t>
            </a:fld>
            <a:endParaRPr sz="2400" dirty="0">
              <a:solidFill>
                <a:srgbClr val="535353"/>
              </a:solidFill>
            </a:endParaRPr>
          </a:p>
        </p:txBody>
      </p:sp>
    </p:spTree>
    <p:extLst>
      <p:ext uri="{BB962C8B-B14F-4D97-AF65-F5344CB8AC3E}">
        <p14:creationId xmlns:p14="http://schemas.microsoft.com/office/powerpoint/2010/main" val="227997089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464" y="-220892"/>
            <a:ext cx="24632464" cy="16318382"/>
          </a:xfrm>
          <a:prstGeom prst="rect">
            <a:avLst/>
          </a:prstGeom>
          <a:solidFill>
            <a:srgbClr val="000090">
              <a:alpha val="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FFFFFF"/>
              </a:solidFill>
              <a:effectLst/>
              <a:uFillTx/>
              <a:latin typeface="+mn-lt"/>
              <a:ea typeface="+mn-ea"/>
              <a:cs typeface="+mn-cs"/>
              <a:sym typeface="Gill Sans Light"/>
            </a:endParaRPr>
          </a:p>
        </p:txBody>
      </p:sp>
      <p:pic>
        <p:nvPicPr>
          <p:cNvPr id="113" name="shutterstock_126811499.jpg"/>
          <p:cNvPicPr/>
          <p:nvPr/>
        </p:nvPicPr>
        <p:blipFill>
          <a:blip r:embed="rId3">
            <a:alphaModFix amt="10000"/>
            <a:extLst/>
          </a:blip>
          <a:srcRect l="8470" r="13319" b="22224"/>
          <a:stretch>
            <a:fillRect/>
          </a:stretch>
        </p:blipFill>
        <p:spPr>
          <a:xfrm>
            <a:off x="-278889" y="-1565417"/>
            <a:ext cx="24662889" cy="16352578"/>
          </a:xfrm>
          <a:prstGeom prst="rect">
            <a:avLst/>
          </a:prstGeom>
          <a:ln w="12700">
            <a:miter lim="400000"/>
          </a:ln>
        </p:spPr>
      </p:pic>
      <p:sp>
        <p:nvSpPr>
          <p:cNvPr id="114" name="Shape 114"/>
          <p:cNvSpPr>
            <a:spLocks noGrp="1"/>
          </p:cNvSpPr>
          <p:nvPr>
            <p:ph type="title"/>
          </p:nvPr>
        </p:nvSpPr>
        <p:spPr>
          <a:xfrm>
            <a:off x="666750" y="919460"/>
            <a:ext cx="23050500" cy="1506240"/>
          </a:xfrm>
          <a:prstGeom prst="rect">
            <a:avLst/>
          </a:prstGeom>
        </p:spPr>
        <p:txBody>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sz="8000" cap="all" dirty="0" smtClean="0">
                <a:solidFill>
                  <a:srgbClr val="0096FF"/>
                </a:solidFill>
              </a:rPr>
              <a:t>south </a:t>
            </a:r>
            <a:r>
              <a:rPr lang="en-US" sz="8000" cap="all" dirty="0" smtClean="0">
                <a:solidFill>
                  <a:srgbClr val="0096FF"/>
                </a:solidFill>
              </a:rPr>
              <a:t>C</a:t>
            </a:r>
            <a:r>
              <a:rPr sz="8000" cap="all" dirty="0" smtClean="0">
                <a:solidFill>
                  <a:srgbClr val="0096FF"/>
                </a:solidFill>
              </a:rPr>
              <a:t>arolina</a:t>
            </a:r>
            <a:r>
              <a:rPr lang="en-US" sz="8000" cap="all" dirty="0" smtClean="0">
                <a:solidFill>
                  <a:srgbClr val="0096FF"/>
                </a:solidFill>
              </a:rPr>
              <a:t> Data</a:t>
            </a:r>
            <a:endParaRPr sz="8000" cap="all" dirty="0">
              <a:solidFill>
                <a:srgbClr val="0096FF"/>
              </a:solidFill>
            </a:endParaRPr>
          </a:p>
        </p:txBody>
      </p:sp>
      <p:pic>
        <p:nvPicPr>
          <p:cNvPr id="9" name="Picture 8" descr="shutterstock_157680278-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4384000" cy="16638016"/>
          </a:xfrm>
          <a:prstGeom prst="rect">
            <a:avLst/>
          </a:prstGeom>
        </p:spPr>
      </p:pic>
      <p:sp>
        <p:nvSpPr>
          <p:cNvPr id="10" name="Rectangle 9"/>
          <p:cNvSpPr/>
          <p:nvPr/>
        </p:nvSpPr>
        <p:spPr>
          <a:xfrm>
            <a:off x="-744954" y="-127000"/>
            <a:ext cx="25127367" cy="14962909"/>
          </a:xfrm>
          <a:prstGeom prst="rect">
            <a:avLst/>
          </a:prstGeom>
          <a:solidFill>
            <a:srgbClr val="FFFFFF">
              <a:alpha val="71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FFFFFF"/>
              </a:solidFill>
              <a:effectLst/>
              <a:uFillTx/>
              <a:latin typeface="+mn-lt"/>
              <a:ea typeface="+mn-ea"/>
              <a:cs typeface="+mn-cs"/>
              <a:sym typeface="Gill Sans Light"/>
            </a:endParaRPr>
          </a:p>
        </p:txBody>
      </p:sp>
      <p:sp>
        <p:nvSpPr>
          <p:cNvPr id="115" name="Shape 115"/>
          <p:cNvSpPr>
            <a:spLocks noGrp="1"/>
          </p:cNvSpPr>
          <p:nvPr>
            <p:ph type="sldNum" sz="quarter" idx="2"/>
          </p:nvPr>
        </p:nvSpPr>
        <p:spPr>
          <a:xfrm>
            <a:off x="23304499" y="13055600"/>
            <a:ext cx="4191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11</a:t>
            </a:fld>
            <a:endParaRPr sz="2400" dirty="0">
              <a:solidFill>
                <a:srgbClr val="535353"/>
              </a:solidFill>
            </a:endParaRPr>
          </a:p>
        </p:txBody>
      </p:sp>
      <p:sp>
        <p:nvSpPr>
          <p:cNvPr id="116" name="Shape 116"/>
          <p:cNvSpPr/>
          <p:nvPr/>
        </p:nvSpPr>
        <p:spPr>
          <a:xfrm>
            <a:off x="1477035" y="684764"/>
            <a:ext cx="21374100" cy="45611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0" defTabSz="443484">
              <a:buClr>
                <a:srgbClr val="535353"/>
              </a:buClr>
              <a:buSzPct val="82000"/>
              <a:defRPr sz="1800">
                <a:solidFill>
                  <a:srgbClr val="000000"/>
                </a:solidFill>
              </a:defRPr>
            </a:pPr>
            <a:r>
              <a:rPr lang="en-US" sz="6600" dirty="0" smtClean="0">
                <a:ln w="19050">
                  <a:solidFill>
                    <a:srgbClr val="0000FF"/>
                  </a:solidFill>
                </a:ln>
                <a:solidFill>
                  <a:srgbClr val="0000FF"/>
                </a:solidFill>
                <a:latin typeface="Avenir Next"/>
                <a:ea typeface="Avenir Next"/>
                <a:cs typeface="Avenir Next"/>
                <a:sym typeface="Avenir Next"/>
              </a:rPr>
              <a:t>Abbeville</a:t>
            </a:r>
          </a:p>
          <a:p>
            <a:pPr marL="558204" indent="-558204" algn="l" defTabSz="443484">
              <a:buClr>
                <a:srgbClr val="535353"/>
              </a:buClr>
              <a:buSzPct val="82000"/>
              <a:buChar char="•"/>
              <a:defRPr sz="1800">
                <a:solidFill>
                  <a:srgbClr val="000000"/>
                </a:solidFill>
              </a:defRPr>
            </a:pPr>
            <a:endParaRPr lang="en-US" sz="4850" dirty="0">
              <a:latin typeface="Avenir Next"/>
              <a:ea typeface="Avenir Next"/>
              <a:cs typeface="Avenir Next"/>
              <a:sym typeface="Avenir Next"/>
            </a:endParaRPr>
          </a:p>
          <a:p>
            <a:pPr marL="558204" indent="-558204" algn="l" defTabSz="443484">
              <a:buClr>
                <a:srgbClr val="535353"/>
              </a:buClr>
              <a:buSzPct val="82000"/>
              <a:buChar char="•"/>
              <a:defRPr sz="1800">
                <a:solidFill>
                  <a:srgbClr val="000000"/>
                </a:solidFill>
              </a:defRPr>
            </a:pPr>
            <a:endParaRPr lang="en-US" sz="4850" dirty="0">
              <a:latin typeface="Avenir Next"/>
              <a:ea typeface="Avenir Next"/>
              <a:cs typeface="Avenir Next"/>
              <a:sym typeface="Avenir Next"/>
            </a:endParaRPr>
          </a:p>
        </p:txBody>
      </p:sp>
      <p:graphicFrame>
        <p:nvGraphicFramePr>
          <p:cNvPr id="2" name="Table 1"/>
          <p:cNvGraphicFramePr/>
          <p:nvPr>
            <p:extLst/>
          </p:nvPr>
        </p:nvGraphicFramePr>
        <p:xfrm>
          <a:off x="1498752" y="4371632"/>
          <a:ext cx="21346865" cy="6548581"/>
        </p:xfrm>
        <a:graphic>
          <a:graphicData uri="http://schemas.openxmlformats.org/drawingml/2006/table">
            <a:tbl>
              <a:tblPr firstRow="1" bandRow="1">
                <a:tableStyleId>{5940675A-B579-460E-94D1-54222C63F5DA}</a:tableStyleId>
              </a:tblPr>
              <a:tblGrid>
                <a:gridCol w="4269373">
                  <a:extLst>
                    <a:ext uri="{9D8B030D-6E8A-4147-A177-3AD203B41FA5}">
                      <a16:colId xmlns:a16="http://schemas.microsoft.com/office/drawing/2014/main" xmlns="" val="2930514421"/>
                    </a:ext>
                  </a:extLst>
                </a:gridCol>
                <a:gridCol w="4269373">
                  <a:extLst>
                    <a:ext uri="{9D8B030D-6E8A-4147-A177-3AD203B41FA5}">
                      <a16:colId xmlns:a16="http://schemas.microsoft.com/office/drawing/2014/main" xmlns="" val="1007985321"/>
                    </a:ext>
                  </a:extLst>
                </a:gridCol>
                <a:gridCol w="4269373">
                  <a:extLst>
                    <a:ext uri="{9D8B030D-6E8A-4147-A177-3AD203B41FA5}">
                      <a16:colId xmlns:a16="http://schemas.microsoft.com/office/drawing/2014/main" xmlns="" val="3969898935"/>
                    </a:ext>
                  </a:extLst>
                </a:gridCol>
                <a:gridCol w="4269373">
                  <a:extLst>
                    <a:ext uri="{9D8B030D-6E8A-4147-A177-3AD203B41FA5}">
                      <a16:colId xmlns:a16="http://schemas.microsoft.com/office/drawing/2014/main" xmlns="" val="952808746"/>
                    </a:ext>
                  </a:extLst>
                </a:gridCol>
                <a:gridCol w="4269373">
                  <a:extLst>
                    <a:ext uri="{9D8B030D-6E8A-4147-A177-3AD203B41FA5}">
                      <a16:colId xmlns:a16="http://schemas.microsoft.com/office/drawing/2014/main" xmlns="" val="3187886998"/>
                    </a:ext>
                  </a:extLst>
                </a:gridCol>
              </a:tblGrid>
              <a:tr h="1976581">
                <a:tc gridSpan="5">
                  <a:txBody>
                    <a:bodyPr/>
                    <a:lstStyle/>
                    <a:p>
                      <a:r>
                        <a:rPr lang="en-US" sz="6000" b="0" dirty="0" smtClean="0">
                          <a:solidFill>
                            <a:srgbClr val="0000FF"/>
                          </a:solidFill>
                          <a:latin typeface="Avenir Next Medium"/>
                          <a:cs typeface="Avenir Next Medium"/>
                        </a:rPr>
                        <a:t>Teacher Turnover Rates*</a:t>
                      </a:r>
                      <a:endParaRPr lang="en-US" sz="6000" b="0" dirty="0">
                        <a:solidFill>
                          <a:srgbClr val="0000FF"/>
                        </a:solidFill>
                        <a:latin typeface="Avenir Next Medium"/>
                        <a:cs typeface="Avenir Next Medium"/>
                      </a:endParaRPr>
                    </a:p>
                  </a:txBody>
                  <a:tcPr anchor="ctr">
                    <a:lnT w="28575" cap="flat" cmpd="sng" algn="ctr">
                      <a:solidFill>
                        <a:srgbClr val="340053"/>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xmlns="" val="3947972719"/>
                  </a:ext>
                </a:extLst>
              </a:tr>
              <a:tr h="1976581">
                <a:tc>
                  <a:txBody>
                    <a:bodyPr/>
                    <a:lstStyle/>
                    <a:p>
                      <a:endParaRPr lang="en-US" sz="4800" b="0" dirty="0" smtClean="0">
                        <a:solidFill>
                          <a:srgbClr val="0000FF"/>
                        </a:solidFill>
                        <a:latin typeface="Avenir Next Medium"/>
                        <a:cs typeface="Avenir Next Medium"/>
                      </a:endParaRPr>
                    </a:p>
                    <a:p>
                      <a:r>
                        <a:rPr lang="en-US" sz="4800" b="0" dirty="0" smtClean="0">
                          <a:solidFill>
                            <a:srgbClr val="0000FF"/>
                          </a:solidFill>
                          <a:latin typeface="Avenir Next Medium"/>
                          <a:cs typeface="Avenir Next Medium"/>
                        </a:rPr>
                        <a:t>2016-17</a:t>
                      </a:r>
                    </a:p>
                    <a:p>
                      <a:endParaRPr lang="en-US" sz="4800" b="0" dirty="0">
                        <a:solidFill>
                          <a:srgbClr val="0000FF"/>
                        </a:solidFill>
                        <a:latin typeface="Avenir Next Medium"/>
                        <a:cs typeface="Avenir Next Medium"/>
                      </a:endParaRPr>
                    </a:p>
                  </a:txBody>
                  <a:tcP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FFFFF"/>
                    </a:solidFill>
                  </a:tcPr>
                </a:tc>
                <a:tc>
                  <a:txBody>
                    <a:bodyPr/>
                    <a:lstStyle/>
                    <a:p>
                      <a:r>
                        <a:rPr lang="en-US" sz="4800" b="0" dirty="0" smtClean="0">
                          <a:solidFill>
                            <a:srgbClr val="0000FF"/>
                          </a:solidFill>
                          <a:latin typeface="Avenir Next Medium"/>
                          <a:cs typeface="Avenir Next Medium"/>
                        </a:rPr>
                        <a:t>2015-16</a:t>
                      </a:r>
                      <a:endParaRPr lang="en-US" sz="4800" b="0" dirty="0">
                        <a:solidFill>
                          <a:srgbClr val="0000FF"/>
                        </a:solidFill>
                        <a:latin typeface="Avenir Next Medium"/>
                        <a:cs typeface="Avenir Next Medium"/>
                      </a:endParaRPr>
                    </a:p>
                  </a:txBody>
                  <a:tcPr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FFFFF"/>
                    </a:solidFill>
                  </a:tcPr>
                </a:tc>
                <a:tc>
                  <a:txBody>
                    <a:bodyPr/>
                    <a:lstStyle/>
                    <a:p>
                      <a:r>
                        <a:rPr lang="en-US" sz="4800" b="0" dirty="0" smtClean="0">
                          <a:solidFill>
                            <a:srgbClr val="0000FF"/>
                          </a:solidFill>
                          <a:latin typeface="Avenir Next Medium"/>
                          <a:cs typeface="Avenir Next Medium"/>
                        </a:rPr>
                        <a:t>2014-15</a:t>
                      </a:r>
                      <a:endParaRPr lang="en-US" sz="4800" b="0" dirty="0">
                        <a:solidFill>
                          <a:srgbClr val="0000FF"/>
                        </a:solidFill>
                        <a:latin typeface="Avenir Next Medium"/>
                        <a:cs typeface="Avenir Next Medium"/>
                      </a:endParaRPr>
                    </a:p>
                  </a:txBody>
                  <a:tcPr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FFFFF"/>
                    </a:solidFill>
                  </a:tcPr>
                </a:tc>
                <a:tc>
                  <a:txBody>
                    <a:bodyPr/>
                    <a:lstStyle/>
                    <a:p>
                      <a:r>
                        <a:rPr lang="en-US" sz="4800" b="0" dirty="0" smtClean="0">
                          <a:solidFill>
                            <a:srgbClr val="0000FF"/>
                          </a:solidFill>
                          <a:latin typeface="Avenir Next Medium"/>
                          <a:cs typeface="Avenir Next Medium"/>
                        </a:rPr>
                        <a:t>2013-14</a:t>
                      </a:r>
                      <a:endParaRPr lang="en-US" sz="4800" b="0" dirty="0">
                        <a:solidFill>
                          <a:srgbClr val="0000FF"/>
                        </a:solidFill>
                        <a:latin typeface="Avenir Next Medium"/>
                        <a:cs typeface="Avenir Next Medium"/>
                      </a:endParaRPr>
                    </a:p>
                  </a:txBody>
                  <a:tcPr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FFFFF"/>
                    </a:solidFill>
                  </a:tcPr>
                </a:tc>
                <a:tc>
                  <a:txBody>
                    <a:bodyPr/>
                    <a:lstStyle/>
                    <a:p>
                      <a:r>
                        <a:rPr lang="en-US" sz="4800" b="0" dirty="0" smtClean="0">
                          <a:solidFill>
                            <a:srgbClr val="0000FF"/>
                          </a:solidFill>
                          <a:latin typeface="Avenir Next Medium"/>
                          <a:cs typeface="Avenir Next Medium"/>
                        </a:rPr>
                        <a:t>2012-13</a:t>
                      </a:r>
                      <a:endParaRPr lang="en-US" sz="4800" b="0" dirty="0">
                        <a:solidFill>
                          <a:srgbClr val="0000FF"/>
                        </a:solidFill>
                        <a:latin typeface="Avenir Next Medium"/>
                        <a:cs typeface="Avenir Next Medium"/>
                      </a:endParaRPr>
                    </a:p>
                  </a:txBody>
                  <a:tcPr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FFFFF"/>
                    </a:solidFill>
                  </a:tcPr>
                </a:tc>
                <a:extLst>
                  <a:ext uri="{0D108BD9-81ED-4DB2-BD59-A6C34878D82A}">
                    <a16:rowId xmlns:a16="http://schemas.microsoft.com/office/drawing/2014/main" xmlns="" val="3753624782"/>
                  </a:ext>
                </a:extLst>
              </a:tr>
              <a:tr h="1976581">
                <a:tc>
                  <a:txBody>
                    <a:bodyPr/>
                    <a:lstStyle/>
                    <a:p>
                      <a:endParaRPr lang="en-US" sz="4800" b="0" dirty="0" smtClean="0">
                        <a:solidFill>
                          <a:srgbClr val="0000FF"/>
                        </a:solidFill>
                        <a:latin typeface="Avenir Next Medium"/>
                        <a:cs typeface="Avenir Next Medium"/>
                      </a:endParaRPr>
                    </a:p>
                    <a:p>
                      <a:r>
                        <a:rPr lang="en-US" sz="4800" b="0" dirty="0" smtClean="0">
                          <a:solidFill>
                            <a:srgbClr val="0000FF"/>
                          </a:solidFill>
                          <a:latin typeface="Avenir Next Medium"/>
                          <a:cs typeface="Avenir Next Medium"/>
                        </a:rPr>
                        <a:t>6.5%</a:t>
                      </a:r>
                    </a:p>
                    <a:p>
                      <a:endParaRPr lang="en-US" sz="4800" b="0" dirty="0">
                        <a:solidFill>
                          <a:srgbClr val="0000FF"/>
                        </a:solidFill>
                        <a:latin typeface="Avenir Next Medium"/>
                        <a:cs typeface="Avenir Next Medium"/>
                      </a:endParaRPr>
                    </a:p>
                  </a:txBody>
                  <a:tcP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FFFFF"/>
                    </a:solidFill>
                  </a:tcPr>
                </a:tc>
                <a:tc>
                  <a:txBody>
                    <a:bodyPr/>
                    <a:lstStyle/>
                    <a:p>
                      <a:r>
                        <a:rPr lang="en-US" sz="4800" b="0" dirty="0" smtClean="0">
                          <a:solidFill>
                            <a:srgbClr val="0000FF"/>
                          </a:solidFill>
                          <a:latin typeface="Avenir Next Medium"/>
                          <a:cs typeface="Avenir Next Medium"/>
                        </a:rPr>
                        <a:t>5.9%</a:t>
                      </a:r>
                      <a:endParaRPr lang="en-US" sz="4800" b="0" dirty="0">
                        <a:solidFill>
                          <a:srgbClr val="0000FF"/>
                        </a:solidFill>
                        <a:latin typeface="Avenir Next Medium"/>
                        <a:cs typeface="Avenir Next Medium"/>
                      </a:endParaRPr>
                    </a:p>
                  </a:txBody>
                  <a:tcPr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FFFFF"/>
                    </a:solidFill>
                  </a:tcPr>
                </a:tc>
                <a:tc>
                  <a:txBody>
                    <a:bodyPr/>
                    <a:lstStyle/>
                    <a:p>
                      <a:r>
                        <a:rPr lang="en-US" sz="4800" b="0" dirty="0" smtClean="0">
                          <a:solidFill>
                            <a:srgbClr val="0000FF"/>
                          </a:solidFill>
                          <a:latin typeface="Avenir Next Medium"/>
                          <a:cs typeface="Avenir Next Medium"/>
                        </a:rPr>
                        <a:t>7.8%</a:t>
                      </a:r>
                      <a:endParaRPr lang="en-US" sz="4800" b="0" dirty="0">
                        <a:solidFill>
                          <a:srgbClr val="0000FF"/>
                        </a:solidFill>
                        <a:latin typeface="Avenir Next Medium"/>
                        <a:cs typeface="Avenir Next Medium"/>
                      </a:endParaRPr>
                    </a:p>
                  </a:txBody>
                  <a:tcPr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FFFFF"/>
                    </a:solidFill>
                  </a:tcPr>
                </a:tc>
                <a:tc>
                  <a:txBody>
                    <a:bodyPr/>
                    <a:lstStyle/>
                    <a:p>
                      <a:r>
                        <a:rPr lang="en-US" sz="4800" b="0" dirty="0" smtClean="0">
                          <a:solidFill>
                            <a:srgbClr val="0000FF"/>
                          </a:solidFill>
                          <a:latin typeface="Avenir Next Medium"/>
                          <a:cs typeface="Avenir Next Medium"/>
                        </a:rPr>
                        <a:t>8.2%</a:t>
                      </a:r>
                      <a:endParaRPr lang="en-US" sz="4800" b="0" dirty="0">
                        <a:solidFill>
                          <a:srgbClr val="0000FF"/>
                        </a:solidFill>
                        <a:latin typeface="Avenir Next Medium"/>
                        <a:cs typeface="Avenir Next Medium"/>
                      </a:endParaRPr>
                    </a:p>
                  </a:txBody>
                  <a:tcPr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FFFFF"/>
                    </a:solidFill>
                  </a:tcPr>
                </a:tc>
                <a:tc>
                  <a:txBody>
                    <a:bodyPr/>
                    <a:lstStyle/>
                    <a:p>
                      <a:r>
                        <a:rPr lang="en-US" sz="4800" b="0" dirty="0" smtClean="0">
                          <a:solidFill>
                            <a:srgbClr val="0000FF"/>
                          </a:solidFill>
                          <a:latin typeface="Avenir Next Medium"/>
                          <a:cs typeface="Avenir Next Medium"/>
                        </a:rPr>
                        <a:t>10.8%</a:t>
                      </a:r>
                      <a:endParaRPr lang="en-US" sz="4800" b="0" dirty="0">
                        <a:solidFill>
                          <a:srgbClr val="0000FF"/>
                        </a:solidFill>
                        <a:latin typeface="Avenir Next Medium"/>
                        <a:cs typeface="Avenir Next Medium"/>
                      </a:endParaRPr>
                    </a:p>
                  </a:txBody>
                  <a:tcPr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FFFFF"/>
                    </a:solidFill>
                  </a:tcPr>
                </a:tc>
                <a:extLst>
                  <a:ext uri="{0D108BD9-81ED-4DB2-BD59-A6C34878D82A}">
                    <a16:rowId xmlns:a16="http://schemas.microsoft.com/office/drawing/2014/main" xmlns="" val="4133492890"/>
                  </a:ext>
                </a:extLst>
              </a:tr>
            </a:tbl>
          </a:graphicData>
        </a:graphic>
      </p:graphicFrame>
      <p:sp>
        <p:nvSpPr>
          <p:cNvPr id="3" name="TextBox 2"/>
          <p:cNvSpPr txBox="1"/>
          <p:nvPr/>
        </p:nvSpPr>
        <p:spPr>
          <a:xfrm>
            <a:off x="1532249" y="11097708"/>
            <a:ext cx="21285761"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6000" u="none" strike="noStrike" cap="none" spc="0" normalizeH="0" baseline="0" dirty="0" smtClean="0">
                <a:ln w="19050">
                  <a:solidFill>
                    <a:srgbClr val="0000FF"/>
                  </a:solidFill>
                </a:ln>
                <a:solidFill>
                  <a:srgbClr val="0000FF"/>
                </a:solidFill>
                <a:effectLst/>
                <a:uFillTx/>
                <a:latin typeface="Avenir Next Regular"/>
                <a:cs typeface="Avenir Next Regular"/>
                <a:sym typeface="Gill Sans Light"/>
              </a:rPr>
              <a:t>*Data from SCDE Report</a:t>
            </a:r>
            <a:r>
              <a:rPr kumimoji="0" lang="en-US" sz="6000" u="none" strike="noStrike" cap="none" spc="0" normalizeH="0" dirty="0" smtClean="0">
                <a:ln w="19050">
                  <a:solidFill>
                    <a:srgbClr val="0000FF"/>
                  </a:solidFill>
                </a:ln>
                <a:solidFill>
                  <a:srgbClr val="0000FF"/>
                </a:solidFill>
                <a:effectLst/>
                <a:uFillTx/>
                <a:latin typeface="Avenir Next Regular"/>
                <a:cs typeface="Avenir Next Regular"/>
                <a:sym typeface="Gill Sans Light"/>
              </a:rPr>
              <a:t> Cards</a:t>
            </a:r>
            <a:r>
              <a:rPr kumimoji="0" lang="en-US" sz="6000" u="none" strike="noStrike" cap="none" spc="0" normalizeH="0" baseline="0" dirty="0" smtClean="0">
                <a:ln w="19050">
                  <a:solidFill>
                    <a:srgbClr val="0000FF"/>
                  </a:solidFill>
                </a:ln>
                <a:solidFill>
                  <a:srgbClr val="0000FF"/>
                </a:solidFill>
                <a:effectLst/>
                <a:uFillTx/>
                <a:latin typeface="Avenir Next Regular"/>
                <a:cs typeface="Avenir Next Regular"/>
                <a:sym typeface="Gill Sans Light"/>
              </a:rPr>
              <a:t>;</a:t>
            </a:r>
            <a:r>
              <a:rPr kumimoji="0" lang="en-US" sz="6000" u="none" strike="noStrike" cap="none" spc="0" normalizeH="0" dirty="0" smtClean="0">
                <a:ln w="19050">
                  <a:solidFill>
                    <a:srgbClr val="0000FF"/>
                  </a:solidFill>
                </a:ln>
                <a:solidFill>
                  <a:srgbClr val="0000FF"/>
                </a:solidFill>
                <a:effectLst/>
                <a:uFillTx/>
                <a:latin typeface="Avenir Next Regular"/>
                <a:cs typeface="Avenir Next Regular"/>
                <a:sym typeface="Gill Sans Light"/>
              </a:rPr>
              <a:t> </a:t>
            </a:r>
            <a:r>
              <a:rPr lang="en-US" sz="6000" dirty="0" smtClean="0">
                <a:ln w="19050">
                  <a:solidFill>
                    <a:srgbClr val="0000FF"/>
                  </a:solidFill>
                </a:ln>
                <a:solidFill>
                  <a:srgbClr val="0000FF"/>
                </a:solidFill>
                <a:latin typeface="Avenir Next Regular"/>
                <a:cs typeface="Avenir Next Regular"/>
              </a:rPr>
              <a:t>I</a:t>
            </a:r>
            <a:r>
              <a:rPr kumimoji="0" lang="en-US" sz="6000" u="none" strike="noStrike" cap="none" spc="0" normalizeH="0" baseline="0" dirty="0" smtClean="0">
                <a:ln w="19050">
                  <a:solidFill>
                    <a:srgbClr val="0000FF"/>
                  </a:solidFill>
                </a:ln>
                <a:solidFill>
                  <a:srgbClr val="0000FF"/>
                </a:solidFill>
                <a:effectLst/>
                <a:uFillTx/>
                <a:latin typeface="Avenir Next Regular"/>
                <a:cs typeface="Avenir Next Regular"/>
                <a:sym typeface="Gill Sans Light"/>
              </a:rPr>
              <a:t>ncludes everyone who </a:t>
            </a:r>
          </a:p>
          <a:p>
            <a:pPr marL="0" marR="0" indent="0" algn="ctr" defTabSz="825500" rtl="0" fontAlgn="auto" latinLnBrk="1" hangingPunct="0">
              <a:lnSpc>
                <a:spcPct val="100000"/>
              </a:lnSpc>
              <a:spcBef>
                <a:spcPts val="0"/>
              </a:spcBef>
              <a:spcAft>
                <a:spcPts val="0"/>
              </a:spcAft>
              <a:buClrTx/>
              <a:buSzTx/>
              <a:buFontTx/>
              <a:buNone/>
              <a:tabLst/>
            </a:pPr>
            <a:r>
              <a:rPr kumimoji="0" lang="en-US" sz="6000" u="none" strike="noStrike" cap="none" spc="0" normalizeH="0" baseline="0" dirty="0" smtClean="0">
                <a:ln w="19050">
                  <a:solidFill>
                    <a:srgbClr val="0000FF"/>
                  </a:solidFill>
                </a:ln>
                <a:solidFill>
                  <a:srgbClr val="0000FF"/>
                </a:solidFill>
                <a:effectLst/>
                <a:uFillTx/>
                <a:latin typeface="Avenir Next Regular"/>
                <a:cs typeface="Avenir Next Regular"/>
                <a:sym typeface="Gill Sans Light"/>
              </a:rPr>
              <a:t>left a teaching</a:t>
            </a:r>
            <a:r>
              <a:rPr kumimoji="0" lang="en-US" sz="6000" u="none" strike="noStrike" cap="none" spc="0" normalizeH="0" dirty="0" smtClean="0">
                <a:ln w="19050">
                  <a:solidFill>
                    <a:srgbClr val="0000FF"/>
                  </a:solidFill>
                </a:ln>
                <a:solidFill>
                  <a:srgbClr val="0000FF"/>
                </a:solidFill>
                <a:effectLst/>
                <a:uFillTx/>
                <a:latin typeface="Avenir Next Regular"/>
                <a:cs typeface="Avenir Next Regular"/>
                <a:sym typeface="Gill Sans Light"/>
              </a:rPr>
              <a:t> </a:t>
            </a:r>
            <a:r>
              <a:rPr kumimoji="0" lang="en-US" sz="6000" u="none" strike="noStrike" cap="none" spc="0" normalizeH="0" baseline="0" dirty="0" smtClean="0">
                <a:ln w="19050">
                  <a:solidFill>
                    <a:srgbClr val="0000FF"/>
                  </a:solidFill>
                </a:ln>
                <a:solidFill>
                  <a:srgbClr val="0000FF"/>
                </a:solidFill>
                <a:effectLst/>
                <a:uFillTx/>
                <a:latin typeface="Avenir Next Regular"/>
                <a:cs typeface="Avenir Next Regular"/>
                <a:sym typeface="Gill Sans Light"/>
              </a:rPr>
              <a:t>position for any reason.</a:t>
            </a:r>
            <a:endParaRPr kumimoji="0" lang="en-US" sz="6000" u="none" strike="noStrike" cap="none" spc="0" normalizeH="0" baseline="0" dirty="0">
              <a:ln w="19050">
                <a:solidFill>
                  <a:srgbClr val="0000FF"/>
                </a:solidFill>
              </a:ln>
              <a:solidFill>
                <a:srgbClr val="0000FF"/>
              </a:solidFill>
              <a:effectLst/>
              <a:uFillTx/>
              <a:latin typeface="Avenir Next Regular"/>
              <a:cs typeface="Avenir Next Regular"/>
              <a:sym typeface="Gill Sans Light"/>
            </a:endParaRPr>
          </a:p>
        </p:txBody>
      </p:sp>
    </p:spTree>
    <p:extLst>
      <p:ext uri="{BB962C8B-B14F-4D97-AF65-F5344CB8AC3E}">
        <p14:creationId xmlns:p14="http://schemas.microsoft.com/office/powerpoint/2010/main" val="289959677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xfrm>
            <a:off x="666750" y="919460"/>
            <a:ext cx="23050500" cy="1506240"/>
          </a:xfrm>
          <a:prstGeom prst="rect">
            <a:avLst/>
          </a:prstGeom>
        </p:spPr>
        <p:txBody>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sz="8000" cap="all" dirty="0" smtClean="0">
                <a:solidFill>
                  <a:srgbClr val="00B0F0"/>
                </a:solidFill>
              </a:rPr>
              <a:t>south </a:t>
            </a:r>
            <a:r>
              <a:rPr lang="en-US" sz="8000" cap="all" dirty="0" smtClean="0">
                <a:solidFill>
                  <a:srgbClr val="00B0F0"/>
                </a:solidFill>
              </a:rPr>
              <a:t>C</a:t>
            </a:r>
            <a:r>
              <a:rPr sz="8000" cap="all" dirty="0" smtClean="0">
                <a:solidFill>
                  <a:srgbClr val="00B0F0"/>
                </a:solidFill>
              </a:rPr>
              <a:t>arolina</a:t>
            </a:r>
            <a:r>
              <a:rPr lang="en-US" sz="8000" cap="all" dirty="0" smtClean="0">
                <a:solidFill>
                  <a:srgbClr val="00B0F0"/>
                </a:solidFill>
              </a:rPr>
              <a:t> Data</a:t>
            </a:r>
            <a:endParaRPr sz="8000" cap="all" dirty="0">
              <a:solidFill>
                <a:srgbClr val="00B0F0"/>
              </a:solidFill>
            </a:endParaRPr>
          </a:p>
        </p:txBody>
      </p:sp>
      <p:sp>
        <p:nvSpPr>
          <p:cNvPr id="115" name="Shape 115"/>
          <p:cNvSpPr>
            <a:spLocks noGrp="1"/>
          </p:cNvSpPr>
          <p:nvPr>
            <p:ph type="sldNum" sz="quarter" idx="2"/>
          </p:nvPr>
        </p:nvSpPr>
        <p:spPr>
          <a:xfrm>
            <a:off x="23304499" y="13004800"/>
            <a:ext cx="4191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12</a:t>
            </a:fld>
            <a:endParaRPr sz="2400" dirty="0">
              <a:solidFill>
                <a:srgbClr val="535353"/>
              </a:solidFill>
            </a:endParaRPr>
          </a:p>
        </p:txBody>
      </p:sp>
      <p:sp>
        <p:nvSpPr>
          <p:cNvPr id="13" name="Shape 116"/>
          <p:cNvSpPr/>
          <p:nvPr/>
        </p:nvSpPr>
        <p:spPr>
          <a:xfrm>
            <a:off x="666750" y="4066000"/>
            <a:ext cx="19130010" cy="75468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p>
            <a:pPr marL="558204" lvl="0" indent="-558204" algn="l" defTabSz="443484">
              <a:buClr>
                <a:srgbClr val="535353"/>
              </a:buClr>
              <a:buSzPct val="82000"/>
              <a:buChar char="•"/>
              <a:defRPr sz="1800">
                <a:solidFill>
                  <a:srgbClr val="000000"/>
                </a:solidFill>
              </a:defRPr>
            </a:pPr>
            <a:endParaRPr sz="4000" dirty="0">
              <a:solidFill>
                <a:srgbClr val="0000F9"/>
              </a:solidFill>
              <a:latin typeface="Avenir Next Medium"/>
              <a:cs typeface="Avenir Next Medium"/>
              <a:sym typeface="Avenir Next"/>
            </a:endParaRPr>
          </a:p>
          <a:p>
            <a:pPr marL="571500" lvl="0" indent="-571500" algn="l" defTabSz="443484">
              <a:buClr>
                <a:srgbClr val="000000"/>
              </a:buClr>
              <a:buSzPct val="82000"/>
              <a:buFont typeface="Arial"/>
              <a:buChar char="•"/>
              <a:defRPr sz="1800">
                <a:solidFill>
                  <a:srgbClr val="000000"/>
                </a:solidFill>
              </a:defRPr>
            </a:pPr>
            <a:r>
              <a:rPr sz="5820" dirty="0">
                <a:solidFill>
                  <a:srgbClr val="000000"/>
                </a:solidFill>
                <a:latin typeface="Avenir Next Medium"/>
                <a:cs typeface="Avenir Next Medium"/>
                <a:sym typeface="Avenir Next"/>
              </a:rPr>
              <a:t>What trends (district and state) do you notice when you examine the teacher turnover rates?</a:t>
            </a:r>
            <a:endParaRPr lang="en-US" sz="5820" dirty="0">
              <a:solidFill>
                <a:srgbClr val="000000"/>
              </a:solidFill>
              <a:latin typeface="Avenir Next Medium"/>
              <a:cs typeface="Avenir Next Medium"/>
              <a:sym typeface="Avenir Next"/>
            </a:endParaRPr>
          </a:p>
          <a:p>
            <a:pPr lvl="0" algn="l" defTabSz="443484">
              <a:buClr>
                <a:srgbClr val="000000"/>
              </a:buClr>
              <a:buSzPct val="82000"/>
              <a:defRPr sz="1800">
                <a:solidFill>
                  <a:srgbClr val="000000"/>
                </a:solidFill>
              </a:defRPr>
            </a:pPr>
            <a:endParaRPr sz="5820" dirty="0">
              <a:solidFill>
                <a:srgbClr val="000000"/>
              </a:solidFill>
              <a:latin typeface="Avenir Next Medium"/>
              <a:cs typeface="Avenir Next Medium"/>
              <a:sym typeface="Avenir Next"/>
            </a:endParaRPr>
          </a:p>
          <a:p>
            <a:pPr marL="571500" lvl="0" indent="-571500" algn="l" defTabSz="443484">
              <a:buClr>
                <a:srgbClr val="000000"/>
              </a:buClr>
              <a:buSzPct val="82000"/>
              <a:buFont typeface="Arial"/>
              <a:buChar char="•"/>
              <a:defRPr sz="1800">
                <a:solidFill>
                  <a:srgbClr val="000000"/>
                </a:solidFill>
              </a:defRPr>
            </a:pPr>
            <a:r>
              <a:rPr sz="5820" dirty="0">
                <a:solidFill>
                  <a:srgbClr val="000000"/>
                </a:solidFill>
                <a:latin typeface="Avenir Next Medium"/>
                <a:cs typeface="Avenir Next Medium"/>
                <a:sym typeface="Avenir Next"/>
              </a:rPr>
              <a:t>What </a:t>
            </a:r>
            <a:r>
              <a:rPr lang="en-US" sz="5820" dirty="0">
                <a:solidFill>
                  <a:srgbClr val="000000"/>
                </a:solidFill>
                <a:latin typeface="Avenir Next Medium"/>
                <a:cs typeface="Avenir Next Medium"/>
                <a:sym typeface="Avenir Next"/>
              </a:rPr>
              <a:t>f</a:t>
            </a:r>
            <a:r>
              <a:rPr lang="en-US" sz="5820" dirty="0" smtClean="0">
                <a:solidFill>
                  <a:srgbClr val="000000"/>
                </a:solidFill>
                <a:latin typeface="Avenir Next Medium"/>
                <a:cs typeface="Avenir Next Medium"/>
                <a:sym typeface="Avenir Next"/>
              </a:rPr>
              <a:t>actors might have impacted these numbers?</a:t>
            </a:r>
          </a:p>
          <a:p>
            <a:pPr lvl="0" algn="l" defTabSz="443484">
              <a:buClr>
                <a:srgbClr val="000000"/>
              </a:buClr>
              <a:buSzPct val="82000"/>
              <a:defRPr sz="1800">
                <a:solidFill>
                  <a:srgbClr val="000000"/>
                </a:solidFill>
              </a:defRPr>
            </a:pPr>
            <a:endParaRPr sz="5820" dirty="0">
              <a:solidFill>
                <a:srgbClr val="000000"/>
              </a:solidFill>
              <a:latin typeface="Avenir Next Medium"/>
              <a:cs typeface="Avenir Next Medium"/>
              <a:sym typeface="Avenir Next"/>
            </a:endParaRPr>
          </a:p>
          <a:p>
            <a:pPr marL="571500" lvl="0" indent="-571500" algn="l" defTabSz="443484">
              <a:buClr>
                <a:srgbClr val="000000"/>
              </a:buClr>
              <a:buSzPct val="82000"/>
              <a:buFont typeface="Arial"/>
              <a:buChar char="•"/>
              <a:defRPr sz="1800">
                <a:solidFill>
                  <a:srgbClr val="000000"/>
                </a:solidFill>
              </a:defRPr>
            </a:pPr>
            <a:r>
              <a:rPr sz="5820" dirty="0">
                <a:solidFill>
                  <a:srgbClr val="000000"/>
                </a:solidFill>
                <a:latin typeface="Avenir Next Medium"/>
                <a:cs typeface="Avenir Next Medium"/>
                <a:sym typeface="Avenir Next"/>
              </a:rPr>
              <a:t>What do</a:t>
            </a:r>
            <a:r>
              <a:rPr lang="en-US" sz="5820" dirty="0">
                <a:solidFill>
                  <a:srgbClr val="000000"/>
                </a:solidFill>
                <a:latin typeface="Avenir Next Medium"/>
                <a:cs typeface="Avenir Next Medium"/>
                <a:sym typeface="Avenir Next"/>
              </a:rPr>
              <a:t> these</a:t>
            </a:r>
            <a:r>
              <a:rPr sz="5820" dirty="0">
                <a:solidFill>
                  <a:srgbClr val="000000"/>
                </a:solidFill>
                <a:latin typeface="Avenir Next Medium"/>
                <a:cs typeface="Avenir Next Medium"/>
                <a:sym typeface="Avenir Next"/>
              </a:rPr>
              <a:t> data tell us</a:t>
            </a:r>
            <a:r>
              <a:rPr sz="5820" dirty="0" smtClean="0">
                <a:solidFill>
                  <a:srgbClr val="000000"/>
                </a:solidFill>
                <a:latin typeface="Avenir Next Medium"/>
                <a:cs typeface="Avenir Next Medium"/>
                <a:sym typeface="Avenir Next"/>
              </a:rPr>
              <a:t>?</a:t>
            </a:r>
            <a:endParaRPr lang="en-US" sz="5820" dirty="0" smtClean="0">
              <a:solidFill>
                <a:srgbClr val="000000"/>
              </a:solidFill>
              <a:latin typeface="Avenir Next Medium"/>
              <a:cs typeface="Avenir Next Medium"/>
              <a:sym typeface="Avenir Next"/>
            </a:endParaRPr>
          </a:p>
          <a:p>
            <a:pPr marL="571500" lvl="0" indent="-571500" algn="l" defTabSz="443484">
              <a:buClr>
                <a:srgbClr val="000000"/>
              </a:buClr>
              <a:buSzPct val="82000"/>
              <a:buFont typeface="Arial"/>
              <a:buChar char="•"/>
              <a:defRPr sz="1800">
                <a:solidFill>
                  <a:srgbClr val="000000"/>
                </a:solidFill>
              </a:defRPr>
            </a:pPr>
            <a:endParaRPr lang="en-US" sz="5820" dirty="0">
              <a:solidFill>
                <a:srgbClr val="000000"/>
              </a:solidFill>
              <a:latin typeface="Avenir Next Medium"/>
              <a:cs typeface="Avenir Next Medium"/>
              <a:sym typeface="Avenir Next"/>
            </a:endParaRPr>
          </a:p>
          <a:p>
            <a:pPr marL="571500" lvl="0" indent="-571500" algn="l" defTabSz="443484">
              <a:buClr>
                <a:srgbClr val="000000"/>
              </a:buClr>
              <a:buSzPct val="82000"/>
              <a:buFont typeface="Arial"/>
              <a:buChar char="•"/>
              <a:defRPr sz="1800">
                <a:solidFill>
                  <a:srgbClr val="000000"/>
                </a:solidFill>
              </a:defRPr>
            </a:pPr>
            <a:r>
              <a:rPr lang="en-US" sz="5820" dirty="0" smtClean="0">
                <a:solidFill>
                  <a:srgbClr val="000000"/>
                </a:solidFill>
                <a:latin typeface="Avenir Next Medium"/>
                <a:cs typeface="Avenir Next Medium"/>
                <a:sym typeface="Avenir Next"/>
              </a:rPr>
              <a:t>What impact do administrators have on a district's turnover rates? </a:t>
            </a:r>
            <a:endParaRPr sz="5820" dirty="0">
              <a:solidFill>
                <a:srgbClr val="000000"/>
              </a:solidFill>
              <a:latin typeface="Avenir Next Medium"/>
              <a:cs typeface="Avenir Next Medium"/>
              <a:sym typeface="Avenir Next"/>
            </a:endParaRPr>
          </a:p>
        </p:txBody>
      </p:sp>
      <p:pic>
        <p:nvPicPr>
          <p:cNvPr id="12" name="Picture 11" descr="shutterstock_157680278-2.jpg"/>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925290" y="11930689"/>
            <a:ext cx="3547110" cy="2420311"/>
          </a:xfrm>
          <a:prstGeom prst="rect">
            <a:avLst/>
          </a:prstGeom>
        </p:spPr>
      </p:pic>
    </p:spTree>
    <p:extLst>
      <p:ext uri="{BB962C8B-B14F-4D97-AF65-F5344CB8AC3E}">
        <p14:creationId xmlns:p14="http://schemas.microsoft.com/office/powerpoint/2010/main" val="108562758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xfrm>
            <a:off x="666750" y="919460"/>
            <a:ext cx="23050500" cy="1506240"/>
          </a:xfrm>
          <a:prstGeom prst="rect">
            <a:avLst/>
          </a:prstGeom>
        </p:spPr>
        <p:txBody>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sz="8000" cap="all" dirty="0" smtClean="0">
                <a:solidFill>
                  <a:srgbClr val="00B0F0"/>
                </a:solidFill>
              </a:rPr>
              <a:t>south </a:t>
            </a:r>
            <a:r>
              <a:rPr lang="en-US" sz="8000" cap="all" dirty="0" smtClean="0">
                <a:solidFill>
                  <a:srgbClr val="00B0F0"/>
                </a:solidFill>
              </a:rPr>
              <a:t>C</a:t>
            </a:r>
            <a:r>
              <a:rPr sz="8000" cap="all" dirty="0" smtClean="0">
                <a:solidFill>
                  <a:srgbClr val="00B0F0"/>
                </a:solidFill>
              </a:rPr>
              <a:t>arolina</a:t>
            </a:r>
            <a:r>
              <a:rPr lang="en-US" sz="8000" cap="all" dirty="0" smtClean="0">
                <a:solidFill>
                  <a:srgbClr val="00B0F0"/>
                </a:solidFill>
              </a:rPr>
              <a:t> Data</a:t>
            </a:r>
            <a:endParaRPr sz="8000" cap="all" dirty="0">
              <a:solidFill>
                <a:srgbClr val="00B0F0"/>
              </a:solidFill>
            </a:endParaRPr>
          </a:p>
        </p:txBody>
      </p:sp>
      <p:sp>
        <p:nvSpPr>
          <p:cNvPr id="115" name="Shape 115"/>
          <p:cNvSpPr>
            <a:spLocks noGrp="1"/>
          </p:cNvSpPr>
          <p:nvPr>
            <p:ph type="sldNum" sz="quarter" idx="2"/>
          </p:nvPr>
        </p:nvSpPr>
        <p:spPr>
          <a:xfrm>
            <a:off x="23304499" y="13030200"/>
            <a:ext cx="4191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13</a:t>
            </a:fld>
            <a:endParaRPr sz="2400" dirty="0">
              <a:solidFill>
                <a:srgbClr val="535353"/>
              </a:solidFill>
            </a:endParaRPr>
          </a:p>
        </p:txBody>
      </p:sp>
      <p:sp>
        <p:nvSpPr>
          <p:cNvPr id="13" name="Shape 116"/>
          <p:cNvSpPr/>
          <p:nvPr/>
        </p:nvSpPr>
        <p:spPr>
          <a:xfrm>
            <a:off x="1357347" y="2235200"/>
            <a:ext cx="21096253" cy="1005947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p>
            <a:pPr marL="685800" lvl="0" indent="-685800" algn="l" defTabSz="356615">
              <a:buClr>
                <a:srgbClr val="000000"/>
              </a:buClr>
              <a:buSzPct val="82000"/>
              <a:buFont typeface="Arial"/>
              <a:buChar char="•"/>
              <a:defRPr sz="1800">
                <a:solidFill>
                  <a:srgbClr val="000000"/>
                </a:solidFill>
              </a:defRPr>
            </a:pPr>
            <a:r>
              <a:rPr lang="en-US" sz="4800" dirty="0">
                <a:solidFill>
                  <a:srgbClr val="000000"/>
                </a:solidFill>
                <a:latin typeface="Avenir Next Medium"/>
                <a:cs typeface="Avenir Next Medium"/>
                <a:sym typeface="Avenir Next"/>
              </a:rPr>
              <a:t>Attrition can be prevented with meaningful mentoring and induction programs. </a:t>
            </a:r>
          </a:p>
          <a:p>
            <a:pPr lvl="0" algn="l" defTabSz="356615">
              <a:buClr>
                <a:srgbClr val="000000"/>
              </a:buClr>
              <a:buSzPct val="82000"/>
              <a:defRPr sz="1800">
                <a:solidFill>
                  <a:srgbClr val="000000"/>
                </a:solidFill>
              </a:defRPr>
            </a:pPr>
            <a:r>
              <a:rPr lang="en-US" sz="4800" dirty="0">
                <a:solidFill>
                  <a:srgbClr val="000000"/>
                </a:solidFill>
                <a:latin typeface="Avenir Next Medium"/>
                <a:cs typeface="Avenir Next Medium"/>
                <a:sym typeface="Avenir Next"/>
              </a:rPr>
              <a:t>			</a:t>
            </a:r>
          </a:p>
          <a:p>
            <a:pPr marL="685800" lvl="0" indent="-685800" algn="l" defTabSz="356615">
              <a:buClr>
                <a:srgbClr val="000000"/>
              </a:buClr>
              <a:buSzPct val="82000"/>
              <a:buFont typeface="Arial"/>
              <a:buChar char="•"/>
              <a:defRPr sz="1800">
                <a:solidFill>
                  <a:srgbClr val="000000"/>
                </a:solidFill>
              </a:defRPr>
            </a:pPr>
            <a:r>
              <a:rPr lang="en-US" sz="4800" dirty="0" smtClean="0">
                <a:solidFill>
                  <a:srgbClr val="000000"/>
                </a:solidFill>
                <a:latin typeface="Avenir Next Medium"/>
                <a:cs typeface="Avenir Next Medium"/>
                <a:sym typeface="Avenir Next"/>
              </a:rPr>
              <a:t>Today </a:t>
            </a:r>
            <a:r>
              <a:rPr lang="en-US" sz="4800" dirty="0">
                <a:solidFill>
                  <a:srgbClr val="000000"/>
                </a:solidFill>
                <a:latin typeface="Avenir Next Medium"/>
                <a:cs typeface="Avenir Next Medium"/>
                <a:sym typeface="Avenir Next"/>
              </a:rPr>
              <a:t>more than half of all states require that new teachers participate in some form of induction or mentoring program</a:t>
            </a:r>
            <a:r>
              <a:rPr lang="en-US" sz="4800" dirty="0" smtClean="0">
                <a:solidFill>
                  <a:srgbClr val="000000"/>
                </a:solidFill>
                <a:latin typeface="Avenir Next Medium"/>
                <a:cs typeface="Avenir Next Medium"/>
                <a:sym typeface="Avenir Next"/>
              </a:rPr>
              <a:t>.* </a:t>
            </a:r>
            <a:r>
              <a:rPr lang="en-US" sz="4800" dirty="0">
                <a:solidFill>
                  <a:srgbClr val="000000"/>
                </a:solidFill>
                <a:latin typeface="Avenir Next Medium"/>
                <a:cs typeface="Avenir Next Medium"/>
                <a:sym typeface="Avenir Next"/>
              </a:rPr>
              <a:t> </a:t>
            </a:r>
          </a:p>
          <a:p>
            <a:pPr marL="685800" lvl="0" indent="-685800" algn="l" defTabSz="356615">
              <a:buClr>
                <a:srgbClr val="000000"/>
              </a:buClr>
              <a:buSzPct val="82000"/>
              <a:buFont typeface="Arial"/>
              <a:buChar char="•"/>
              <a:defRPr sz="1800">
                <a:solidFill>
                  <a:srgbClr val="000000"/>
                </a:solidFill>
              </a:defRPr>
            </a:pPr>
            <a:endParaRPr lang="en-US" sz="4800" dirty="0">
              <a:solidFill>
                <a:srgbClr val="000000"/>
              </a:solidFill>
              <a:latin typeface="Avenir Next Medium"/>
              <a:cs typeface="Avenir Next Medium"/>
              <a:sym typeface="Avenir Next"/>
            </a:endParaRPr>
          </a:p>
          <a:p>
            <a:pPr marL="685800" lvl="0" indent="-685800" algn="l" defTabSz="356615">
              <a:buClr>
                <a:srgbClr val="000000"/>
              </a:buClr>
              <a:buSzPct val="82000"/>
              <a:buFont typeface="Arial"/>
              <a:buChar char="•"/>
              <a:defRPr sz="1800">
                <a:solidFill>
                  <a:srgbClr val="000000"/>
                </a:solidFill>
              </a:defRPr>
            </a:pPr>
            <a:r>
              <a:rPr lang="en-US" sz="4800" dirty="0">
                <a:solidFill>
                  <a:srgbClr val="000000"/>
                </a:solidFill>
                <a:latin typeface="Avenir Next Medium"/>
                <a:cs typeface="Avenir Next Medium"/>
                <a:sym typeface="Avenir Next"/>
              </a:rPr>
              <a:t>South Carolina mandates both!</a:t>
            </a:r>
          </a:p>
          <a:p>
            <a:pPr marL="685800" lvl="0" indent="-685800" algn="l" defTabSz="356615">
              <a:buClr>
                <a:srgbClr val="000000"/>
              </a:buClr>
              <a:buSzPct val="82000"/>
              <a:buFont typeface="Arial"/>
              <a:buChar char="•"/>
              <a:defRPr sz="1800">
                <a:solidFill>
                  <a:srgbClr val="000000"/>
                </a:solidFill>
              </a:defRPr>
            </a:pPr>
            <a:endParaRPr lang="en-US" sz="4800" dirty="0">
              <a:solidFill>
                <a:srgbClr val="000000"/>
              </a:solidFill>
              <a:latin typeface="Avenir Next Medium"/>
              <a:cs typeface="Avenir Next Medium"/>
              <a:sym typeface="Avenir Next"/>
            </a:endParaRPr>
          </a:p>
          <a:p>
            <a:pPr marL="685800" lvl="0" indent="-685800" algn="l" defTabSz="356615">
              <a:buClr>
                <a:srgbClr val="000000"/>
              </a:buClr>
              <a:buSzPct val="82000"/>
              <a:buFont typeface="Arial"/>
              <a:buChar char="•"/>
              <a:defRPr sz="1800">
                <a:solidFill>
                  <a:srgbClr val="000000"/>
                </a:solidFill>
              </a:defRPr>
            </a:pPr>
            <a:r>
              <a:rPr lang="en-US" sz="4800" dirty="0">
                <a:solidFill>
                  <a:srgbClr val="000000"/>
                </a:solidFill>
                <a:latin typeface="Avenir Next Medium"/>
                <a:cs typeface="Avenir Next Medium"/>
                <a:sym typeface="Avenir Next"/>
              </a:rPr>
              <a:t>Every program must include trained mentors who </a:t>
            </a:r>
            <a:r>
              <a:rPr lang="en-US" sz="4800" dirty="0" smtClean="0">
                <a:solidFill>
                  <a:srgbClr val="000000"/>
                </a:solidFill>
                <a:latin typeface="Avenir Next Medium"/>
                <a:cs typeface="Avenir Next Medium"/>
                <a:sym typeface="Avenir Next"/>
              </a:rPr>
              <a:t>are </a:t>
            </a:r>
          </a:p>
          <a:p>
            <a:pPr lvl="0" algn="l" defTabSz="356615">
              <a:buClr>
                <a:srgbClr val="000000"/>
              </a:buClr>
              <a:buSzPct val="82000"/>
              <a:defRPr sz="1800">
                <a:solidFill>
                  <a:srgbClr val="000000"/>
                </a:solidFill>
              </a:defRPr>
            </a:pPr>
            <a:r>
              <a:rPr lang="en-US" sz="4800" dirty="0">
                <a:solidFill>
                  <a:srgbClr val="000000"/>
                </a:solidFill>
                <a:latin typeface="Avenir Next Medium"/>
                <a:cs typeface="Avenir Next Medium"/>
                <a:sym typeface="Avenir Next"/>
              </a:rPr>
              <a:t>	</a:t>
            </a:r>
            <a:r>
              <a:rPr lang="en-US" sz="4800" dirty="0" smtClean="0">
                <a:solidFill>
                  <a:srgbClr val="000000"/>
                </a:solidFill>
                <a:latin typeface="Avenir Next Medium"/>
                <a:cs typeface="Avenir Next Medium"/>
                <a:sym typeface="Avenir Next"/>
              </a:rPr>
              <a:t>	assigned </a:t>
            </a:r>
            <a:r>
              <a:rPr lang="en-US" sz="4800" dirty="0">
                <a:solidFill>
                  <a:srgbClr val="000000"/>
                </a:solidFill>
                <a:latin typeface="Avenir Next Medium"/>
                <a:cs typeface="Avenir Next Medium"/>
                <a:sym typeface="Avenir Next"/>
              </a:rPr>
              <a:t>to work with induction teachers.</a:t>
            </a:r>
          </a:p>
          <a:p>
            <a:pPr marL="267461" lvl="0" indent="-267461" algn="l" defTabSz="356615">
              <a:defRPr sz="1800">
                <a:solidFill>
                  <a:srgbClr val="000000"/>
                </a:solidFill>
              </a:defRPr>
            </a:pPr>
            <a:endParaRPr lang="en-US" sz="4400" dirty="0">
              <a:ln w="19050">
                <a:solidFill>
                  <a:srgbClr val="000090"/>
                </a:solidFill>
              </a:ln>
              <a:solidFill>
                <a:srgbClr val="000000"/>
              </a:solidFill>
              <a:latin typeface="Avenir Next"/>
              <a:ea typeface="Avenir Next"/>
              <a:cs typeface="Avenir Next"/>
              <a:sym typeface="Avenir Next"/>
            </a:endParaRPr>
          </a:p>
          <a:p>
            <a:pPr marL="267461" lvl="0" indent="-267461" algn="l" defTabSz="356615">
              <a:defRPr sz="1800">
                <a:solidFill>
                  <a:srgbClr val="000000"/>
                </a:solidFill>
              </a:defRPr>
            </a:pPr>
            <a:r>
              <a:rPr lang="en-US" sz="3200" i="1" dirty="0">
                <a:ln w="19050">
                  <a:solidFill>
                    <a:srgbClr val="000090"/>
                  </a:solidFill>
                </a:ln>
                <a:solidFill>
                  <a:srgbClr val="000000"/>
                </a:solidFill>
                <a:latin typeface="Avenir Next"/>
                <a:ea typeface="Avenir Next"/>
                <a:cs typeface="Avenir Next"/>
                <a:sym typeface="Avenir Next"/>
              </a:rPr>
              <a:t> </a:t>
            </a:r>
            <a:r>
              <a:rPr lang="en-US" sz="3200" dirty="0">
                <a:solidFill>
                  <a:srgbClr val="000000"/>
                </a:solidFill>
                <a:latin typeface="Avenir Next Regular"/>
                <a:cs typeface="Avenir Next Regular"/>
                <a:sym typeface="Avenir Next"/>
              </a:rPr>
              <a:t>*Wei, R.C., Darling-Hammond, L. &amp; Adamson, F. (2010). Professional development in the United States: Trends and challenges. </a:t>
            </a:r>
            <a:r>
              <a:rPr lang="en-US" sz="3200" dirty="0" smtClean="0">
                <a:solidFill>
                  <a:srgbClr val="000000"/>
                </a:solidFill>
                <a:latin typeface="Avenir Next Regular"/>
                <a:cs typeface="Avenir Next Regular"/>
              </a:rPr>
              <a:t>Retrieved </a:t>
            </a:r>
            <a:r>
              <a:rPr lang="en-US" sz="3200" dirty="0">
                <a:solidFill>
                  <a:srgbClr val="000000"/>
                </a:solidFill>
                <a:latin typeface="Avenir Next Regular"/>
                <a:cs typeface="Avenir Next Regular"/>
              </a:rPr>
              <a:t>from https://edpolicy.stanford.edu/sites/default/files/publications/professional-development-united-states-trends-and-challenges.pdf</a:t>
            </a:r>
            <a:endParaRPr lang="en-US" sz="3200" dirty="0">
              <a:solidFill>
                <a:srgbClr val="000000"/>
              </a:solidFill>
              <a:latin typeface="Avenir Next Regular"/>
              <a:cs typeface="Avenir Next Regular"/>
              <a:sym typeface="Avenir Next"/>
            </a:endParaRPr>
          </a:p>
        </p:txBody>
      </p:sp>
      <p:pic>
        <p:nvPicPr>
          <p:cNvPr id="7" name="Picture 6" descr="shutterstock_157680278-2.jpg"/>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169890" y="11854489"/>
            <a:ext cx="3547110" cy="2420311"/>
          </a:xfrm>
          <a:prstGeom prst="rect">
            <a:avLst/>
          </a:prstGeom>
        </p:spPr>
      </p:pic>
    </p:spTree>
    <p:extLst>
      <p:ext uri="{BB962C8B-B14F-4D97-AF65-F5344CB8AC3E}">
        <p14:creationId xmlns:p14="http://schemas.microsoft.com/office/powerpoint/2010/main" val="539101029"/>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666750" y="919460"/>
            <a:ext cx="23050500" cy="1506240"/>
          </a:xfrm>
          <a:prstGeom prst="rect">
            <a:avLst/>
          </a:prstGeom>
        </p:spPr>
        <p:txBody>
          <a:bodyPr>
            <a:normAutofit/>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lang="en-US" sz="8000" cap="all" dirty="0" smtClean="0">
                <a:solidFill>
                  <a:srgbClr val="0096FF"/>
                </a:solidFill>
              </a:rPr>
              <a:t>Impact of mentoring*</a:t>
            </a:r>
            <a:endParaRPr sz="8000" cap="all" dirty="0">
              <a:solidFill>
                <a:srgbClr val="0096FF"/>
              </a:solidFill>
            </a:endParaRPr>
          </a:p>
        </p:txBody>
      </p:sp>
      <p:sp>
        <p:nvSpPr>
          <p:cNvPr id="134" name="Shape 134"/>
          <p:cNvSpPr>
            <a:spLocks noGrp="1"/>
          </p:cNvSpPr>
          <p:nvPr>
            <p:ph type="sldNum" sz="quarter" idx="2"/>
          </p:nvPr>
        </p:nvSpPr>
        <p:spPr>
          <a:xfrm>
            <a:off x="23279099" y="13030200"/>
            <a:ext cx="4191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14</a:t>
            </a:fld>
            <a:endParaRPr sz="2400" dirty="0">
              <a:solidFill>
                <a:srgbClr val="535353"/>
              </a:solidFill>
            </a:endParaRPr>
          </a:p>
        </p:txBody>
      </p:sp>
      <p:sp>
        <p:nvSpPr>
          <p:cNvPr id="135" name="Shape 135"/>
          <p:cNvSpPr/>
          <p:nvPr/>
        </p:nvSpPr>
        <p:spPr>
          <a:xfrm>
            <a:off x="1025236" y="1671782"/>
            <a:ext cx="22671228" cy="110282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marL="342900" lvl="0" indent="-342900" algn="l" defTabSz="457200">
              <a:defRPr sz="1800">
                <a:solidFill>
                  <a:srgbClr val="000000"/>
                </a:solidFill>
              </a:defRPr>
            </a:pPr>
            <a:endParaRPr sz="3100" dirty="0">
              <a:latin typeface="Avenir Next"/>
              <a:ea typeface="Avenir Next"/>
              <a:cs typeface="Avenir Next"/>
              <a:sym typeface="Avenir Next"/>
            </a:endParaRPr>
          </a:p>
          <a:p>
            <a:pPr marL="685800" lvl="0" indent="-685800" algn="l" defTabSz="457200">
              <a:buSzPct val="82000"/>
              <a:buFont typeface="Arial"/>
              <a:buChar char="•"/>
              <a:defRPr sz="1800">
                <a:solidFill>
                  <a:srgbClr val="000000"/>
                </a:solidFill>
              </a:defRPr>
            </a:pPr>
            <a:r>
              <a:rPr sz="5400" dirty="0" smtClean="0">
                <a:latin typeface="Avenir Next"/>
                <a:ea typeface="Avenir Next"/>
                <a:cs typeface="Avenir Next"/>
                <a:sym typeface="Avenir Next"/>
              </a:rPr>
              <a:t>Beginning </a:t>
            </a:r>
            <a:r>
              <a:rPr sz="5400" dirty="0">
                <a:latin typeface="Avenir Next"/>
                <a:ea typeface="Avenir Next"/>
                <a:cs typeface="Avenir Next"/>
                <a:sym typeface="Avenir Next"/>
              </a:rPr>
              <a:t>teachers who participated in some kind of induction with a mentoring component had higher satisfaction, commitment, or retention</a:t>
            </a:r>
            <a:r>
              <a:rPr sz="5400" dirty="0" smtClean="0">
                <a:latin typeface="Avenir Next"/>
                <a:ea typeface="Avenir Next"/>
                <a:cs typeface="Avenir Next"/>
                <a:sym typeface="Avenir Next"/>
              </a:rPr>
              <a:t>.</a:t>
            </a:r>
            <a:endParaRPr lang="en-US" sz="5400" dirty="0" smtClean="0">
              <a:latin typeface="Avenir Next"/>
              <a:ea typeface="Avenir Next"/>
              <a:cs typeface="Avenir Next"/>
              <a:sym typeface="Avenir Next"/>
            </a:endParaRPr>
          </a:p>
          <a:p>
            <a:pPr marL="685800" lvl="0" indent="-685800" algn="l" defTabSz="457200">
              <a:buSzPct val="82000"/>
              <a:buFont typeface="Arial"/>
              <a:buChar char="•"/>
              <a:defRPr sz="1800">
                <a:solidFill>
                  <a:srgbClr val="000000"/>
                </a:solidFill>
              </a:defRPr>
            </a:pPr>
            <a:endParaRPr sz="5400" dirty="0">
              <a:latin typeface="Avenir Next"/>
              <a:ea typeface="Avenir Next"/>
              <a:cs typeface="Avenir Next"/>
              <a:sym typeface="Avenir Next"/>
            </a:endParaRPr>
          </a:p>
          <a:p>
            <a:pPr marL="685800" lvl="0" indent="-685800" algn="l" defTabSz="457200">
              <a:buSzPct val="82000"/>
              <a:buFont typeface="Arial"/>
              <a:buChar char="•"/>
              <a:defRPr sz="1800">
                <a:solidFill>
                  <a:srgbClr val="000000"/>
                </a:solidFill>
              </a:defRPr>
            </a:pPr>
            <a:r>
              <a:rPr sz="5400" dirty="0" smtClean="0">
                <a:latin typeface="Avenir Next"/>
                <a:ea typeface="Avenir Next"/>
                <a:cs typeface="Avenir Next"/>
                <a:sym typeface="Avenir Next"/>
              </a:rPr>
              <a:t>Beginning </a:t>
            </a:r>
            <a:r>
              <a:rPr sz="5400" dirty="0">
                <a:latin typeface="Avenir Next"/>
                <a:ea typeface="Avenir Next"/>
                <a:cs typeface="Avenir Next"/>
                <a:sym typeface="Avenir Next"/>
              </a:rPr>
              <a:t>teachers who participated in some kind of induction with a mentoring component performed better at certain aspects of </a:t>
            </a:r>
            <a:r>
              <a:rPr sz="5400" dirty="0" smtClean="0">
                <a:latin typeface="Avenir Next"/>
                <a:ea typeface="Avenir Next"/>
                <a:cs typeface="Avenir Next"/>
                <a:sym typeface="Avenir Next"/>
              </a:rPr>
              <a:t>teaching</a:t>
            </a:r>
            <a:r>
              <a:rPr lang="en-US" sz="5400" dirty="0" smtClean="0">
                <a:latin typeface="Avenir Next"/>
                <a:ea typeface="Avenir Next"/>
                <a:cs typeface="Avenir Next"/>
                <a:sym typeface="Avenir Next"/>
              </a:rPr>
              <a:t>.</a:t>
            </a:r>
          </a:p>
          <a:p>
            <a:pPr marL="685800" lvl="0" indent="-685800" algn="l" defTabSz="457200">
              <a:buSzPct val="82000"/>
              <a:buFont typeface="Arial"/>
              <a:buChar char="•"/>
              <a:defRPr sz="1800">
                <a:solidFill>
                  <a:srgbClr val="000000"/>
                </a:solidFill>
              </a:defRPr>
            </a:pPr>
            <a:endParaRPr sz="5400" dirty="0">
              <a:latin typeface="Avenir Next"/>
              <a:ea typeface="Avenir Next"/>
              <a:cs typeface="Avenir Next"/>
              <a:sym typeface="Avenir Next"/>
            </a:endParaRPr>
          </a:p>
          <a:p>
            <a:pPr marL="685800" lvl="0" indent="-685800" algn="l" defTabSz="457200">
              <a:buSzPct val="82000"/>
              <a:buFont typeface="Arial"/>
              <a:buChar char="•"/>
              <a:defRPr sz="1800">
                <a:solidFill>
                  <a:srgbClr val="000000"/>
                </a:solidFill>
              </a:defRPr>
            </a:pPr>
            <a:r>
              <a:rPr sz="5400" dirty="0" smtClean="0">
                <a:latin typeface="Avenir Next"/>
                <a:ea typeface="Avenir Next"/>
                <a:cs typeface="Avenir Next"/>
                <a:sym typeface="Avenir Next"/>
              </a:rPr>
              <a:t>Students </a:t>
            </a:r>
            <a:r>
              <a:rPr sz="5400" dirty="0">
                <a:latin typeface="Avenir Next"/>
                <a:ea typeface="Avenir Next"/>
                <a:cs typeface="Avenir Next"/>
                <a:sym typeface="Avenir Next"/>
              </a:rPr>
              <a:t>of beginning teachers who participated in some kind of induction with a mentoring component had higher scores or gains on academic achievement </a:t>
            </a:r>
            <a:r>
              <a:rPr sz="5400" dirty="0" smtClean="0">
                <a:latin typeface="Avenir Next"/>
                <a:ea typeface="Avenir Next"/>
                <a:cs typeface="Avenir Next"/>
                <a:sym typeface="Avenir Next"/>
              </a:rPr>
              <a:t>tests</a:t>
            </a:r>
            <a:r>
              <a:rPr lang="en-US" sz="5400" dirty="0" smtClean="0">
                <a:latin typeface="Avenir Next"/>
                <a:ea typeface="Avenir Next"/>
                <a:cs typeface="Avenir Next"/>
                <a:sym typeface="Avenir Next"/>
              </a:rPr>
              <a:t>.</a:t>
            </a:r>
            <a:r>
              <a:rPr sz="5400" dirty="0">
                <a:latin typeface="Avenir Next"/>
                <a:ea typeface="Avenir Next"/>
                <a:cs typeface="Avenir Next"/>
                <a:sym typeface="Avenir Next"/>
              </a:rPr>
              <a:t>   </a:t>
            </a:r>
            <a:br>
              <a:rPr sz="5400" dirty="0">
                <a:latin typeface="Avenir Next"/>
                <a:ea typeface="Avenir Next"/>
                <a:cs typeface="Avenir Next"/>
                <a:sym typeface="Avenir Next"/>
              </a:rPr>
            </a:br>
            <a:r>
              <a:rPr sz="5400" dirty="0">
                <a:latin typeface="Avenir Next"/>
                <a:ea typeface="Avenir Next"/>
                <a:cs typeface="Avenir Next"/>
                <a:sym typeface="Avenir Next"/>
              </a:rPr>
              <a:t/>
            </a:r>
            <a:br>
              <a:rPr sz="5400" dirty="0">
                <a:latin typeface="Avenir Next"/>
                <a:ea typeface="Avenir Next"/>
                <a:cs typeface="Avenir Next"/>
                <a:sym typeface="Avenir Next"/>
              </a:rPr>
            </a:br>
            <a:r>
              <a:rPr lang="en-US" sz="3600" dirty="0" smtClean="0">
                <a:latin typeface="Avenir Next"/>
                <a:ea typeface="Avenir Next"/>
                <a:cs typeface="Avenir Next"/>
                <a:sym typeface="Avenir Next"/>
              </a:rPr>
              <a:t>*</a:t>
            </a:r>
            <a:r>
              <a:rPr lang="en-US" sz="3600" dirty="0" smtClean="0">
                <a:solidFill>
                  <a:srgbClr val="222222"/>
                </a:solidFill>
                <a:latin typeface="Avenir Next"/>
              </a:rPr>
              <a:t>Ingersoll</a:t>
            </a:r>
            <a:r>
              <a:rPr lang="en-US" sz="3600" dirty="0">
                <a:solidFill>
                  <a:srgbClr val="222222"/>
                </a:solidFill>
                <a:latin typeface="Avenir Next"/>
              </a:rPr>
              <a:t>, R., &amp; Strong, M. (2011). The impact of induction and mentoring programs for beginning teachers: A critical review of the research. </a:t>
            </a:r>
            <a:r>
              <a:rPr lang="en-US" sz="3600" i="1" dirty="0">
                <a:solidFill>
                  <a:srgbClr val="222222"/>
                </a:solidFill>
                <a:latin typeface="Avenir Next"/>
              </a:rPr>
              <a:t>Review of Education Research, 81</a:t>
            </a:r>
            <a:r>
              <a:rPr lang="en-US" sz="3600" dirty="0">
                <a:solidFill>
                  <a:srgbClr val="222222"/>
                </a:solidFill>
                <a:latin typeface="Avenir Next"/>
              </a:rPr>
              <a:t>(2), 201-233.</a:t>
            </a:r>
            <a:endParaRPr sz="3600" dirty="0">
              <a:latin typeface="Avenir Next"/>
              <a:ea typeface="Avenir Next"/>
              <a:cs typeface="Avenir Next"/>
              <a:sym typeface="Avenir Next"/>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666750" y="919460"/>
            <a:ext cx="23050500" cy="1506240"/>
          </a:xfrm>
          <a:prstGeom prst="rect">
            <a:avLst/>
          </a:prstGeom>
        </p:spPr>
        <p:txBody>
          <a:bodyPr>
            <a:normAutofit/>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lang="en-US" sz="8000" cap="all" dirty="0" smtClean="0">
                <a:solidFill>
                  <a:srgbClr val="0096FF"/>
                </a:solidFill>
              </a:rPr>
              <a:t>Tough Math!</a:t>
            </a:r>
            <a:endParaRPr sz="8000" cap="all" dirty="0">
              <a:solidFill>
                <a:srgbClr val="0096FF"/>
              </a:solidFill>
            </a:endParaRPr>
          </a:p>
        </p:txBody>
      </p:sp>
      <p:sp>
        <p:nvSpPr>
          <p:cNvPr id="134" name="Shape 134"/>
          <p:cNvSpPr>
            <a:spLocks noGrp="1"/>
          </p:cNvSpPr>
          <p:nvPr>
            <p:ph type="sldNum" sz="quarter" idx="2"/>
          </p:nvPr>
        </p:nvSpPr>
        <p:spPr>
          <a:xfrm>
            <a:off x="23304499" y="13030200"/>
            <a:ext cx="4191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15</a:t>
            </a:fld>
            <a:endParaRPr sz="2400" dirty="0">
              <a:solidFill>
                <a:srgbClr val="535353"/>
              </a:solidFill>
            </a:endParaRPr>
          </a:p>
        </p:txBody>
      </p:sp>
      <p:sp>
        <p:nvSpPr>
          <p:cNvPr id="135" name="Shape 135"/>
          <p:cNvSpPr/>
          <p:nvPr/>
        </p:nvSpPr>
        <p:spPr>
          <a:xfrm>
            <a:off x="1025236" y="2687782"/>
            <a:ext cx="22671228" cy="110282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fontScale="92500" lnSpcReduction="10000"/>
          </a:bodyPr>
          <a:lstStyle/>
          <a:p>
            <a:pPr marL="342900" lvl="0" indent="-342900" algn="l" defTabSz="457200">
              <a:defRPr sz="1800">
                <a:solidFill>
                  <a:srgbClr val="000000"/>
                </a:solidFill>
              </a:defRPr>
            </a:pPr>
            <a:endParaRPr sz="3100" dirty="0">
              <a:latin typeface="Avenir Next"/>
              <a:ea typeface="Avenir Next"/>
              <a:cs typeface="Avenir Next"/>
              <a:sym typeface="Avenir Next"/>
            </a:endParaRPr>
          </a:p>
          <a:p>
            <a:pPr lvl="0" algn="l" defTabSz="457200">
              <a:buSzPct val="82000"/>
              <a:defRPr sz="1800">
                <a:solidFill>
                  <a:srgbClr val="000000"/>
                </a:solidFill>
              </a:defRPr>
            </a:pPr>
            <a:r>
              <a:rPr lang="en-US" sz="6600" dirty="0" smtClean="0">
                <a:latin typeface="Avenir Next"/>
                <a:ea typeface="Avenir Next"/>
                <a:cs typeface="Avenir Next"/>
                <a:sym typeface="Avenir Next"/>
              </a:rPr>
              <a:t>		Over the last three years, an average of:</a:t>
            </a:r>
          </a:p>
          <a:p>
            <a:pPr lvl="0" algn="l" defTabSz="457200">
              <a:buSzPct val="82000"/>
              <a:defRPr sz="1800">
                <a:solidFill>
                  <a:srgbClr val="000000"/>
                </a:solidFill>
              </a:defRPr>
            </a:pPr>
            <a:r>
              <a:rPr lang="en-US" sz="6600" dirty="0" smtClean="0">
                <a:latin typeface="Avenir Next"/>
                <a:ea typeface="Avenir Next"/>
                <a:cs typeface="Avenir Next"/>
                <a:sym typeface="Avenir Next"/>
              </a:rPr>
              <a:t> </a:t>
            </a:r>
          </a:p>
          <a:p>
            <a:pPr marL="857250" lvl="0" indent="-857250" algn="l" defTabSz="457200">
              <a:buSzPct val="82000"/>
              <a:buFont typeface="Arial"/>
              <a:buChar char="•"/>
              <a:defRPr sz="1800">
                <a:solidFill>
                  <a:srgbClr val="000000"/>
                </a:solidFill>
              </a:defRPr>
            </a:pPr>
            <a:r>
              <a:rPr lang="en-US" sz="6600" dirty="0" smtClean="0">
                <a:latin typeface="Avenir Next"/>
                <a:ea typeface="Avenir Next"/>
                <a:cs typeface="Avenir Next"/>
                <a:sym typeface="Avenir Next"/>
              </a:rPr>
              <a:t>6,934 public school teachers were hired in South Carolina</a:t>
            </a:r>
          </a:p>
          <a:p>
            <a:pPr marL="857250" lvl="0" indent="-857250" algn="l" defTabSz="457200">
              <a:buSzPct val="82000"/>
              <a:buFont typeface="Arial"/>
              <a:buChar char="•"/>
              <a:defRPr sz="1800">
                <a:solidFill>
                  <a:srgbClr val="000000"/>
                </a:solidFill>
              </a:defRPr>
            </a:pPr>
            <a:endParaRPr sz="6600" dirty="0" smtClean="0">
              <a:latin typeface="Avenir Next"/>
              <a:ea typeface="Avenir Next"/>
              <a:cs typeface="Avenir Next"/>
              <a:sym typeface="Avenir Next"/>
            </a:endParaRPr>
          </a:p>
          <a:p>
            <a:pPr marL="857250" lvl="0" indent="-857250" algn="l" defTabSz="457200">
              <a:buSzPct val="82000"/>
              <a:buFont typeface="Arial"/>
              <a:buChar char="•"/>
              <a:defRPr sz="1800">
                <a:solidFill>
                  <a:srgbClr val="000000"/>
                </a:solidFill>
              </a:defRPr>
            </a:pPr>
            <a:r>
              <a:rPr lang="en-US" sz="6600" dirty="0" smtClean="0">
                <a:latin typeface="Avenir Next"/>
                <a:ea typeface="Avenir Next"/>
                <a:cs typeface="Avenir Next"/>
                <a:sym typeface="Avenir Next"/>
              </a:rPr>
              <a:t>4,610 public school teachers left their positions and did not return to teach in any South Carolina district</a:t>
            </a:r>
          </a:p>
          <a:p>
            <a:pPr marL="857250" lvl="0" indent="-857250" algn="l" defTabSz="457200">
              <a:buSzPct val="82000"/>
              <a:buFont typeface="Arial"/>
              <a:buChar char="•"/>
              <a:defRPr sz="1800">
                <a:solidFill>
                  <a:srgbClr val="000000"/>
                </a:solidFill>
              </a:defRPr>
            </a:pPr>
            <a:endParaRPr lang="en-US" sz="6600" dirty="0">
              <a:latin typeface="Avenir Next"/>
              <a:ea typeface="Avenir Next"/>
              <a:cs typeface="Avenir Next"/>
              <a:sym typeface="Avenir Next"/>
            </a:endParaRPr>
          </a:p>
          <a:p>
            <a:pPr marL="857250" lvl="0" indent="-857250" algn="l" defTabSz="457200">
              <a:buSzPct val="82000"/>
              <a:buFont typeface="Arial"/>
              <a:buChar char="•"/>
              <a:defRPr sz="1800">
                <a:solidFill>
                  <a:srgbClr val="000000"/>
                </a:solidFill>
              </a:defRPr>
            </a:pPr>
            <a:r>
              <a:rPr lang="en-US" sz="6600" dirty="0" smtClean="0">
                <a:latin typeface="Avenir Next"/>
                <a:ea typeface="Avenir Next"/>
                <a:cs typeface="Avenir Next"/>
                <a:sym typeface="Avenir Next"/>
              </a:rPr>
              <a:t>1,732 students graduated with a Bachelor’s degree eligible for teacher certification in South Carolina</a:t>
            </a:r>
            <a:endParaRPr sz="5400" dirty="0" smtClean="0">
              <a:latin typeface="Avenir Next"/>
              <a:ea typeface="Avenir Next"/>
              <a:cs typeface="Avenir Next"/>
              <a:sym typeface="Avenir Next"/>
            </a:endParaRPr>
          </a:p>
          <a:p>
            <a:pPr lvl="0" algn="l" defTabSz="457200">
              <a:buClr>
                <a:srgbClr val="535353"/>
              </a:buClr>
              <a:buSzPct val="82000"/>
              <a:defRPr sz="1800">
                <a:solidFill>
                  <a:srgbClr val="000000"/>
                </a:solidFill>
              </a:defRPr>
            </a:pPr>
            <a:r>
              <a:rPr sz="5400" dirty="0" smtClean="0">
                <a:latin typeface="Avenir Next"/>
                <a:ea typeface="Avenir Next"/>
                <a:cs typeface="Avenir Next"/>
                <a:sym typeface="Avenir Next"/>
              </a:rPr>
              <a:t/>
            </a:r>
            <a:br>
              <a:rPr sz="5400" dirty="0" smtClean="0">
                <a:latin typeface="Avenir Next"/>
                <a:ea typeface="Avenir Next"/>
                <a:cs typeface="Avenir Next"/>
                <a:sym typeface="Avenir Next"/>
              </a:rPr>
            </a:br>
            <a:r>
              <a:rPr sz="5400" dirty="0" smtClean="0">
                <a:latin typeface="Avenir Next"/>
                <a:ea typeface="Avenir Next"/>
                <a:cs typeface="Avenir Next"/>
                <a:sym typeface="Avenir Next"/>
              </a:rPr>
              <a:t/>
            </a:r>
            <a:br>
              <a:rPr sz="5400" dirty="0" smtClean="0">
                <a:latin typeface="Avenir Next"/>
                <a:ea typeface="Avenir Next"/>
                <a:cs typeface="Avenir Next"/>
                <a:sym typeface="Avenir Next"/>
              </a:rPr>
            </a:br>
            <a:endParaRPr sz="5400" dirty="0">
              <a:latin typeface="Avenir Next"/>
              <a:ea typeface="Avenir Next"/>
              <a:cs typeface="Avenir Next"/>
              <a:sym typeface="Avenir Next"/>
            </a:endParaRPr>
          </a:p>
        </p:txBody>
      </p:sp>
      <p:sp>
        <p:nvSpPr>
          <p:cNvPr id="2" name="Left Arrow 1"/>
          <p:cNvSpPr/>
          <p:nvPr/>
        </p:nvSpPr>
        <p:spPr>
          <a:xfrm>
            <a:off x="24384000" y="10226675"/>
            <a:ext cx="8229600" cy="3260725"/>
          </a:xfrm>
          <a:prstGeom prst="leftArrow">
            <a:avLst/>
          </a:prstGeom>
          <a:solidFill>
            <a:srgbClr val="FF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FFFFFF"/>
                </a:solidFill>
                <a:effectLst/>
                <a:uFillTx/>
                <a:latin typeface="+mn-lt"/>
                <a:ea typeface="+mn-ea"/>
                <a:cs typeface="+mn-cs"/>
                <a:sym typeface="Gill Sans Light"/>
              </a:rPr>
              <a:t>This</a:t>
            </a:r>
            <a:r>
              <a:rPr kumimoji="0" lang="en-US" sz="5000" b="0" i="0" u="none" strike="noStrike" cap="none" spc="0" normalizeH="0" dirty="0" smtClean="0">
                <a:ln>
                  <a:noFill/>
                </a:ln>
                <a:solidFill>
                  <a:srgbClr val="FFFFFF"/>
                </a:solidFill>
                <a:effectLst/>
                <a:uFillTx/>
                <a:latin typeface="+mn-lt"/>
                <a:ea typeface="+mn-ea"/>
                <a:cs typeface="+mn-cs"/>
                <a:sym typeface="Gill Sans Light"/>
              </a:rPr>
              <a:t> </a:t>
            </a:r>
            <a:r>
              <a:rPr kumimoji="0" lang="en-US" sz="5000" b="0" i="0" u="none" strike="noStrike" cap="none" spc="0" normalizeH="0" smtClean="0">
                <a:ln>
                  <a:noFill/>
                </a:ln>
                <a:solidFill>
                  <a:srgbClr val="FFFFFF"/>
                </a:solidFill>
                <a:effectLst/>
                <a:uFillTx/>
                <a:latin typeface="+mn-lt"/>
                <a:ea typeface="+mn-ea"/>
                <a:cs typeface="+mn-cs"/>
                <a:sym typeface="Gill Sans Light"/>
              </a:rPr>
              <a:t>number has </a:t>
            </a:r>
            <a:r>
              <a:rPr kumimoji="0" lang="en-US" sz="5000" b="0" i="0" u="none" strike="noStrike" cap="none" spc="0" normalizeH="0" dirty="0" smtClean="0">
                <a:ln>
                  <a:noFill/>
                </a:ln>
                <a:solidFill>
                  <a:srgbClr val="FFFFFF"/>
                </a:solidFill>
                <a:effectLst/>
                <a:uFillTx/>
                <a:latin typeface="+mn-lt"/>
                <a:ea typeface="+mn-ea"/>
                <a:cs typeface="+mn-cs"/>
                <a:sym typeface="Gill Sans Light"/>
              </a:rPr>
              <a:t>been </a:t>
            </a:r>
          </a:p>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dirty="0" smtClean="0">
                <a:ln>
                  <a:noFill/>
                </a:ln>
                <a:solidFill>
                  <a:srgbClr val="FFFFFF"/>
                </a:solidFill>
                <a:effectLst/>
                <a:uFillTx/>
                <a:latin typeface="+mn-lt"/>
                <a:ea typeface="+mn-ea"/>
                <a:cs typeface="+mn-cs"/>
                <a:sym typeface="Gill Sans Light"/>
              </a:rPr>
              <a:t>declining since 2012-13.</a:t>
            </a:r>
            <a:endParaRPr kumimoji="0" lang="en-US" sz="5000" b="0" i="0" u="none" strike="noStrike" cap="none" spc="0" normalizeH="0" baseline="0" dirty="0">
              <a:ln>
                <a:noFill/>
              </a:ln>
              <a:solidFill>
                <a:srgbClr val="FFFFFF"/>
              </a:solidFill>
              <a:effectLst/>
              <a:uFillTx/>
              <a:latin typeface="+mn-lt"/>
              <a:ea typeface="+mn-ea"/>
              <a:cs typeface="+mn-cs"/>
              <a:sym typeface="Gill Sans Light"/>
            </a:endParaRPr>
          </a:p>
        </p:txBody>
      </p:sp>
    </p:spTree>
    <p:extLst>
      <p:ext uri="{BB962C8B-B14F-4D97-AF65-F5344CB8AC3E}">
        <p14:creationId xmlns:p14="http://schemas.microsoft.com/office/powerpoint/2010/main" val="19863375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 L -0.34063 0 L -0.33906 -0.00278 " pathEditMode="relative" ptsTypes="AAAA">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21147728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3" y="-2997200"/>
            <a:ext cx="24314987" cy="25129104"/>
          </a:xfrm>
          <a:prstGeom prst="rect">
            <a:avLst/>
          </a:prstGeom>
        </p:spPr>
      </p:pic>
      <p:sp>
        <p:nvSpPr>
          <p:cNvPr id="4" name="Rectangle 3"/>
          <p:cNvSpPr/>
          <p:nvPr/>
        </p:nvSpPr>
        <p:spPr>
          <a:xfrm>
            <a:off x="-254000" y="-711200"/>
            <a:ext cx="24790400" cy="14986000"/>
          </a:xfrm>
          <a:prstGeom prst="rect">
            <a:avLst/>
          </a:prstGeom>
          <a:solidFill>
            <a:srgbClr val="FFFFFF">
              <a:alpha val="68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2" name="Title 1"/>
          <p:cNvSpPr>
            <a:spLocks noGrp="1"/>
          </p:cNvSpPr>
          <p:nvPr>
            <p:ph type="title"/>
          </p:nvPr>
        </p:nvSpPr>
        <p:spPr>
          <a:xfrm>
            <a:off x="0" y="4478338"/>
            <a:ext cx="24384000" cy="3548062"/>
          </a:xfrm>
        </p:spPr>
        <p:txBody>
          <a:bodyPr/>
          <a:lstStyle/>
          <a:p>
            <a:r>
              <a:rPr lang="en-US" b="1" dirty="0" smtClean="0">
                <a:solidFill>
                  <a:srgbClr val="FF0000"/>
                </a:solidFill>
                <a:latin typeface="Avenir Next Regular"/>
                <a:cs typeface="Avenir Next Regular"/>
              </a:rPr>
              <a:t>WHAT MENTORS LEARN IN TRAINING</a:t>
            </a:r>
            <a:endParaRPr lang="en-US" b="1" dirty="0">
              <a:solidFill>
                <a:srgbClr val="FF0000"/>
              </a:solidFill>
              <a:latin typeface="Avenir Next Regular"/>
              <a:cs typeface="Avenir Next Regular"/>
            </a:endParaRPr>
          </a:p>
        </p:txBody>
      </p:sp>
      <p:pic>
        <p:nvPicPr>
          <p:cNvPr id="6" name="Picture 5" descr="CERRA_Logos_for web and print use-2_MI_Leaf+Logotype_stacked_full colo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14602" y="10972800"/>
            <a:ext cx="4444289" cy="1600200"/>
          </a:xfrm>
          <a:prstGeom prst="rect">
            <a:avLst/>
          </a:prstGeom>
        </p:spPr>
      </p:pic>
      <p:pic>
        <p:nvPicPr>
          <p:cNvPr id="7" name="Picture 6" descr="CERRA_Logos_for web and print use-2_horizontal Main Logo_with leaf 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0600" y="11121136"/>
            <a:ext cx="4114800" cy="1328928"/>
          </a:xfrm>
          <a:prstGeom prst="rect">
            <a:avLst/>
          </a:prstGeom>
        </p:spPr>
      </p:pic>
      <p:sp>
        <p:nvSpPr>
          <p:cNvPr id="8" name="Shape 134"/>
          <p:cNvSpPr txBox="1">
            <a:spLocks/>
          </p:cNvSpPr>
          <p:nvPr/>
        </p:nvSpPr>
        <p:spPr>
          <a:xfrm>
            <a:off x="23147723" y="13017500"/>
            <a:ext cx="575877" cy="472386"/>
          </a:xfrm>
          <a:prstGeom prst="rect">
            <a:avLst/>
          </a:prstGeom>
          <a:extLst>
            <a:ext uri="{C572A759-6A51-4108-AA02-DFA0A04FC94B}">
              <ma14:wrappingTextBoxFlag xmlns="" xmlns:ma14="http://schemas.microsoft.com/office/mac/drawingml/2011/main" val="1"/>
            </a:ext>
          </a:extLst>
        </p:spPr>
        <p:txBody>
          <a:bodyPr/>
          <a:lstStyle>
            <a:lvl1pPr algn="ctr" defTabSz="825500">
              <a:defRPr sz="5000">
                <a:solidFill>
                  <a:srgbClr val="535353"/>
                </a:solidFill>
                <a:latin typeface="+mn-lt"/>
                <a:ea typeface="+mn-ea"/>
                <a:cs typeface="+mn-cs"/>
                <a:sym typeface="Gill Sans Light"/>
              </a:defRPr>
            </a:lvl1pPr>
            <a:lvl2pPr indent="228600" algn="ctr" defTabSz="825500">
              <a:defRPr sz="5000">
                <a:solidFill>
                  <a:srgbClr val="535353"/>
                </a:solidFill>
                <a:latin typeface="+mn-lt"/>
                <a:ea typeface="+mn-ea"/>
                <a:cs typeface="+mn-cs"/>
                <a:sym typeface="Gill Sans Light"/>
              </a:defRPr>
            </a:lvl2pPr>
            <a:lvl3pPr indent="457200" algn="ctr" defTabSz="825500">
              <a:defRPr sz="5000">
                <a:solidFill>
                  <a:srgbClr val="535353"/>
                </a:solidFill>
                <a:latin typeface="+mn-lt"/>
                <a:ea typeface="+mn-ea"/>
                <a:cs typeface="+mn-cs"/>
                <a:sym typeface="Gill Sans Light"/>
              </a:defRPr>
            </a:lvl3pPr>
            <a:lvl4pPr indent="685800" algn="ctr" defTabSz="825500">
              <a:defRPr sz="5000">
                <a:solidFill>
                  <a:srgbClr val="535353"/>
                </a:solidFill>
                <a:latin typeface="+mn-lt"/>
                <a:ea typeface="+mn-ea"/>
                <a:cs typeface="+mn-cs"/>
                <a:sym typeface="Gill Sans Light"/>
              </a:defRPr>
            </a:lvl4pPr>
            <a:lvl5pPr indent="914400" algn="ctr" defTabSz="825500">
              <a:defRPr sz="5000">
                <a:solidFill>
                  <a:srgbClr val="535353"/>
                </a:solidFill>
                <a:latin typeface="+mn-lt"/>
                <a:ea typeface="+mn-ea"/>
                <a:cs typeface="+mn-cs"/>
                <a:sym typeface="Gill Sans Light"/>
              </a:defRPr>
            </a:lvl5pPr>
            <a:lvl6pPr indent="1143000" algn="ctr" defTabSz="825500">
              <a:defRPr sz="5000">
                <a:solidFill>
                  <a:srgbClr val="535353"/>
                </a:solidFill>
                <a:latin typeface="+mn-lt"/>
                <a:ea typeface="+mn-ea"/>
                <a:cs typeface="+mn-cs"/>
                <a:sym typeface="Gill Sans Light"/>
              </a:defRPr>
            </a:lvl6pPr>
            <a:lvl7pPr indent="1371600" algn="ctr" defTabSz="825500">
              <a:defRPr sz="5000">
                <a:solidFill>
                  <a:srgbClr val="535353"/>
                </a:solidFill>
                <a:latin typeface="+mn-lt"/>
                <a:ea typeface="+mn-ea"/>
                <a:cs typeface="+mn-cs"/>
                <a:sym typeface="Gill Sans Light"/>
              </a:defRPr>
            </a:lvl7pPr>
            <a:lvl8pPr indent="1600200" algn="ctr" defTabSz="825500">
              <a:defRPr sz="5000">
                <a:solidFill>
                  <a:srgbClr val="535353"/>
                </a:solidFill>
                <a:latin typeface="+mn-lt"/>
                <a:ea typeface="+mn-ea"/>
                <a:cs typeface="+mn-cs"/>
                <a:sym typeface="Gill Sans Light"/>
              </a:defRPr>
            </a:lvl8pPr>
            <a:lvl9pPr indent="1828800" algn="ctr" defTabSz="825500">
              <a:defRPr sz="5000">
                <a:solidFill>
                  <a:srgbClr val="535353"/>
                </a:solidFill>
                <a:latin typeface="+mn-lt"/>
                <a:ea typeface="+mn-ea"/>
                <a:cs typeface="+mn-cs"/>
                <a:sym typeface="Gill Sans Light"/>
              </a:defRPr>
            </a:lvl9pPr>
          </a:lstStyle>
          <a:p>
            <a:pPr>
              <a:defRPr sz="1800">
                <a:solidFill>
                  <a:srgbClr val="000000"/>
                </a:solidFill>
              </a:defRPr>
            </a:pPr>
            <a:fld id="{86CB4B4D-7CA3-9044-876B-883B54F8677D}" type="slidenum">
              <a:rPr lang="is-IS" sz="2400" smtClean="0"/>
              <a:pPr>
                <a:defRPr sz="1800">
                  <a:solidFill>
                    <a:srgbClr val="000000"/>
                  </a:solidFill>
                </a:defRPr>
              </a:pPr>
              <a:t>16</a:t>
            </a:fld>
            <a:endParaRPr lang="is-IS" sz="2400" dirty="0"/>
          </a:p>
        </p:txBody>
      </p:sp>
    </p:spTree>
    <p:extLst>
      <p:ext uri="{BB962C8B-B14F-4D97-AF65-F5344CB8AC3E}">
        <p14:creationId xmlns:p14="http://schemas.microsoft.com/office/powerpoint/2010/main" val="158920397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sldNum" sz="quarter" idx="2"/>
          </p:nvPr>
        </p:nvSpPr>
        <p:spPr>
          <a:xfrm>
            <a:off x="23456900" y="13030200"/>
            <a:ext cx="2667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17</a:t>
            </a:fld>
            <a:endParaRPr sz="2400" dirty="0">
              <a:solidFill>
                <a:srgbClr val="535353"/>
              </a:solidFill>
            </a:endParaRPr>
          </a:p>
        </p:txBody>
      </p:sp>
      <p:sp>
        <p:nvSpPr>
          <p:cNvPr id="2" name="Text Placeholder 1"/>
          <p:cNvSpPr>
            <a:spLocks noGrp="1"/>
          </p:cNvSpPr>
          <p:nvPr>
            <p:ph type="body" idx="1"/>
          </p:nvPr>
        </p:nvSpPr>
        <p:spPr>
          <a:xfrm>
            <a:off x="673100" y="4200829"/>
            <a:ext cx="23050500" cy="4714572"/>
          </a:xfrm>
        </p:spPr>
        <p:txBody>
          <a:bodyPr lIns="0" tIns="0" rIns="0" bIns="0" anchor="t">
            <a:normAutofit/>
          </a:bodyPr>
          <a:lstStyle/>
          <a:p>
            <a:r>
              <a:rPr lang="en-US" sz="9600" dirty="0">
                <a:solidFill>
                  <a:srgbClr val="000000"/>
                </a:solidFill>
                <a:latin typeface="Avenir Next"/>
              </a:rPr>
              <a:t>The South Carolina </a:t>
            </a:r>
            <a:r>
              <a:rPr lang="en-US" sz="9600" dirty="0" smtClean="0">
                <a:solidFill>
                  <a:srgbClr val="000000"/>
                </a:solidFill>
                <a:latin typeface="Avenir Next"/>
              </a:rPr>
              <a:t>Mentor </a:t>
            </a:r>
            <a:r>
              <a:rPr lang="en-US" sz="9600" dirty="0">
                <a:solidFill>
                  <a:srgbClr val="000000"/>
                </a:solidFill>
                <a:latin typeface="Avenir Next"/>
              </a:rPr>
              <a:t>Training:</a:t>
            </a:r>
          </a:p>
          <a:p>
            <a:endParaRPr lang="en-US" sz="9600" dirty="0">
              <a:solidFill>
                <a:srgbClr val="000000"/>
              </a:solidFill>
              <a:latin typeface="Avenir Next"/>
            </a:endParaRPr>
          </a:p>
          <a:p>
            <a:r>
              <a:rPr lang="en-US" sz="8600" dirty="0">
                <a:solidFill>
                  <a:srgbClr val="000000"/>
                </a:solidFill>
                <a:latin typeface="Avenir Next"/>
              </a:rPr>
              <a:t>A succinct, systematic approach to mentoring</a:t>
            </a:r>
          </a:p>
        </p:txBody>
      </p:sp>
    </p:spTree>
    <p:extLst>
      <p:ext uri="{BB962C8B-B14F-4D97-AF65-F5344CB8AC3E}">
        <p14:creationId xmlns:p14="http://schemas.microsoft.com/office/powerpoint/2010/main" val="28330372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p:nvPr>
        </p:nvSpPr>
        <p:spPr>
          <a:xfrm>
            <a:off x="666750" y="919460"/>
            <a:ext cx="23050500" cy="1506240"/>
          </a:xfrm>
          <a:prstGeom prst="rect">
            <a:avLst/>
          </a:prstGeom>
        </p:spPr>
        <p:txBody>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lang="en-US" sz="8000" cap="all" dirty="0" smtClean="0">
                <a:solidFill>
                  <a:srgbClr val="0096FF"/>
                </a:solidFill>
              </a:rPr>
              <a:t>mentors serve:</a:t>
            </a:r>
            <a:endParaRPr sz="8000" cap="all" dirty="0">
              <a:solidFill>
                <a:srgbClr val="0096FF"/>
              </a:solidFill>
            </a:endParaRPr>
          </a:p>
        </p:txBody>
      </p:sp>
      <p:sp>
        <p:nvSpPr>
          <p:cNvPr id="77" name="Shape 77"/>
          <p:cNvSpPr>
            <a:spLocks noGrp="1"/>
          </p:cNvSpPr>
          <p:nvPr>
            <p:ph type="sldNum" sz="quarter" idx="2"/>
          </p:nvPr>
        </p:nvSpPr>
        <p:spPr>
          <a:xfrm>
            <a:off x="23456900" y="13030200"/>
            <a:ext cx="2667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18</a:t>
            </a:fld>
            <a:endParaRPr sz="2400" dirty="0">
              <a:solidFill>
                <a:srgbClr val="535353"/>
              </a:solidFill>
            </a:endParaRPr>
          </a:p>
        </p:txBody>
      </p:sp>
      <p:sp>
        <p:nvSpPr>
          <p:cNvPr id="78" name="Shape 78"/>
          <p:cNvSpPr/>
          <p:nvPr/>
        </p:nvSpPr>
        <p:spPr>
          <a:xfrm>
            <a:off x="1511647" y="3301900"/>
            <a:ext cx="21373405" cy="7112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marL="558204" lvl="0" indent="-558204" algn="l" defTabSz="443484">
              <a:buClr>
                <a:srgbClr val="535353"/>
              </a:buClr>
              <a:buSzPct val="82000"/>
              <a:buChar char="•"/>
              <a:defRPr sz="1800">
                <a:solidFill>
                  <a:srgbClr val="000000"/>
                </a:solidFill>
              </a:defRPr>
            </a:pPr>
            <a:endParaRPr sz="4850" dirty="0">
              <a:latin typeface="Avenir Next"/>
              <a:ea typeface="Avenir Next"/>
              <a:cs typeface="Avenir Next"/>
              <a:sym typeface="Avenir Next"/>
            </a:endParaRPr>
          </a:p>
        </p:txBody>
      </p:sp>
      <p:sp>
        <p:nvSpPr>
          <p:cNvPr id="3" name="TextBox 2"/>
          <p:cNvSpPr txBox="1"/>
          <p:nvPr/>
        </p:nvSpPr>
        <p:spPr>
          <a:xfrm>
            <a:off x="11193638" y="4217464"/>
            <a:ext cx="11938000" cy="62581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l" defTabSz="825500" rtl="0" fontAlgn="auto" latinLnBrk="1" hangingPunct="0">
              <a:lnSpc>
                <a:spcPct val="100000"/>
              </a:lnSpc>
              <a:spcBef>
                <a:spcPts val="0"/>
              </a:spcBef>
              <a:spcAft>
                <a:spcPts val="0"/>
              </a:spcAft>
              <a:buClrTx/>
              <a:buSzTx/>
              <a:buFont typeface="Arial" panose="020B0604020202020204" pitchFamily="34" charset="0"/>
              <a:buChar char="•"/>
              <a:tabLst/>
            </a:pPr>
            <a:r>
              <a:rPr lang="en-US" dirty="0" smtClean="0">
                <a:solidFill>
                  <a:srgbClr val="000000"/>
                </a:solidFill>
                <a:latin typeface="Avenir Next"/>
              </a:rPr>
              <a:t>Beginning teachers</a:t>
            </a:r>
            <a:endParaRPr kumimoji="0" lang="en-US" sz="5000" b="0" i="0" u="none" strike="noStrike" cap="none" spc="0" normalizeH="0" dirty="0" smtClean="0">
              <a:ln>
                <a:noFill/>
              </a:ln>
              <a:solidFill>
                <a:srgbClr val="000000"/>
              </a:solidFill>
              <a:effectLst/>
              <a:uFillTx/>
              <a:latin typeface="Avenir Next"/>
              <a:sym typeface="Gill Sans Light"/>
            </a:endParaRPr>
          </a:p>
          <a:p>
            <a:pPr marR="0" algn="l" defTabSz="825500" rtl="0" fontAlgn="auto" latinLnBrk="1" hangingPunct="0">
              <a:lnSpc>
                <a:spcPct val="100000"/>
              </a:lnSpc>
              <a:spcBef>
                <a:spcPts val="0"/>
              </a:spcBef>
              <a:spcAft>
                <a:spcPts val="0"/>
              </a:spcAft>
              <a:buClrTx/>
              <a:buSzTx/>
              <a:tabLst/>
            </a:pPr>
            <a:endParaRPr kumimoji="0" lang="en-US" sz="5000" b="0" i="0" u="none" strike="noStrike" cap="none" spc="0" normalizeH="0" dirty="0" smtClean="0">
              <a:ln>
                <a:noFill/>
              </a:ln>
              <a:solidFill>
                <a:srgbClr val="000000"/>
              </a:solidFill>
              <a:effectLst/>
              <a:uFillTx/>
              <a:latin typeface="Avenir Next"/>
              <a:sym typeface="Gill Sans Light"/>
            </a:endParaRPr>
          </a:p>
          <a:p>
            <a:pPr marL="685800" marR="0" indent="-685800" algn="l" defTabSz="825500" rtl="0" fontAlgn="auto" latinLnBrk="1" hangingPunct="0">
              <a:lnSpc>
                <a:spcPct val="100000"/>
              </a:lnSpc>
              <a:spcBef>
                <a:spcPts val="0"/>
              </a:spcBef>
              <a:spcAft>
                <a:spcPts val="0"/>
              </a:spcAft>
              <a:buClrTx/>
              <a:buSzTx/>
              <a:buFont typeface="Arial" panose="020B0604020202020204" pitchFamily="34" charset="0"/>
              <a:buChar char="•"/>
              <a:tabLst/>
            </a:pPr>
            <a:r>
              <a:rPr lang="en-US" dirty="0" smtClean="0">
                <a:solidFill>
                  <a:srgbClr val="000000"/>
                </a:solidFill>
                <a:latin typeface="Avenir Next"/>
              </a:rPr>
              <a:t>Student interns</a:t>
            </a:r>
          </a:p>
          <a:p>
            <a:pPr marR="0" algn="l" defTabSz="825500" rtl="0" fontAlgn="auto" latinLnBrk="1" hangingPunct="0">
              <a:lnSpc>
                <a:spcPct val="100000"/>
              </a:lnSpc>
              <a:spcBef>
                <a:spcPts val="0"/>
              </a:spcBef>
              <a:spcAft>
                <a:spcPts val="0"/>
              </a:spcAft>
              <a:buClrTx/>
              <a:buSzTx/>
              <a:tabLst/>
            </a:pPr>
            <a:endParaRPr lang="en-US" dirty="0" smtClean="0">
              <a:solidFill>
                <a:srgbClr val="000000"/>
              </a:solidFill>
              <a:latin typeface="Avenir Next"/>
            </a:endParaRPr>
          </a:p>
          <a:p>
            <a:pPr marL="685800" marR="0" indent="-685800" algn="l" defTabSz="825500" rtl="0" fontAlgn="auto" latinLnBrk="1" hangingPunct="0">
              <a:lnSpc>
                <a:spcPct val="100000"/>
              </a:lnSpc>
              <a:spcBef>
                <a:spcPts val="0"/>
              </a:spcBef>
              <a:spcAft>
                <a:spcPts val="0"/>
              </a:spcAft>
              <a:buClrTx/>
              <a:buSzTx/>
              <a:buFont typeface="Arial" panose="020B0604020202020204" pitchFamily="34" charset="0"/>
              <a:buChar char="•"/>
              <a:tabLst/>
            </a:pPr>
            <a:r>
              <a:rPr lang="en-US" dirty="0" smtClean="0">
                <a:solidFill>
                  <a:srgbClr val="000000"/>
                </a:solidFill>
                <a:latin typeface="Avenir Next"/>
              </a:rPr>
              <a:t>Experienced teachers who are new</a:t>
            </a:r>
            <a:br>
              <a:rPr lang="en-US" dirty="0" smtClean="0">
                <a:solidFill>
                  <a:srgbClr val="000000"/>
                </a:solidFill>
                <a:latin typeface="Avenir Next"/>
              </a:rPr>
            </a:br>
            <a:r>
              <a:rPr lang="en-US" dirty="0" smtClean="0">
                <a:solidFill>
                  <a:srgbClr val="000000"/>
                </a:solidFill>
                <a:latin typeface="Avenir Next"/>
              </a:rPr>
              <a:t>to a particular district or the state</a:t>
            </a:r>
          </a:p>
          <a:p>
            <a:pPr marR="0" algn="l" defTabSz="825500" rtl="0" fontAlgn="auto" latinLnBrk="1" hangingPunct="0">
              <a:lnSpc>
                <a:spcPct val="100000"/>
              </a:lnSpc>
              <a:spcBef>
                <a:spcPts val="0"/>
              </a:spcBef>
              <a:spcAft>
                <a:spcPts val="0"/>
              </a:spcAft>
              <a:buClrTx/>
              <a:buSzTx/>
              <a:tabLst/>
            </a:pPr>
            <a:endParaRPr lang="en-US" dirty="0" smtClean="0">
              <a:solidFill>
                <a:srgbClr val="000000"/>
              </a:solidFill>
              <a:latin typeface="Avenir Next"/>
            </a:endParaRPr>
          </a:p>
          <a:p>
            <a:pPr marL="685800" marR="0" indent="-685800" algn="l" defTabSz="8255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5000" b="0" i="0" u="none" strike="noStrike" cap="none" spc="0" normalizeH="0" baseline="0" dirty="0" smtClean="0">
                <a:ln>
                  <a:noFill/>
                </a:ln>
                <a:solidFill>
                  <a:srgbClr val="000000"/>
                </a:solidFill>
                <a:effectLst/>
                <a:uFillTx/>
                <a:latin typeface="Avenir Next"/>
                <a:sym typeface="Gill Sans Light"/>
              </a:rPr>
              <a:t>Teachers on diagnostic</a:t>
            </a:r>
            <a:r>
              <a:rPr kumimoji="0" lang="en-US" sz="5000" b="0" i="0" u="none" strike="noStrike" cap="none" spc="0" normalizeH="0" dirty="0" smtClean="0">
                <a:ln>
                  <a:noFill/>
                </a:ln>
                <a:solidFill>
                  <a:srgbClr val="000000"/>
                </a:solidFill>
                <a:effectLst/>
                <a:uFillTx/>
                <a:latin typeface="Avenir Next"/>
                <a:sym typeface="Gill Sans Light"/>
              </a:rPr>
              <a:t> assistance</a:t>
            </a:r>
            <a:endParaRPr kumimoji="0" lang="en-US" sz="5000" b="0" i="0" u="none" strike="noStrike" cap="none" spc="0" normalizeH="0" baseline="0" dirty="0">
              <a:ln>
                <a:noFill/>
              </a:ln>
              <a:solidFill>
                <a:srgbClr val="000000"/>
              </a:solidFill>
              <a:effectLst/>
              <a:uFillTx/>
              <a:latin typeface="Avenir Next"/>
              <a:sym typeface="Gill Sans Light"/>
            </a:endParaRPr>
          </a:p>
        </p:txBody>
      </p:sp>
      <p:pic>
        <p:nvPicPr>
          <p:cNvPr id="4" name="Picture 3" descr="gro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600" y="3708400"/>
            <a:ext cx="7213600" cy="7213600"/>
          </a:xfrm>
          <a:prstGeom prst="rect">
            <a:avLst/>
          </a:prstGeom>
        </p:spPr>
      </p:pic>
    </p:spTree>
    <p:extLst>
      <p:ext uri="{BB962C8B-B14F-4D97-AF65-F5344CB8AC3E}">
        <p14:creationId xmlns:p14="http://schemas.microsoft.com/office/powerpoint/2010/main" val="218142292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sldNum" sz="quarter" idx="2"/>
          </p:nvPr>
        </p:nvSpPr>
        <p:spPr>
          <a:xfrm>
            <a:off x="23696464" y="12985750"/>
            <a:ext cx="469810" cy="73025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latin typeface="Gill Sans Light"/>
              </a:rPr>
              <a:pPr lvl="0">
                <a:defRPr sz="1800">
                  <a:solidFill>
                    <a:srgbClr val="000000"/>
                  </a:solidFill>
                </a:defRPr>
              </a:pPr>
              <a:t>19</a:t>
            </a:fld>
            <a:endParaRPr sz="2400" dirty="0">
              <a:solidFill>
                <a:srgbClr val="535353"/>
              </a:solidFill>
              <a:latin typeface="Gill Sans Light"/>
            </a:endParaRPr>
          </a:p>
        </p:txBody>
      </p:sp>
      <p:sp>
        <p:nvSpPr>
          <p:cNvPr id="135" name="Shape 135"/>
          <p:cNvSpPr/>
          <p:nvPr/>
        </p:nvSpPr>
        <p:spPr>
          <a:xfrm>
            <a:off x="1025236" y="2976749"/>
            <a:ext cx="22671228" cy="87932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marL="267461" marR="0" lvl="0" indent="-267461" algn="l" defTabSz="356615" eaLnBrk="1" fontAlgn="auto" latinLnBrk="0" hangingPunct="1">
              <a:lnSpc>
                <a:spcPct val="100000"/>
              </a:lnSpc>
              <a:spcBef>
                <a:spcPts val="0"/>
              </a:spcBef>
              <a:spcAft>
                <a:spcPts val="0"/>
              </a:spcAft>
              <a:buClrTx/>
              <a:buSzTx/>
              <a:buFontTx/>
              <a:buNone/>
              <a:tabLst/>
              <a:defRPr sz="1800">
                <a:solidFill>
                  <a:srgbClr val="000000"/>
                </a:solidFill>
              </a:defRPr>
            </a:pPr>
            <a:r>
              <a:rPr sz="5400" dirty="0" smtClean="0">
                <a:latin typeface="Avenir Next"/>
                <a:ea typeface="Avenir Next"/>
                <a:cs typeface="Avenir Next"/>
                <a:sym typeface="Avenir Next"/>
              </a:rPr>
              <a:t/>
            </a:r>
            <a:br>
              <a:rPr sz="5400" dirty="0" smtClean="0">
                <a:latin typeface="Avenir Next"/>
                <a:ea typeface="Avenir Next"/>
                <a:cs typeface="Avenir Next"/>
                <a:sym typeface="Avenir Next"/>
              </a:rPr>
            </a:br>
            <a:r>
              <a:rPr sz="5400" dirty="0" smtClean="0">
                <a:latin typeface="Avenir Next"/>
                <a:ea typeface="Avenir Next"/>
                <a:cs typeface="Avenir Next"/>
                <a:sym typeface="Avenir Next"/>
              </a:rPr>
              <a:t/>
            </a:r>
            <a:br>
              <a:rPr sz="5400" dirty="0" smtClean="0">
                <a:latin typeface="Avenir Next"/>
                <a:ea typeface="Avenir Next"/>
                <a:cs typeface="Avenir Next"/>
                <a:sym typeface="Avenir Next"/>
              </a:rPr>
            </a:br>
            <a:endParaRPr sz="5400" dirty="0">
              <a:latin typeface="Avenir Next"/>
              <a:ea typeface="Avenir Next"/>
              <a:cs typeface="Avenir Next"/>
              <a:sym typeface="Avenir Next"/>
            </a:endParaRPr>
          </a:p>
        </p:txBody>
      </p:sp>
      <p:pic>
        <p:nvPicPr>
          <p:cNvPr id="6" name="Picture 5" descr="GPS Mentor Graphic Fin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5471" y="0"/>
            <a:ext cx="13732466" cy="13732466"/>
          </a:xfrm>
          <a:prstGeom prst="rect">
            <a:avLst/>
          </a:prstGeom>
        </p:spPr>
      </p:pic>
    </p:spTree>
    <p:extLst>
      <p:ext uri="{BB962C8B-B14F-4D97-AF65-F5344CB8AC3E}">
        <p14:creationId xmlns:p14="http://schemas.microsoft.com/office/powerpoint/2010/main" val="176946417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xfrm>
            <a:off x="666750" y="1021060"/>
            <a:ext cx="23050500" cy="1506240"/>
          </a:xfrm>
          <a:prstGeom prst="rect">
            <a:avLst/>
          </a:prstGeom>
        </p:spPr>
        <p:txBody>
          <a:bodyPr>
            <a:normAutofit/>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lang="en-US" sz="8000" cap="all" dirty="0" smtClean="0">
                <a:solidFill>
                  <a:srgbClr val="0096FF"/>
                </a:solidFill>
              </a:rPr>
              <a:t>DebrieF</a:t>
            </a:r>
            <a:endParaRPr sz="8000" cap="all" dirty="0">
              <a:solidFill>
                <a:srgbClr val="0096FF"/>
              </a:solidFill>
            </a:endParaRPr>
          </a:p>
        </p:txBody>
      </p:sp>
      <p:sp>
        <p:nvSpPr>
          <p:cNvPr id="49" name="Shape 49"/>
          <p:cNvSpPr>
            <a:spLocks noGrp="1"/>
          </p:cNvSpPr>
          <p:nvPr>
            <p:ph type="body" idx="1"/>
          </p:nvPr>
        </p:nvSpPr>
        <p:spPr>
          <a:xfrm>
            <a:off x="673100" y="3330723"/>
            <a:ext cx="23050500" cy="7863750"/>
          </a:xfrm>
          <a:prstGeom prst="rect">
            <a:avLst/>
          </a:prstGeom>
        </p:spPr>
        <p:txBody>
          <a:bodyPr lIns="0" tIns="0" rIns="0" bIns="0" anchor="t">
            <a:noAutofit/>
          </a:bodyPr>
          <a:lstStyle/>
          <a:p>
            <a:pPr marR="0" lvl="0" algn="l" defTabSz="457200" eaLnBrk="1" fontAlgn="auto" latinLnBrk="0" hangingPunct="1">
              <a:lnSpc>
                <a:spcPct val="100000"/>
              </a:lnSpc>
              <a:spcBef>
                <a:spcPts val="0"/>
              </a:spcBef>
              <a:spcAft>
                <a:spcPts val="0"/>
              </a:spcAft>
              <a:buSzPct val="82000"/>
              <a:tabLst/>
              <a:defRPr sz="1800">
                <a:solidFill>
                  <a:srgbClr val="000000"/>
                </a:solidFill>
              </a:defRPr>
            </a:pPr>
            <a:r>
              <a:rPr lang="en-US" sz="5400" dirty="0" smtClean="0">
                <a:solidFill>
                  <a:srgbClr val="000000"/>
                </a:solidFill>
                <a:latin typeface="Avenir Next"/>
                <a:ea typeface="Avenir Next"/>
                <a:cs typeface="Avenir Next"/>
                <a:sym typeface="Avenir Next"/>
              </a:rPr>
              <a:t>Considering the article, “The Developmental Stages of Teachers” by Lilian G. Katz:</a:t>
            </a:r>
          </a:p>
          <a:p>
            <a:pPr marR="0" lvl="0" algn="l" defTabSz="457200" eaLnBrk="1" fontAlgn="auto" latinLnBrk="0" hangingPunct="1">
              <a:lnSpc>
                <a:spcPct val="100000"/>
              </a:lnSpc>
              <a:spcBef>
                <a:spcPts val="0"/>
              </a:spcBef>
              <a:spcAft>
                <a:spcPts val="0"/>
              </a:spcAft>
              <a:buSzPct val="82000"/>
              <a:tabLst/>
              <a:defRPr sz="1800">
                <a:solidFill>
                  <a:srgbClr val="000000"/>
                </a:solidFill>
              </a:defRPr>
            </a:pPr>
            <a:endParaRPr lang="en-US" sz="5400" dirty="0" smtClean="0">
              <a:solidFill>
                <a:srgbClr val="000000"/>
              </a:solidFill>
              <a:latin typeface="Avenir Next"/>
              <a:ea typeface="Avenir Next"/>
              <a:cs typeface="Avenir Next"/>
              <a:sym typeface="Avenir Next"/>
            </a:endParaRPr>
          </a:p>
          <a:p>
            <a:pPr marL="685800" marR="0" lvl="0" indent="-685800" algn="l" defTabSz="457200" eaLnBrk="1" fontAlgn="auto" latinLnBrk="0" hangingPunct="1">
              <a:lnSpc>
                <a:spcPct val="100000"/>
              </a:lnSpc>
              <a:spcBef>
                <a:spcPts val="0"/>
              </a:spcBef>
              <a:spcAft>
                <a:spcPts val="0"/>
              </a:spcAft>
              <a:buSzPct val="82000"/>
              <a:buFont typeface="Arial"/>
              <a:buChar char="•"/>
              <a:tabLst/>
              <a:defRPr sz="1800">
                <a:solidFill>
                  <a:srgbClr val="000000"/>
                </a:solidFill>
              </a:defRPr>
            </a:pPr>
            <a:r>
              <a:rPr lang="en-US" sz="5400" dirty="0" smtClean="0">
                <a:solidFill>
                  <a:srgbClr val="000000"/>
                </a:solidFill>
                <a:latin typeface="Avenir Next"/>
                <a:ea typeface="Avenir Next"/>
                <a:cs typeface="Avenir Next"/>
                <a:sym typeface="Avenir Next"/>
              </a:rPr>
              <a:t>What are your major take-aways from the article?</a:t>
            </a:r>
          </a:p>
          <a:p>
            <a:pPr marL="685800" marR="0" lvl="0" indent="-685800" algn="l" defTabSz="457200" eaLnBrk="1" fontAlgn="auto" latinLnBrk="0" hangingPunct="1">
              <a:lnSpc>
                <a:spcPct val="100000"/>
              </a:lnSpc>
              <a:spcBef>
                <a:spcPts val="0"/>
              </a:spcBef>
              <a:spcAft>
                <a:spcPts val="0"/>
              </a:spcAft>
              <a:buSzPct val="82000"/>
              <a:buFont typeface="Arial"/>
              <a:buChar char="•"/>
              <a:tabLst/>
              <a:defRPr sz="1800">
                <a:solidFill>
                  <a:srgbClr val="000000"/>
                </a:solidFill>
              </a:defRPr>
            </a:pPr>
            <a:endParaRPr lang="en-US" sz="5400" dirty="0">
              <a:solidFill>
                <a:srgbClr val="000000"/>
              </a:solidFill>
              <a:latin typeface="Avenir Next"/>
              <a:ea typeface="Avenir Next"/>
              <a:cs typeface="Avenir Next"/>
              <a:sym typeface="Avenir Next"/>
            </a:endParaRPr>
          </a:p>
          <a:p>
            <a:pPr marL="685800" marR="0" lvl="0" indent="-685800" algn="l" defTabSz="457200" eaLnBrk="1" fontAlgn="auto" latinLnBrk="0" hangingPunct="1">
              <a:lnSpc>
                <a:spcPct val="100000"/>
              </a:lnSpc>
              <a:spcBef>
                <a:spcPts val="0"/>
              </a:spcBef>
              <a:spcAft>
                <a:spcPts val="0"/>
              </a:spcAft>
              <a:buSzPct val="82000"/>
              <a:buFont typeface="Arial"/>
              <a:buChar char="•"/>
              <a:tabLst/>
              <a:defRPr sz="1800">
                <a:solidFill>
                  <a:srgbClr val="000000"/>
                </a:solidFill>
              </a:defRPr>
            </a:pPr>
            <a:r>
              <a:rPr lang="en-US" sz="5400" dirty="0" smtClean="0">
                <a:solidFill>
                  <a:srgbClr val="000000"/>
                </a:solidFill>
                <a:latin typeface="Avenir Next"/>
                <a:ea typeface="Avenir Next"/>
                <a:cs typeface="Avenir Next"/>
                <a:sym typeface="Avenir Next"/>
              </a:rPr>
              <a:t>How do the developmental stages of teachers impact your work as an administrator? </a:t>
            </a:r>
            <a:endParaRPr lang="en-US" sz="5400" dirty="0">
              <a:solidFill>
                <a:srgbClr val="000000"/>
              </a:solidFill>
              <a:latin typeface="Avenir Next"/>
              <a:ea typeface="Avenir Next"/>
              <a:cs typeface="Avenir Next"/>
              <a:sym typeface="Avenir Next"/>
            </a:endParaRPr>
          </a:p>
        </p:txBody>
      </p:sp>
      <p:sp>
        <p:nvSpPr>
          <p:cNvPr id="50" name="Shape 50"/>
          <p:cNvSpPr>
            <a:spLocks noGrp="1"/>
          </p:cNvSpPr>
          <p:nvPr>
            <p:ph type="sldNum" sz="quarter" idx="2"/>
          </p:nvPr>
        </p:nvSpPr>
        <p:spPr>
          <a:xfrm>
            <a:off x="23456900" y="13004800"/>
            <a:ext cx="2667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2</a:t>
            </a:fld>
            <a:endParaRPr sz="2400" dirty="0">
              <a:solidFill>
                <a:srgbClr val="535353"/>
              </a:solidFill>
            </a:endParaRPr>
          </a:p>
        </p:txBody>
      </p:sp>
    </p:spTree>
    <p:extLst>
      <p:ext uri="{BB962C8B-B14F-4D97-AF65-F5344CB8AC3E}">
        <p14:creationId xmlns:p14="http://schemas.microsoft.com/office/powerpoint/2010/main" val="31963929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fade">
                                      <p:cBhvr>
                                        <p:cTn id="7" dur="1000"/>
                                        <p:tgtEl>
                                          <p:spTgt spid="49">
                                            <p:txEl>
                                              <p:pRg st="0" end="0"/>
                                            </p:txEl>
                                          </p:spTgt>
                                        </p:tgtEl>
                                      </p:cBhvr>
                                    </p:animEffect>
                                    <p:anim calcmode="lin" valueType="num">
                                      <p:cBhvr>
                                        <p:cTn id="8"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9">
                                            <p:txEl>
                                              <p:pRg st="2" end="2"/>
                                            </p:txEl>
                                          </p:spTgt>
                                        </p:tgtEl>
                                        <p:attrNameLst>
                                          <p:attrName>style.visibility</p:attrName>
                                        </p:attrNameLst>
                                      </p:cBhvr>
                                      <p:to>
                                        <p:strVal val="visible"/>
                                      </p:to>
                                    </p:set>
                                    <p:animEffect transition="in" filter="fade">
                                      <p:cBhvr>
                                        <p:cTn id="14" dur="1000"/>
                                        <p:tgtEl>
                                          <p:spTgt spid="49">
                                            <p:txEl>
                                              <p:pRg st="2" end="2"/>
                                            </p:txEl>
                                          </p:spTgt>
                                        </p:tgtEl>
                                      </p:cBhvr>
                                    </p:animEffect>
                                    <p:anim calcmode="lin" valueType="num">
                                      <p:cBhvr>
                                        <p:cTn id="15" dur="1000" fill="hold"/>
                                        <p:tgtEl>
                                          <p:spTgt spid="4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9">
                                            <p:txEl>
                                              <p:pRg st="4" end="4"/>
                                            </p:txEl>
                                          </p:spTgt>
                                        </p:tgtEl>
                                        <p:attrNameLst>
                                          <p:attrName>style.visibility</p:attrName>
                                        </p:attrNameLst>
                                      </p:cBhvr>
                                      <p:to>
                                        <p:strVal val="visible"/>
                                      </p:to>
                                    </p:set>
                                    <p:animEffect transition="in" filter="fade">
                                      <p:cBhvr>
                                        <p:cTn id="21" dur="1000"/>
                                        <p:tgtEl>
                                          <p:spTgt spid="49">
                                            <p:txEl>
                                              <p:pRg st="4" end="4"/>
                                            </p:txEl>
                                          </p:spTgt>
                                        </p:tgtEl>
                                      </p:cBhvr>
                                    </p:animEffect>
                                    <p:anim calcmode="lin" valueType="num">
                                      <p:cBhvr>
                                        <p:cTn id="22" dur="1000" fill="hold"/>
                                        <p:tgtEl>
                                          <p:spTgt spid="4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utterstock_27584429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001" y="-1661039"/>
            <a:ext cx="29208413" cy="19499790"/>
          </a:xfrm>
          <a:prstGeom prst="rect">
            <a:avLst/>
          </a:prstGeom>
        </p:spPr>
      </p:pic>
      <p:sp>
        <p:nvSpPr>
          <p:cNvPr id="4" name="Rectangle 3"/>
          <p:cNvSpPr/>
          <p:nvPr/>
        </p:nvSpPr>
        <p:spPr>
          <a:xfrm>
            <a:off x="-407987" y="0"/>
            <a:ext cx="24790400" cy="14986000"/>
          </a:xfrm>
          <a:prstGeom prst="rect">
            <a:avLst/>
          </a:prstGeom>
          <a:solidFill>
            <a:srgbClr val="FFFFFF">
              <a:alpha val="68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2" name="Title 1"/>
          <p:cNvSpPr>
            <a:spLocks noGrp="1"/>
          </p:cNvSpPr>
          <p:nvPr>
            <p:ph type="title"/>
          </p:nvPr>
        </p:nvSpPr>
        <p:spPr>
          <a:xfrm>
            <a:off x="819150" y="5189538"/>
            <a:ext cx="23050500" cy="3429000"/>
          </a:xfrm>
        </p:spPr>
        <p:txBody>
          <a:bodyPr/>
          <a:lstStyle/>
          <a:p>
            <a:r>
              <a:rPr lang="en-US" b="1" dirty="0" smtClean="0">
                <a:solidFill>
                  <a:srgbClr val="FF0000"/>
                </a:solidFill>
                <a:latin typeface="Avenir Next Regular"/>
                <a:cs typeface="Avenir Next Regular"/>
              </a:rPr>
              <a:t>Your Role in</a:t>
            </a:r>
            <a:br>
              <a:rPr lang="en-US" b="1" dirty="0" smtClean="0">
                <a:solidFill>
                  <a:srgbClr val="FF0000"/>
                </a:solidFill>
                <a:latin typeface="Avenir Next Regular"/>
                <a:cs typeface="Avenir Next Regular"/>
              </a:rPr>
            </a:br>
            <a:r>
              <a:rPr lang="en-US" b="1" dirty="0" smtClean="0">
                <a:solidFill>
                  <a:srgbClr val="FF0000"/>
                </a:solidFill>
                <a:latin typeface="Avenir Next Regular"/>
                <a:cs typeface="Avenir Next Regular"/>
              </a:rPr>
              <a:t>INDUCTION &amp; MENTORING</a:t>
            </a:r>
            <a:endParaRPr lang="en-US" b="1" dirty="0">
              <a:solidFill>
                <a:srgbClr val="FF0000"/>
              </a:solidFill>
              <a:latin typeface="Avenir Next Regular"/>
              <a:cs typeface="Avenir Next Regular"/>
            </a:endParaRPr>
          </a:p>
        </p:txBody>
      </p:sp>
      <p:pic>
        <p:nvPicPr>
          <p:cNvPr id="8" name="Picture 7" descr="CERRA_Logos_for web and print use-2_MI_Leaf+Logotype_stacked_full colo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14602" y="10972800"/>
            <a:ext cx="4444289" cy="1600200"/>
          </a:xfrm>
          <a:prstGeom prst="rect">
            <a:avLst/>
          </a:prstGeom>
        </p:spPr>
      </p:pic>
      <p:pic>
        <p:nvPicPr>
          <p:cNvPr id="9" name="Picture 8" descr="CERRA_Logos_for web and print use-2_horizontal Main Logo_with leaf 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0600" y="11121136"/>
            <a:ext cx="4114800" cy="1328928"/>
          </a:xfrm>
          <a:prstGeom prst="rect">
            <a:avLst/>
          </a:prstGeom>
        </p:spPr>
      </p:pic>
      <p:sp>
        <p:nvSpPr>
          <p:cNvPr id="10" name="Shape 134"/>
          <p:cNvSpPr txBox="1">
            <a:spLocks/>
          </p:cNvSpPr>
          <p:nvPr/>
        </p:nvSpPr>
        <p:spPr>
          <a:xfrm>
            <a:off x="22885401" y="13017499"/>
            <a:ext cx="838200" cy="393701"/>
          </a:xfrm>
          <a:prstGeom prst="rect">
            <a:avLst/>
          </a:prstGeom>
          <a:extLst>
            <a:ext uri="{C572A759-6A51-4108-AA02-DFA0A04FC94B}">
              <ma14:wrappingTextBoxFlag xmlns="" xmlns:ma14="http://schemas.microsoft.com/office/mac/drawingml/2011/main" val="1"/>
            </a:ext>
          </a:extLst>
        </p:spPr>
        <p:txBody>
          <a:bodyPr/>
          <a:lstStyle>
            <a:lvl1pPr algn="ctr" defTabSz="825500">
              <a:defRPr sz="5000">
                <a:solidFill>
                  <a:srgbClr val="535353"/>
                </a:solidFill>
                <a:latin typeface="+mn-lt"/>
                <a:ea typeface="+mn-ea"/>
                <a:cs typeface="+mn-cs"/>
                <a:sym typeface="Gill Sans Light"/>
              </a:defRPr>
            </a:lvl1pPr>
            <a:lvl2pPr indent="228600" algn="ctr" defTabSz="825500">
              <a:defRPr sz="5000">
                <a:solidFill>
                  <a:srgbClr val="535353"/>
                </a:solidFill>
                <a:latin typeface="+mn-lt"/>
                <a:ea typeface="+mn-ea"/>
                <a:cs typeface="+mn-cs"/>
                <a:sym typeface="Gill Sans Light"/>
              </a:defRPr>
            </a:lvl2pPr>
            <a:lvl3pPr indent="457200" algn="ctr" defTabSz="825500">
              <a:defRPr sz="5000">
                <a:solidFill>
                  <a:srgbClr val="535353"/>
                </a:solidFill>
                <a:latin typeface="+mn-lt"/>
                <a:ea typeface="+mn-ea"/>
                <a:cs typeface="+mn-cs"/>
                <a:sym typeface="Gill Sans Light"/>
              </a:defRPr>
            </a:lvl3pPr>
            <a:lvl4pPr indent="685800" algn="ctr" defTabSz="825500">
              <a:defRPr sz="5000">
                <a:solidFill>
                  <a:srgbClr val="535353"/>
                </a:solidFill>
                <a:latin typeface="+mn-lt"/>
                <a:ea typeface="+mn-ea"/>
                <a:cs typeface="+mn-cs"/>
                <a:sym typeface="Gill Sans Light"/>
              </a:defRPr>
            </a:lvl4pPr>
            <a:lvl5pPr indent="914400" algn="ctr" defTabSz="825500">
              <a:defRPr sz="5000">
                <a:solidFill>
                  <a:srgbClr val="535353"/>
                </a:solidFill>
                <a:latin typeface="+mn-lt"/>
                <a:ea typeface="+mn-ea"/>
                <a:cs typeface="+mn-cs"/>
                <a:sym typeface="Gill Sans Light"/>
              </a:defRPr>
            </a:lvl5pPr>
            <a:lvl6pPr indent="1143000" algn="ctr" defTabSz="825500">
              <a:defRPr sz="5000">
                <a:solidFill>
                  <a:srgbClr val="535353"/>
                </a:solidFill>
                <a:latin typeface="+mn-lt"/>
                <a:ea typeface="+mn-ea"/>
                <a:cs typeface="+mn-cs"/>
                <a:sym typeface="Gill Sans Light"/>
              </a:defRPr>
            </a:lvl6pPr>
            <a:lvl7pPr indent="1371600" algn="ctr" defTabSz="825500">
              <a:defRPr sz="5000">
                <a:solidFill>
                  <a:srgbClr val="535353"/>
                </a:solidFill>
                <a:latin typeface="+mn-lt"/>
                <a:ea typeface="+mn-ea"/>
                <a:cs typeface="+mn-cs"/>
                <a:sym typeface="Gill Sans Light"/>
              </a:defRPr>
            </a:lvl7pPr>
            <a:lvl8pPr indent="1600200" algn="ctr" defTabSz="825500">
              <a:defRPr sz="5000">
                <a:solidFill>
                  <a:srgbClr val="535353"/>
                </a:solidFill>
                <a:latin typeface="+mn-lt"/>
                <a:ea typeface="+mn-ea"/>
                <a:cs typeface="+mn-cs"/>
                <a:sym typeface="Gill Sans Light"/>
              </a:defRPr>
            </a:lvl8pPr>
            <a:lvl9pPr indent="1828800" algn="ctr" defTabSz="825500">
              <a:defRPr sz="5000">
                <a:solidFill>
                  <a:srgbClr val="535353"/>
                </a:solidFill>
                <a:latin typeface="+mn-lt"/>
                <a:ea typeface="+mn-ea"/>
                <a:cs typeface="+mn-cs"/>
                <a:sym typeface="Gill Sans Light"/>
              </a:defRPr>
            </a:lvl9pPr>
          </a:lstStyle>
          <a:p>
            <a:pPr>
              <a:defRPr sz="1800">
                <a:solidFill>
                  <a:srgbClr val="000000"/>
                </a:solidFill>
              </a:defRPr>
            </a:pPr>
            <a:fld id="{86CB4B4D-7CA3-9044-876B-883B54F8677D}" type="slidenum">
              <a:rPr lang="is-IS" sz="2400" smtClean="0"/>
              <a:pPr>
                <a:defRPr sz="1800">
                  <a:solidFill>
                    <a:srgbClr val="000000"/>
                  </a:solidFill>
                </a:defRPr>
              </a:pPr>
              <a:t>20</a:t>
            </a:fld>
            <a:endParaRPr lang="is-IS" sz="2400" dirty="0"/>
          </a:p>
        </p:txBody>
      </p:sp>
    </p:spTree>
    <p:extLst>
      <p:ext uri="{BB962C8B-B14F-4D97-AF65-F5344CB8AC3E}">
        <p14:creationId xmlns:p14="http://schemas.microsoft.com/office/powerpoint/2010/main" val="1163117937"/>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dirty="0" smtClean="0">
                <a:solidFill>
                  <a:srgbClr val="0096FF"/>
                </a:solidFill>
              </a:rPr>
              <a:t>Supportive Communication</a:t>
            </a:r>
            <a:endParaRPr lang="en-US" dirty="0"/>
          </a:p>
        </p:txBody>
      </p:sp>
      <p:sp>
        <p:nvSpPr>
          <p:cNvPr id="3" name="TextBox 2"/>
          <p:cNvSpPr txBox="1"/>
          <p:nvPr/>
        </p:nvSpPr>
        <p:spPr>
          <a:xfrm>
            <a:off x="1417320" y="5312374"/>
            <a:ext cx="10652760" cy="27186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ctr" defTabSz="825500" rtl="0" fontAlgn="auto" latinLnBrk="1" hangingPunct="0">
              <a:lnSpc>
                <a:spcPct val="100000"/>
              </a:lnSpc>
              <a:spcBef>
                <a:spcPts val="0"/>
              </a:spcBef>
              <a:spcAft>
                <a:spcPts val="0"/>
              </a:spcAft>
              <a:buClrTx/>
              <a:buSzTx/>
              <a:tabLst/>
            </a:pPr>
            <a:r>
              <a:rPr kumimoji="0" lang="en-US" sz="6000" b="0" i="0" u="none" strike="noStrike" cap="none" spc="0" normalizeH="0" baseline="0" dirty="0" smtClean="0">
                <a:ln>
                  <a:noFill/>
                </a:ln>
                <a:solidFill>
                  <a:srgbClr val="000000"/>
                </a:solidFill>
                <a:effectLst/>
                <a:uFillTx/>
                <a:latin typeface="Avenir Next"/>
                <a:sym typeface="Gill Sans Light"/>
              </a:rPr>
              <a:t>The mentor </a:t>
            </a:r>
            <a:r>
              <a:rPr lang="en-US" sz="6000" dirty="0" smtClean="0">
                <a:solidFill>
                  <a:srgbClr val="000000"/>
                </a:solidFill>
                <a:latin typeface="Avenir Next"/>
              </a:rPr>
              <a:t>must not assume</a:t>
            </a:r>
          </a:p>
          <a:p>
            <a:pPr marR="0" algn="ctr" defTabSz="825500" rtl="0" fontAlgn="auto" latinLnBrk="1" hangingPunct="0">
              <a:lnSpc>
                <a:spcPct val="100000"/>
              </a:lnSpc>
              <a:spcBef>
                <a:spcPts val="0"/>
              </a:spcBef>
              <a:spcAft>
                <a:spcPts val="0"/>
              </a:spcAft>
              <a:buClrTx/>
              <a:buSzTx/>
              <a:tabLst/>
            </a:pPr>
            <a:r>
              <a:rPr lang="en-US" sz="6000" dirty="0" smtClean="0">
                <a:solidFill>
                  <a:srgbClr val="000000"/>
                </a:solidFill>
                <a:latin typeface="Avenir Next"/>
              </a:rPr>
              <a:t> the role of the evaluator. </a:t>
            </a:r>
            <a:endParaRPr kumimoji="0" lang="en-US" sz="6000" b="0" i="0" u="none" strike="noStrike" cap="none" spc="0" normalizeH="0" dirty="0" smtClean="0">
              <a:ln>
                <a:noFill/>
              </a:ln>
              <a:solidFill>
                <a:srgbClr val="000000"/>
              </a:solidFill>
              <a:effectLst/>
              <a:uFillTx/>
              <a:latin typeface="Avenir Next"/>
              <a:sym typeface="Gill Sans Light"/>
            </a:endParaRPr>
          </a:p>
          <a:p>
            <a:pPr marL="685800" marR="0" indent="-685800" algn="ctr" defTabSz="8255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5000" b="0" i="0" u="none" strike="noStrike" cap="none" spc="0" normalizeH="0" baseline="0" dirty="0">
              <a:ln>
                <a:noFill/>
              </a:ln>
              <a:solidFill>
                <a:srgbClr val="535353"/>
              </a:solidFill>
              <a:effectLst/>
              <a:uFillTx/>
              <a:latin typeface="+mn-lt"/>
              <a:ea typeface="+mn-ea"/>
              <a:cs typeface="+mn-cs"/>
              <a:sym typeface="Gill Sans Light"/>
            </a:endParaRPr>
          </a:p>
        </p:txBody>
      </p:sp>
      <p:graphicFrame>
        <p:nvGraphicFramePr>
          <p:cNvPr id="5" name="Diagram 4"/>
          <p:cNvGraphicFramePr/>
          <p:nvPr>
            <p:extLst>
              <p:ext uri="{D42A27DB-BD31-4B8C-83A1-F6EECF244321}">
                <p14:modId xmlns:p14="http://schemas.microsoft.com/office/powerpoint/2010/main" val="2422649793"/>
              </p:ext>
            </p:extLst>
          </p:nvPr>
        </p:nvGraphicFramePr>
        <p:xfrm>
          <a:off x="11247120" y="3784600"/>
          <a:ext cx="12115800" cy="8742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hape 134"/>
          <p:cNvSpPr txBox="1">
            <a:spLocks/>
          </p:cNvSpPr>
          <p:nvPr/>
        </p:nvSpPr>
        <p:spPr>
          <a:xfrm>
            <a:off x="23109240" y="13017500"/>
            <a:ext cx="614361" cy="472386"/>
          </a:xfrm>
          <a:prstGeom prst="rect">
            <a:avLst/>
          </a:prstGeom>
          <a:extLst>
            <a:ext uri="{C572A759-6A51-4108-AA02-DFA0A04FC94B}">
              <ma14:wrappingTextBoxFlag xmlns="" xmlns:ma14="http://schemas.microsoft.com/office/mac/drawingml/2011/main" val="1"/>
            </a:ext>
          </a:extLst>
        </p:spPr>
        <p:txBody>
          <a:bodyPr/>
          <a:lstStyle>
            <a:lvl1pPr algn="ctr" defTabSz="825500">
              <a:defRPr sz="5000">
                <a:solidFill>
                  <a:srgbClr val="535353"/>
                </a:solidFill>
                <a:latin typeface="+mn-lt"/>
                <a:ea typeface="+mn-ea"/>
                <a:cs typeface="+mn-cs"/>
                <a:sym typeface="Gill Sans Light"/>
              </a:defRPr>
            </a:lvl1pPr>
            <a:lvl2pPr indent="228600" algn="ctr" defTabSz="825500">
              <a:defRPr sz="5000">
                <a:solidFill>
                  <a:srgbClr val="535353"/>
                </a:solidFill>
                <a:latin typeface="+mn-lt"/>
                <a:ea typeface="+mn-ea"/>
                <a:cs typeface="+mn-cs"/>
                <a:sym typeface="Gill Sans Light"/>
              </a:defRPr>
            </a:lvl2pPr>
            <a:lvl3pPr indent="457200" algn="ctr" defTabSz="825500">
              <a:defRPr sz="5000">
                <a:solidFill>
                  <a:srgbClr val="535353"/>
                </a:solidFill>
                <a:latin typeface="+mn-lt"/>
                <a:ea typeface="+mn-ea"/>
                <a:cs typeface="+mn-cs"/>
                <a:sym typeface="Gill Sans Light"/>
              </a:defRPr>
            </a:lvl3pPr>
            <a:lvl4pPr indent="685800" algn="ctr" defTabSz="825500">
              <a:defRPr sz="5000">
                <a:solidFill>
                  <a:srgbClr val="535353"/>
                </a:solidFill>
                <a:latin typeface="+mn-lt"/>
                <a:ea typeface="+mn-ea"/>
                <a:cs typeface="+mn-cs"/>
                <a:sym typeface="Gill Sans Light"/>
              </a:defRPr>
            </a:lvl4pPr>
            <a:lvl5pPr indent="914400" algn="ctr" defTabSz="825500">
              <a:defRPr sz="5000">
                <a:solidFill>
                  <a:srgbClr val="535353"/>
                </a:solidFill>
                <a:latin typeface="+mn-lt"/>
                <a:ea typeface="+mn-ea"/>
                <a:cs typeface="+mn-cs"/>
                <a:sym typeface="Gill Sans Light"/>
              </a:defRPr>
            </a:lvl5pPr>
            <a:lvl6pPr indent="1143000" algn="ctr" defTabSz="825500">
              <a:defRPr sz="5000">
                <a:solidFill>
                  <a:srgbClr val="535353"/>
                </a:solidFill>
                <a:latin typeface="+mn-lt"/>
                <a:ea typeface="+mn-ea"/>
                <a:cs typeface="+mn-cs"/>
                <a:sym typeface="Gill Sans Light"/>
              </a:defRPr>
            </a:lvl6pPr>
            <a:lvl7pPr indent="1371600" algn="ctr" defTabSz="825500">
              <a:defRPr sz="5000">
                <a:solidFill>
                  <a:srgbClr val="535353"/>
                </a:solidFill>
                <a:latin typeface="+mn-lt"/>
                <a:ea typeface="+mn-ea"/>
                <a:cs typeface="+mn-cs"/>
                <a:sym typeface="Gill Sans Light"/>
              </a:defRPr>
            </a:lvl7pPr>
            <a:lvl8pPr indent="1600200" algn="ctr" defTabSz="825500">
              <a:defRPr sz="5000">
                <a:solidFill>
                  <a:srgbClr val="535353"/>
                </a:solidFill>
                <a:latin typeface="+mn-lt"/>
                <a:ea typeface="+mn-ea"/>
                <a:cs typeface="+mn-cs"/>
                <a:sym typeface="Gill Sans Light"/>
              </a:defRPr>
            </a:lvl8pPr>
            <a:lvl9pPr indent="1828800" algn="ctr" defTabSz="825500">
              <a:defRPr sz="5000">
                <a:solidFill>
                  <a:srgbClr val="535353"/>
                </a:solidFill>
                <a:latin typeface="+mn-lt"/>
                <a:ea typeface="+mn-ea"/>
                <a:cs typeface="+mn-cs"/>
                <a:sym typeface="Gill Sans Light"/>
              </a:defRPr>
            </a:lvl9pPr>
          </a:lstStyle>
          <a:p>
            <a:pPr>
              <a:defRPr sz="1800">
                <a:solidFill>
                  <a:srgbClr val="000000"/>
                </a:solidFill>
              </a:defRPr>
            </a:pPr>
            <a:fld id="{86CB4B4D-7CA3-9044-876B-883B54F8677D}" type="slidenum">
              <a:rPr lang="is-IS" sz="2400" smtClean="0"/>
              <a:pPr>
                <a:defRPr sz="1800">
                  <a:solidFill>
                    <a:srgbClr val="000000"/>
                  </a:solidFill>
                </a:defRPr>
              </a:pPr>
              <a:t>21</a:t>
            </a:fld>
            <a:endParaRPr lang="is-IS" sz="2400" dirty="0"/>
          </a:p>
        </p:txBody>
      </p:sp>
    </p:spTree>
    <p:extLst>
      <p:ext uri="{BB962C8B-B14F-4D97-AF65-F5344CB8AC3E}">
        <p14:creationId xmlns:p14="http://schemas.microsoft.com/office/powerpoint/2010/main" val="3843664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shutterstock_126811499.jpg"/>
          <p:cNvPicPr/>
          <p:nvPr/>
        </p:nvPicPr>
        <p:blipFill>
          <a:blip r:embed="rId3">
            <a:alphaModFix amt="0"/>
            <a:extLst/>
          </a:blip>
          <a:srcRect l="8470" r="13319" b="22224"/>
          <a:stretch>
            <a:fillRect/>
          </a:stretch>
        </p:blipFill>
        <p:spPr>
          <a:xfrm>
            <a:off x="-133152" y="-1648545"/>
            <a:ext cx="24662889" cy="16352578"/>
          </a:xfrm>
          <a:prstGeom prst="rect">
            <a:avLst/>
          </a:prstGeom>
          <a:ln w="12700">
            <a:miter lim="400000"/>
          </a:ln>
        </p:spPr>
      </p:pic>
      <p:sp>
        <p:nvSpPr>
          <p:cNvPr id="133" name="Shape 133"/>
          <p:cNvSpPr>
            <a:spLocks noGrp="1"/>
          </p:cNvSpPr>
          <p:nvPr>
            <p:ph type="title"/>
          </p:nvPr>
        </p:nvSpPr>
        <p:spPr>
          <a:xfrm>
            <a:off x="666750" y="919460"/>
            <a:ext cx="23050500" cy="1506240"/>
          </a:xfrm>
          <a:prstGeom prst="rect">
            <a:avLst/>
          </a:prstGeom>
        </p:spPr>
        <p:txBody>
          <a:bodyPr>
            <a:normAutofit/>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lang="en-US" sz="8000" cap="all" dirty="0" smtClean="0">
                <a:solidFill>
                  <a:srgbClr val="0096FF"/>
                </a:solidFill>
              </a:rPr>
              <a:t>Administrator Responsibilities</a:t>
            </a:r>
            <a:endParaRPr sz="8000" cap="all" dirty="0">
              <a:solidFill>
                <a:srgbClr val="0096FF"/>
              </a:solidFill>
            </a:endParaRPr>
          </a:p>
        </p:txBody>
      </p:sp>
      <p:sp>
        <p:nvSpPr>
          <p:cNvPr id="134" name="Shape 134"/>
          <p:cNvSpPr>
            <a:spLocks noGrp="1"/>
          </p:cNvSpPr>
          <p:nvPr>
            <p:ph type="sldNum" sz="quarter" idx="2"/>
          </p:nvPr>
        </p:nvSpPr>
        <p:spPr>
          <a:xfrm>
            <a:off x="23304499" y="13017500"/>
            <a:ext cx="4191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22</a:t>
            </a:fld>
            <a:endParaRPr sz="2400" dirty="0">
              <a:solidFill>
                <a:srgbClr val="535353"/>
              </a:solidFill>
            </a:endParaRPr>
          </a:p>
        </p:txBody>
      </p:sp>
      <p:sp>
        <p:nvSpPr>
          <p:cNvPr id="135" name="Shape 135"/>
          <p:cNvSpPr/>
          <p:nvPr/>
        </p:nvSpPr>
        <p:spPr>
          <a:xfrm>
            <a:off x="1025236" y="2687782"/>
            <a:ext cx="22671228" cy="110282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0" algn="l" defTabSz="457200">
              <a:buClr>
                <a:srgbClr val="535353"/>
              </a:buClr>
              <a:buSzPct val="82000"/>
              <a:defRPr sz="1800">
                <a:solidFill>
                  <a:srgbClr val="000000"/>
                </a:solidFill>
              </a:defRPr>
            </a:pPr>
            <a:r>
              <a:rPr sz="5400" dirty="0" smtClean="0">
                <a:latin typeface="Avenir Next"/>
                <a:ea typeface="Avenir Next"/>
                <a:cs typeface="Avenir Next"/>
                <a:sym typeface="Avenir Next"/>
              </a:rPr>
              <a:t/>
            </a:r>
            <a:br>
              <a:rPr sz="5400" dirty="0" smtClean="0">
                <a:latin typeface="Avenir Next"/>
                <a:ea typeface="Avenir Next"/>
                <a:cs typeface="Avenir Next"/>
                <a:sym typeface="Avenir Next"/>
              </a:rPr>
            </a:br>
            <a:r>
              <a:rPr sz="5400" dirty="0" smtClean="0">
                <a:latin typeface="Avenir Next"/>
                <a:ea typeface="Avenir Next"/>
                <a:cs typeface="Avenir Next"/>
                <a:sym typeface="Avenir Next"/>
              </a:rPr>
              <a:t/>
            </a:r>
            <a:br>
              <a:rPr sz="5400" dirty="0" smtClean="0">
                <a:latin typeface="Avenir Next"/>
                <a:ea typeface="Avenir Next"/>
                <a:cs typeface="Avenir Next"/>
                <a:sym typeface="Avenir Next"/>
              </a:rPr>
            </a:br>
            <a:endParaRPr sz="5400" dirty="0">
              <a:latin typeface="Avenir Next"/>
              <a:ea typeface="Avenir Next"/>
              <a:cs typeface="Avenir Next"/>
              <a:sym typeface="Avenir Next"/>
            </a:endParaRPr>
          </a:p>
        </p:txBody>
      </p:sp>
      <p:graphicFrame>
        <p:nvGraphicFramePr>
          <p:cNvPr id="2" name="Table 1"/>
          <p:cNvGraphicFramePr>
            <a:graphicFrameLocks noGrp="1"/>
          </p:cNvGraphicFramePr>
          <p:nvPr>
            <p:extLst>
              <p:ext uri="{D42A27DB-BD31-4B8C-83A1-F6EECF244321}">
                <p14:modId xmlns:p14="http://schemas.microsoft.com/office/powerpoint/2010/main" val="3665357417"/>
              </p:ext>
            </p:extLst>
          </p:nvPr>
        </p:nvGraphicFramePr>
        <p:xfrm>
          <a:off x="1025238" y="3046458"/>
          <a:ext cx="22333527" cy="5846082"/>
        </p:xfrm>
        <a:graphic>
          <a:graphicData uri="http://schemas.openxmlformats.org/drawingml/2006/table">
            <a:tbl>
              <a:tblPr firstRow="1" bandRow="1">
                <a:tableStyleId>{5940675A-B579-460E-94D1-54222C63F5DA}</a:tableStyleId>
              </a:tblPr>
              <a:tblGrid>
                <a:gridCol w="7444509">
                  <a:extLst>
                    <a:ext uri="{9D8B030D-6E8A-4147-A177-3AD203B41FA5}">
                      <a16:colId xmlns:a16="http://schemas.microsoft.com/office/drawing/2014/main" xmlns="" val="20000"/>
                    </a:ext>
                  </a:extLst>
                </a:gridCol>
                <a:gridCol w="7444509">
                  <a:extLst>
                    <a:ext uri="{9D8B030D-6E8A-4147-A177-3AD203B41FA5}">
                      <a16:colId xmlns:a16="http://schemas.microsoft.com/office/drawing/2014/main" xmlns="" val="20001"/>
                    </a:ext>
                  </a:extLst>
                </a:gridCol>
                <a:gridCol w="7444509">
                  <a:extLst>
                    <a:ext uri="{9D8B030D-6E8A-4147-A177-3AD203B41FA5}">
                      <a16:colId xmlns:a16="http://schemas.microsoft.com/office/drawing/2014/main" xmlns="" val="20002"/>
                    </a:ext>
                  </a:extLst>
                </a:gridCol>
              </a:tblGrid>
              <a:tr h="1388382">
                <a:tc>
                  <a:txBody>
                    <a:bodyPr/>
                    <a:lstStyle/>
                    <a:p>
                      <a:r>
                        <a:rPr lang="en-US" sz="5400" dirty="0" smtClean="0">
                          <a:solidFill>
                            <a:srgbClr val="000000"/>
                          </a:solidFill>
                          <a:latin typeface="Avenir Next"/>
                        </a:rPr>
                        <a:t>Social/Emotional</a:t>
                      </a:r>
                    </a:p>
                  </a:txBody>
                  <a:tcPr anchor="ctr"/>
                </a:tc>
                <a:tc>
                  <a:txBody>
                    <a:bodyPr/>
                    <a:lstStyle/>
                    <a:p>
                      <a:r>
                        <a:rPr lang="en-US" sz="5400" dirty="0" smtClean="0">
                          <a:solidFill>
                            <a:srgbClr val="000000"/>
                          </a:solidFill>
                          <a:latin typeface="Avenir Next"/>
                        </a:rPr>
                        <a:t>Physical</a:t>
                      </a:r>
                    </a:p>
                  </a:txBody>
                  <a:tcPr anchor="ctr"/>
                </a:tc>
                <a:tc>
                  <a:txBody>
                    <a:bodyPr/>
                    <a:lstStyle/>
                    <a:p>
                      <a:r>
                        <a:rPr lang="en-US" sz="5400" dirty="0" smtClean="0">
                          <a:solidFill>
                            <a:srgbClr val="000000"/>
                          </a:solidFill>
                          <a:latin typeface="Avenir Next"/>
                        </a:rPr>
                        <a:t>Instructional</a:t>
                      </a:r>
                    </a:p>
                  </a:txBody>
                  <a:tcPr anchor="ctr"/>
                </a:tc>
                <a:extLst>
                  <a:ext uri="{0D108BD9-81ED-4DB2-BD59-A6C34878D82A}">
                    <a16:rowId xmlns:a16="http://schemas.microsoft.com/office/drawing/2014/main" xmlns="" val="10000"/>
                  </a:ext>
                </a:extLst>
              </a:tr>
              <a:tr h="4457700">
                <a:tc>
                  <a:txBody>
                    <a:bodyPr/>
                    <a:lstStyle/>
                    <a:p>
                      <a:pPr marL="857250" indent="-857250" algn="l">
                        <a:buFont typeface="Arial" panose="020B0604020202020204" pitchFamily="34" charset="0"/>
                        <a:buChar char="•"/>
                      </a:pPr>
                      <a:r>
                        <a:rPr lang="en-US" sz="5400" dirty="0" smtClean="0">
                          <a:solidFill>
                            <a:srgbClr val="000000"/>
                          </a:solidFill>
                          <a:latin typeface="Avenir Next"/>
                        </a:rPr>
                        <a:t>Culture/Environment</a:t>
                      </a:r>
                    </a:p>
                    <a:p>
                      <a:pPr marL="0" indent="0" algn="l">
                        <a:buFont typeface="Arial" panose="020B0604020202020204" pitchFamily="34" charset="0"/>
                        <a:buNone/>
                      </a:pPr>
                      <a:endParaRPr lang="en-US" sz="5400" dirty="0" smtClean="0">
                        <a:solidFill>
                          <a:srgbClr val="000000"/>
                        </a:solidFill>
                        <a:latin typeface="Avenir Next"/>
                      </a:endParaRPr>
                    </a:p>
                    <a:p>
                      <a:pPr marL="0" indent="0" algn="l">
                        <a:buFont typeface="Arial" panose="020B0604020202020204" pitchFamily="34" charset="0"/>
                        <a:buNone/>
                      </a:pPr>
                      <a:endParaRPr lang="en-US" sz="5400" dirty="0" smtClean="0">
                        <a:solidFill>
                          <a:srgbClr val="000000"/>
                        </a:solidFill>
                        <a:latin typeface="Avenir Next"/>
                      </a:endParaRPr>
                    </a:p>
                    <a:p>
                      <a:pPr marL="0" indent="0" algn="l">
                        <a:buFont typeface="Arial" panose="020B0604020202020204" pitchFamily="34" charset="0"/>
                        <a:buNone/>
                      </a:pPr>
                      <a:endParaRPr lang="en-US" sz="5400" dirty="0" smtClean="0">
                        <a:solidFill>
                          <a:srgbClr val="000000"/>
                        </a:solidFill>
                        <a:latin typeface="Avenir Next"/>
                      </a:endParaRPr>
                    </a:p>
                    <a:p>
                      <a:pPr marL="0" indent="0" algn="l">
                        <a:buFont typeface="Arial" panose="020B0604020202020204" pitchFamily="34" charset="0"/>
                        <a:buNone/>
                      </a:pPr>
                      <a:endParaRPr lang="en-US" sz="5400" dirty="0">
                        <a:solidFill>
                          <a:srgbClr val="000000"/>
                        </a:solidFill>
                        <a:latin typeface="Avenir Next"/>
                      </a:endParaRPr>
                    </a:p>
                  </a:txBody>
                  <a:tcPr/>
                </a:tc>
                <a:tc>
                  <a:txBody>
                    <a:bodyPr/>
                    <a:lstStyle/>
                    <a:p>
                      <a:pPr marL="685800" marR="0" indent="-6858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aseline="0" dirty="0" smtClean="0">
                          <a:solidFill>
                            <a:srgbClr val="000000"/>
                          </a:solidFill>
                          <a:latin typeface="Avenir Next"/>
                        </a:rPr>
                        <a:t>Resources</a:t>
                      </a:r>
                    </a:p>
                    <a:p>
                      <a:pPr marL="0" marR="0" indent="0" algn="l" defTabSz="82550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5400" baseline="0" dirty="0" smtClean="0">
                        <a:solidFill>
                          <a:srgbClr val="000000"/>
                        </a:solidFill>
                        <a:latin typeface="Avenir Next"/>
                      </a:endParaRPr>
                    </a:p>
                    <a:p>
                      <a:pPr marL="0" marR="0" indent="0" algn="l" defTabSz="82550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5400" baseline="0" dirty="0" smtClean="0">
                        <a:solidFill>
                          <a:srgbClr val="000000"/>
                        </a:solidFill>
                        <a:latin typeface="Avenir Next"/>
                      </a:endParaRPr>
                    </a:p>
                    <a:p>
                      <a:pPr marL="0" marR="0" indent="0" algn="l" defTabSz="82550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5400" baseline="0" dirty="0" smtClean="0">
                        <a:solidFill>
                          <a:srgbClr val="000000"/>
                        </a:solidFill>
                        <a:latin typeface="Avenir Next"/>
                      </a:endParaRPr>
                    </a:p>
                    <a:p>
                      <a:pPr marL="0" marR="0" indent="0" algn="l" defTabSz="82550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5400" baseline="0" dirty="0" smtClean="0">
                        <a:solidFill>
                          <a:srgbClr val="000000"/>
                        </a:solidFill>
                        <a:latin typeface="Avenir Next"/>
                      </a:endParaRPr>
                    </a:p>
                  </a:txBody>
                  <a:tcPr/>
                </a:tc>
                <a:tc>
                  <a:txBody>
                    <a:bodyPr/>
                    <a:lstStyle/>
                    <a:p>
                      <a:pPr marL="857250" indent="-857250" algn="l">
                        <a:buFont typeface="Arial" panose="020B0604020202020204" pitchFamily="34" charset="0"/>
                        <a:buChar char="•"/>
                      </a:pPr>
                      <a:r>
                        <a:rPr lang="en-US" sz="5400" dirty="0" smtClean="0">
                          <a:solidFill>
                            <a:srgbClr val="000000"/>
                          </a:solidFill>
                          <a:latin typeface="Avenir Next"/>
                        </a:rPr>
                        <a:t>Professional development and assistance</a:t>
                      </a:r>
                    </a:p>
                    <a:p>
                      <a:pPr marL="0" indent="0" algn="l">
                        <a:buFont typeface="Arial" panose="020B0604020202020204" pitchFamily="34" charset="0"/>
                        <a:buNone/>
                      </a:pPr>
                      <a:endParaRPr lang="en-US" sz="5400" dirty="0" smtClean="0">
                        <a:solidFill>
                          <a:srgbClr val="000000"/>
                        </a:solidFill>
                        <a:latin typeface="Avenir Next"/>
                      </a:endParaRPr>
                    </a:p>
                    <a:p>
                      <a:pPr marL="857250" indent="-857250" algn="l">
                        <a:buFont typeface="Arial" panose="020B0604020202020204" pitchFamily="34" charset="0"/>
                        <a:buChar char="•"/>
                      </a:pPr>
                      <a:endParaRPr lang="en-US" sz="5400" dirty="0">
                        <a:solidFill>
                          <a:srgbClr val="000000"/>
                        </a:solidFill>
                        <a:latin typeface="Avenir Next"/>
                      </a:endParaRPr>
                    </a:p>
                  </a:txBody>
                  <a:tcPr/>
                </a:tc>
                <a:extLst>
                  <a:ext uri="{0D108BD9-81ED-4DB2-BD59-A6C34878D82A}">
                    <a16:rowId xmlns:a16="http://schemas.microsoft.com/office/drawing/2014/main" xmlns=""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55144109"/>
              </p:ext>
            </p:extLst>
          </p:nvPr>
        </p:nvGraphicFramePr>
        <p:xfrm>
          <a:off x="1025237" y="9154622"/>
          <a:ext cx="22333527" cy="3555538"/>
        </p:xfrm>
        <a:graphic>
          <a:graphicData uri="http://schemas.openxmlformats.org/drawingml/2006/table">
            <a:tbl>
              <a:tblPr firstRow="1" bandRow="1">
                <a:tableStyleId>{5940675A-B579-460E-94D1-54222C63F5DA}</a:tableStyleId>
              </a:tblPr>
              <a:tblGrid>
                <a:gridCol w="7444509"/>
                <a:gridCol w="7440814"/>
                <a:gridCol w="7448204"/>
              </a:tblGrid>
              <a:tr h="3555538">
                <a:tc>
                  <a:txBody>
                    <a:bodyPr/>
                    <a:lstStyle/>
                    <a:p>
                      <a:pPr marL="857250" indent="-857250" algn="l">
                        <a:buFont typeface="Arial" panose="020B0604020202020204" pitchFamily="34" charset="0"/>
                        <a:buChar char="•"/>
                      </a:pPr>
                      <a:r>
                        <a:rPr lang="en-US" sz="5400" dirty="0" smtClean="0">
                          <a:solidFill>
                            <a:srgbClr val="FF0000"/>
                          </a:solidFill>
                          <a:latin typeface="Avenir Next"/>
                        </a:rPr>
                        <a:t>Pairing of mentors and beginning</a:t>
                      </a:r>
                      <a:r>
                        <a:rPr lang="en-US" sz="5400" baseline="0" dirty="0" smtClean="0">
                          <a:solidFill>
                            <a:srgbClr val="FF0000"/>
                          </a:solidFill>
                          <a:latin typeface="Avenir Next"/>
                        </a:rPr>
                        <a:t> teachers</a:t>
                      </a:r>
                    </a:p>
                    <a:p>
                      <a:pPr marL="857250" indent="-857250" algn="l">
                        <a:buFont typeface="Arial" panose="020B0604020202020204" pitchFamily="34" charset="0"/>
                        <a:buChar char="•"/>
                      </a:pPr>
                      <a:r>
                        <a:rPr lang="en-US" sz="5400" baseline="0" dirty="0" smtClean="0">
                          <a:solidFill>
                            <a:srgbClr val="FF0000"/>
                          </a:solidFill>
                          <a:latin typeface="Avenir Next"/>
                        </a:rPr>
                        <a:t>Resources</a:t>
                      </a:r>
                    </a:p>
                  </a:txBody>
                  <a:tcPr/>
                </a:tc>
                <a:tc>
                  <a:txBody>
                    <a:bodyPr/>
                    <a:lstStyle/>
                    <a:p>
                      <a:pPr marL="685800" marR="0" indent="-6858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aseline="0" dirty="0" smtClean="0">
                          <a:solidFill>
                            <a:srgbClr val="FF0000"/>
                          </a:solidFill>
                          <a:latin typeface="Avenir Next"/>
                        </a:rPr>
                        <a:t>Time</a:t>
                      </a:r>
                    </a:p>
                    <a:p>
                      <a:pPr marL="685800" marR="0" indent="-6858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aseline="0" dirty="0" smtClean="0">
                          <a:solidFill>
                            <a:srgbClr val="FF0000"/>
                          </a:solidFill>
                          <a:latin typeface="Avenir Next"/>
                        </a:rPr>
                        <a:t>Facility orientation</a:t>
                      </a:r>
                    </a:p>
                    <a:p>
                      <a:pPr marL="685800" marR="0" indent="-6858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aseline="0" dirty="0" smtClean="0">
                          <a:solidFill>
                            <a:srgbClr val="FF0000"/>
                          </a:solidFill>
                          <a:latin typeface="Avenir Next"/>
                        </a:rPr>
                        <a:t>Policies and procedures</a:t>
                      </a:r>
                    </a:p>
                  </a:txBody>
                  <a:tcPr/>
                </a:tc>
                <a:tc>
                  <a:txBody>
                    <a:bodyPr/>
                    <a:lstStyle/>
                    <a:p>
                      <a:pPr marL="857250" indent="-857250" algn="l">
                        <a:buFont typeface="Arial" panose="020B0604020202020204" pitchFamily="34" charset="0"/>
                        <a:buChar char="•"/>
                      </a:pPr>
                      <a:r>
                        <a:rPr lang="en-US" sz="5400" dirty="0" smtClean="0">
                          <a:solidFill>
                            <a:srgbClr val="FF0000"/>
                          </a:solidFill>
                          <a:latin typeface="Avenir Next"/>
                        </a:rPr>
                        <a:t>Formal and informal support</a:t>
                      </a:r>
                      <a:endParaRPr lang="en-US" sz="5400" baseline="0" dirty="0" smtClean="0">
                        <a:solidFill>
                          <a:srgbClr val="FF0000"/>
                        </a:solidFill>
                        <a:latin typeface="Avenir Next"/>
                      </a:endParaRPr>
                    </a:p>
                    <a:p>
                      <a:pPr marL="857250" indent="-857250" algn="l">
                        <a:buFont typeface="Arial" panose="020B0604020202020204" pitchFamily="34" charset="0"/>
                        <a:buChar char="•"/>
                      </a:pPr>
                      <a:r>
                        <a:rPr lang="en-US" sz="5400" baseline="0" dirty="0" smtClean="0">
                          <a:solidFill>
                            <a:srgbClr val="FF0000"/>
                          </a:solidFill>
                          <a:latin typeface="Avenir Next"/>
                        </a:rPr>
                        <a:t>Resources</a:t>
                      </a:r>
                      <a:endParaRPr lang="en-US" sz="5400" dirty="0" smtClean="0">
                        <a:solidFill>
                          <a:srgbClr val="FF0000"/>
                        </a:solidFill>
                        <a:latin typeface="Avenir Next"/>
                      </a:endParaRPr>
                    </a:p>
                  </a:txBody>
                  <a:tcPr/>
                </a:tc>
              </a:tr>
            </a:tbl>
          </a:graphicData>
        </a:graphic>
      </p:graphicFrame>
    </p:spTree>
    <p:extLst>
      <p:ext uri="{BB962C8B-B14F-4D97-AF65-F5344CB8AC3E}">
        <p14:creationId xmlns:p14="http://schemas.microsoft.com/office/powerpoint/2010/main" val="19582775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title"/>
          </p:nvPr>
        </p:nvSpPr>
        <p:spPr>
          <a:prstGeom prst="rect">
            <a:avLst/>
          </a:prstGeom>
        </p:spPr>
        <p:txBody>
          <a:bodyPr>
            <a:normAutofit/>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lang="en-US" sz="8000" cap="all" dirty="0">
                <a:solidFill>
                  <a:srgbClr val="0096FF"/>
                </a:solidFill>
              </a:rPr>
              <a:t> </a:t>
            </a:r>
            <a:r>
              <a:rPr lang="en-US" sz="8000" cap="all" dirty="0" smtClean="0">
                <a:solidFill>
                  <a:srgbClr val="0096FF"/>
                </a:solidFill>
              </a:rPr>
              <a:t>Mentor training Information</a:t>
            </a:r>
            <a:endParaRPr sz="7200" cap="all" dirty="0">
              <a:solidFill>
                <a:srgbClr val="0096FF"/>
              </a:solidFill>
            </a:endParaRPr>
          </a:p>
        </p:txBody>
      </p:sp>
      <p:sp>
        <p:nvSpPr>
          <p:cNvPr id="68" name="Shape 68"/>
          <p:cNvSpPr>
            <a:spLocks noGrp="1"/>
          </p:cNvSpPr>
          <p:nvPr>
            <p:ph type="sldNum" sz="quarter" idx="4294967295"/>
          </p:nvPr>
        </p:nvSpPr>
        <p:spPr>
          <a:xfrm>
            <a:off x="23456900" y="13017500"/>
            <a:ext cx="266700"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23</a:t>
            </a:fld>
            <a:endParaRPr sz="2400" dirty="0">
              <a:solidFill>
                <a:srgbClr val="535353"/>
              </a:solidFill>
            </a:endParaRPr>
          </a:p>
        </p:txBody>
      </p:sp>
      <p:sp>
        <p:nvSpPr>
          <p:cNvPr id="67" name="Shape 67"/>
          <p:cNvSpPr>
            <a:spLocks noGrp="1"/>
          </p:cNvSpPr>
          <p:nvPr>
            <p:ph type="body" idx="4294967295"/>
          </p:nvPr>
        </p:nvSpPr>
        <p:spPr>
          <a:xfrm>
            <a:off x="1314450" y="2393950"/>
            <a:ext cx="23069550" cy="9234488"/>
          </a:xfrm>
          <a:prstGeom prst="rect">
            <a:avLst/>
          </a:prstGeom>
        </p:spPr>
        <p:txBody>
          <a:bodyPr>
            <a:normAutofit/>
          </a:bodyPr>
          <a:lstStyle/>
          <a:p>
            <a:pPr marL="0" indent="0" algn="l">
              <a:buNone/>
            </a:pPr>
            <a:endParaRPr lang="en-US" sz="5100" dirty="0">
              <a:solidFill>
                <a:srgbClr val="000000"/>
              </a:solidFill>
              <a:latin typeface="Avenir Next Regular"/>
            </a:endParaRPr>
          </a:p>
          <a:p>
            <a:pPr marL="0" indent="0" algn="l">
              <a:buNone/>
            </a:pPr>
            <a:endParaRPr lang="en-US" sz="6000" dirty="0" smtClean="0">
              <a:solidFill>
                <a:srgbClr val="080808"/>
              </a:solidFill>
              <a:latin typeface="Avenir Next"/>
            </a:endParaRPr>
          </a:p>
          <a:p>
            <a:pPr marL="0" indent="0" algn="l">
              <a:buNone/>
            </a:pPr>
            <a:endParaRPr lang="en-US" sz="6000" dirty="0" smtClean="0">
              <a:solidFill>
                <a:srgbClr val="080808"/>
              </a:solidFill>
              <a:latin typeface="Avenir Next"/>
            </a:endParaRPr>
          </a:p>
          <a:p>
            <a:pPr marL="0" indent="0" algn="l">
              <a:buNone/>
            </a:pPr>
            <a:endParaRPr lang="en-US" sz="6000" dirty="0" smtClean="0">
              <a:solidFill>
                <a:srgbClr val="080808"/>
              </a:solidFill>
              <a:latin typeface="Avenir Next"/>
            </a:endParaRPr>
          </a:p>
          <a:p>
            <a:pPr marL="0" indent="0" algn="l">
              <a:buNone/>
            </a:pPr>
            <a:endParaRPr lang="en-US" sz="6000" dirty="0" smtClean="0">
              <a:solidFill>
                <a:srgbClr val="080808"/>
              </a:solidFill>
              <a:latin typeface="Avenir Next"/>
            </a:endParaRPr>
          </a:p>
          <a:p>
            <a:pPr algn="l"/>
            <a:endParaRPr lang="en-US" sz="6000" dirty="0" smtClean="0">
              <a:solidFill>
                <a:srgbClr val="080808"/>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Clr>
                <a:srgbClr val="535353"/>
              </a:buClr>
              <a:buSzPct val="82000"/>
              <a:buFont typeface="Arial" panose="020B0604020202020204" pitchFamily="34" charset="0"/>
              <a:buChar char="•"/>
              <a:tabLst/>
              <a:defRPr sz="1800">
                <a:solidFill>
                  <a:srgbClr val="000000"/>
                </a:solidFill>
              </a:defRPr>
            </a:pPr>
            <a:endParaRPr lang="en-US" sz="6000" dirty="0" smtClean="0">
              <a:solidFill>
                <a:srgbClr val="000000"/>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Clr>
                <a:srgbClr val="535353"/>
              </a:buClr>
              <a:buSzPct val="82000"/>
              <a:buFont typeface="Arial" panose="020B0604020202020204" pitchFamily="34" charset="0"/>
              <a:buChar char="•"/>
              <a:tabLst/>
              <a:defRPr sz="1800">
                <a:solidFill>
                  <a:srgbClr val="000000"/>
                </a:solidFill>
              </a:defRPr>
            </a:pPr>
            <a:endParaRPr lang="en-US" sz="6000" dirty="0" smtClean="0">
              <a:solidFill>
                <a:srgbClr val="000000"/>
              </a:solidFill>
              <a:latin typeface="Avenir Next"/>
              <a:ea typeface="Avenir Next"/>
              <a:cs typeface="Avenir Next"/>
              <a:sym typeface="Avenir Next"/>
            </a:endParaRPr>
          </a:p>
          <a:p>
            <a:pPr marR="0" lvl="0" algn="l" defTabSz="457200" eaLnBrk="1" fontAlgn="auto" latinLnBrk="0" hangingPunct="1">
              <a:lnSpc>
                <a:spcPct val="100000"/>
              </a:lnSpc>
              <a:spcBef>
                <a:spcPts val="0"/>
              </a:spcBef>
              <a:spcAft>
                <a:spcPts val="0"/>
              </a:spcAft>
              <a:buClr>
                <a:srgbClr val="535353"/>
              </a:buClr>
              <a:buSzPct val="82000"/>
              <a:tabLst/>
              <a:defRPr sz="1800">
                <a:solidFill>
                  <a:srgbClr val="000000"/>
                </a:solidFill>
              </a:defRPr>
            </a:pPr>
            <a:endParaRPr lang="en-US" sz="6000" dirty="0" smtClean="0">
              <a:solidFill>
                <a:srgbClr val="000000"/>
              </a:solidFill>
              <a:latin typeface="Avenir Next"/>
              <a:ea typeface="Avenir Next"/>
              <a:cs typeface="Avenir Next"/>
              <a:sym typeface="Avenir Next"/>
            </a:endParaRPr>
          </a:p>
          <a:p>
            <a:pPr marR="0" lvl="0" algn="l" defTabSz="457200" eaLnBrk="1" fontAlgn="auto" latinLnBrk="0" hangingPunct="1">
              <a:lnSpc>
                <a:spcPct val="100000"/>
              </a:lnSpc>
              <a:spcBef>
                <a:spcPts val="0"/>
              </a:spcBef>
              <a:spcAft>
                <a:spcPts val="0"/>
              </a:spcAft>
              <a:buClr>
                <a:srgbClr val="535353"/>
              </a:buClr>
              <a:buSzPct val="82000"/>
              <a:tabLst/>
              <a:defRPr sz="1800">
                <a:solidFill>
                  <a:srgbClr val="000000"/>
                </a:solidFill>
              </a:defRPr>
            </a:pPr>
            <a:endParaRPr lang="en-US" sz="6000" dirty="0">
              <a:solidFill>
                <a:srgbClr val="000000"/>
              </a:solidFill>
              <a:latin typeface="Avenir Next"/>
              <a:ea typeface="Avenir Next"/>
              <a:cs typeface="Avenir Next"/>
              <a:sym typeface="Avenir Next"/>
            </a:endParaRPr>
          </a:p>
        </p:txBody>
      </p:sp>
      <p:sp>
        <p:nvSpPr>
          <p:cNvPr id="2" name="Rectangle 1"/>
          <p:cNvSpPr/>
          <p:nvPr/>
        </p:nvSpPr>
        <p:spPr>
          <a:xfrm>
            <a:off x="5727700" y="4530288"/>
            <a:ext cx="14243050" cy="2585323"/>
          </a:xfrm>
          <a:prstGeom prst="rect">
            <a:avLst/>
          </a:prstGeom>
        </p:spPr>
        <p:txBody>
          <a:bodyPr wrap="square">
            <a:spAutoFit/>
          </a:bodyPr>
          <a:lstStyle/>
          <a:p>
            <a:r>
              <a:rPr lang="en-US" sz="5400" dirty="0" smtClean="0">
                <a:solidFill>
                  <a:srgbClr val="000000"/>
                </a:solidFill>
                <a:latin typeface="Avenir Next"/>
                <a:hlinkClick r:id="rId3"/>
              </a:rPr>
              <a:t>South </a:t>
            </a:r>
            <a:r>
              <a:rPr lang="en-US" sz="5400" dirty="0">
                <a:solidFill>
                  <a:srgbClr val="000000"/>
                </a:solidFill>
                <a:latin typeface="Avenir Next"/>
                <a:hlinkClick r:id="rId3"/>
              </a:rPr>
              <a:t>Carolina Mentor Training </a:t>
            </a:r>
            <a:endParaRPr lang="en-US" sz="5400" dirty="0" smtClean="0">
              <a:solidFill>
                <a:srgbClr val="000000"/>
              </a:solidFill>
              <a:latin typeface="Avenir Next"/>
              <a:hlinkClick r:id="rId3"/>
            </a:endParaRPr>
          </a:p>
          <a:p>
            <a:endParaRPr lang="en-US" sz="5400" dirty="0">
              <a:solidFill>
                <a:srgbClr val="000000"/>
              </a:solidFill>
              <a:latin typeface="Avenir Next"/>
              <a:hlinkClick r:id="rId3"/>
            </a:endParaRPr>
          </a:p>
          <a:p>
            <a:r>
              <a:rPr lang="en-US" sz="5400" dirty="0">
                <a:solidFill>
                  <a:srgbClr val="000000"/>
                </a:solidFill>
                <a:latin typeface="Avenir Next Regular"/>
                <a:hlinkClick r:id="rId3"/>
              </a:rPr>
              <a:t>Trainer Certification</a:t>
            </a:r>
            <a:endParaRPr lang="en-US" dirty="0">
              <a:solidFill>
                <a:srgbClr val="000000"/>
              </a:solidFill>
            </a:endParaRPr>
          </a:p>
        </p:txBody>
      </p:sp>
    </p:spTree>
    <p:extLst>
      <p:ext uri="{BB962C8B-B14F-4D97-AF65-F5344CB8AC3E}">
        <p14:creationId xmlns:p14="http://schemas.microsoft.com/office/powerpoint/2010/main" val="3108867731"/>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title"/>
          </p:nvPr>
        </p:nvSpPr>
        <p:spPr>
          <a:prstGeom prst="rect">
            <a:avLst/>
          </a:prstGeom>
        </p:spPr>
        <p:txBody>
          <a:bodyPr>
            <a:normAutofit/>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lang="en-US" sz="8000" cap="all" dirty="0">
                <a:solidFill>
                  <a:srgbClr val="0096FF"/>
                </a:solidFill>
              </a:rPr>
              <a:t> stand and deliver!</a:t>
            </a:r>
            <a:endParaRPr sz="7200" cap="all" dirty="0">
              <a:solidFill>
                <a:srgbClr val="0096FF"/>
              </a:solidFill>
            </a:endParaRPr>
          </a:p>
        </p:txBody>
      </p:sp>
      <p:sp>
        <p:nvSpPr>
          <p:cNvPr id="67" name="Shape 67"/>
          <p:cNvSpPr>
            <a:spLocks noGrp="1"/>
          </p:cNvSpPr>
          <p:nvPr>
            <p:ph type="body" idx="4294967295"/>
          </p:nvPr>
        </p:nvSpPr>
        <p:spPr>
          <a:xfrm>
            <a:off x="1314450" y="3108325"/>
            <a:ext cx="23069550" cy="9234488"/>
          </a:xfrm>
          <a:prstGeom prst="rect">
            <a:avLst/>
          </a:prstGeom>
        </p:spPr>
        <p:txBody>
          <a:bodyPr>
            <a:normAutofit fontScale="77500" lnSpcReduction="20000"/>
          </a:bodyPr>
          <a:lstStyle/>
          <a:p>
            <a:pPr marR="0" lvl="0" algn="l" defTabSz="457200" eaLnBrk="1" fontAlgn="auto" latinLnBrk="0" hangingPunct="1">
              <a:lnSpc>
                <a:spcPct val="100000"/>
              </a:lnSpc>
              <a:spcBef>
                <a:spcPts val="0"/>
              </a:spcBef>
              <a:spcAft>
                <a:spcPts val="0"/>
              </a:spcAft>
              <a:buSzPct val="82000"/>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SzPct val="82000"/>
              <a:buFont typeface="Arial" panose="020B0604020202020204" pitchFamily="34" charset="0"/>
              <a:buChar char="•"/>
              <a:tabLst/>
              <a:defRPr sz="1800">
                <a:solidFill>
                  <a:srgbClr val="000000"/>
                </a:solidFill>
              </a:defRPr>
            </a:pPr>
            <a:r>
              <a:rPr lang="en-US" sz="6000" dirty="0">
                <a:solidFill>
                  <a:srgbClr val="080808"/>
                </a:solidFill>
                <a:latin typeface="Avenir Next"/>
                <a:ea typeface="Avenir Next"/>
                <a:cs typeface="Avenir Next"/>
                <a:sym typeface="Avenir Next"/>
              </a:rPr>
              <a:t>Reflect on the </a:t>
            </a:r>
            <a:r>
              <a:rPr lang="en-US" sz="6000" dirty="0" smtClean="0">
                <a:solidFill>
                  <a:srgbClr val="080808"/>
                </a:solidFill>
                <a:latin typeface="Avenir Next"/>
                <a:ea typeface="Avenir Next"/>
                <a:cs typeface="Avenir Next"/>
                <a:sym typeface="Avenir Next"/>
              </a:rPr>
              <a:t>day’s training</a:t>
            </a:r>
            <a:endParaRPr lang="en-US" sz="6000" dirty="0">
              <a:solidFill>
                <a:srgbClr val="080808"/>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SzPct val="82000"/>
              <a:buFont typeface="Arial" panose="020B0604020202020204" pitchFamily="34" charset="0"/>
              <a:buChar char="•"/>
              <a:tabLst/>
              <a:defRPr sz="1800">
                <a:solidFill>
                  <a:srgbClr val="000000"/>
                </a:solidFill>
              </a:defRPr>
            </a:pPr>
            <a:endParaRPr lang="en-US" sz="6000" dirty="0">
              <a:solidFill>
                <a:srgbClr val="080808"/>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SzPct val="82000"/>
              <a:buFont typeface="Arial" panose="020B0604020202020204" pitchFamily="34" charset="0"/>
              <a:buChar char="•"/>
              <a:tabLst/>
              <a:defRPr sz="1800">
                <a:solidFill>
                  <a:srgbClr val="000000"/>
                </a:solidFill>
              </a:defRPr>
            </a:pPr>
            <a:r>
              <a:rPr lang="en-US" sz="6000" dirty="0">
                <a:solidFill>
                  <a:srgbClr val="080808"/>
                </a:solidFill>
                <a:latin typeface="Avenir Next"/>
                <a:ea typeface="Avenir Next"/>
                <a:cs typeface="Avenir Next"/>
                <a:sym typeface="Avenir Next"/>
              </a:rPr>
              <a:t>What are your “take-aways”?</a:t>
            </a:r>
          </a:p>
          <a:p>
            <a:pPr marL="857250" marR="0" lvl="0" indent="-857250" algn="l" defTabSz="457200" eaLnBrk="1" fontAlgn="auto" latinLnBrk="0" hangingPunct="1">
              <a:lnSpc>
                <a:spcPct val="100000"/>
              </a:lnSpc>
              <a:spcBef>
                <a:spcPts val="0"/>
              </a:spcBef>
              <a:spcAft>
                <a:spcPts val="0"/>
              </a:spcAft>
              <a:buSzPct val="82000"/>
              <a:buFont typeface="Arial" panose="020B0604020202020204" pitchFamily="34" charset="0"/>
              <a:buChar char="•"/>
              <a:tabLst/>
              <a:defRPr sz="1800">
                <a:solidFill>
                  <a:srgbClr val="000000"/>
                </a:solidFill>
              </a:defRPr>
            </a:pPr>
            <a:endParaRPr lang="en-US" sz="6000" dirty="0">
              <a:solidFill>
                <a:srgbClr val="080808"/>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SzPct val="82000"/>
              <a:buFont typeface="Arial" panose="020B0604020202020204" pitchFamily="34" charset="0"/>
              <a:buChar char="•"/>
              <a:tabLst/>
              <a:defRPr sz="1800">
                <a:solidFill>
                  <a:srgbClr val="000000"/>
                </a:solidFill>
              </a:defRPr>
            </a:pPr>
            <a:r>
              <a:rPr lang="en-US" sz="6000" dirty="0">
                <a:solidFill>
                  <a:srgbClr val="080808"/>
                </a:solidFill>
                <a:latin typeface="Avenir Next"/>
                <a:ea typeface="Avenir Next"/>
                <a:cs typeface="Avenir Next"/>
                <a:sym typeface="Avenir Next"/>
              </a:rPr>
              <a:t>Table group share</a:t>
            </a:r>
          </a:p>
          <a:p>
            <a:pPr marR="0" lvl="0" algn="l" defTabSz="457200" eaLnBrk="1" fontAlgn="auto" latinLnBrk="0" hangingPunct="1">
              <a:lnSpc>
                <a:spcPct val="100000"/>
              </a:lnSpc>
              <a:spcBef>
                <a:spcPts val="0"/>
              </a:spcBef>
              <a:spcAft>
                <a:spcPts val="0"/>
              </a:spcAft>
              <a:buSzPct val="82000"/>
              <a:tabLst/>
              <a:defRPr sz="1800">
                <a:solidFill>
                  <a:srgbClr val="000000"/>
                </a:solidFill>
              </a:defRPr>
            </a:pPr>
            <a:endParaRPr lang="en-US" sz="6000" dirty="0">
              <a:solidFill>
                <a:srgbClr val="080808"/>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SzPct val="82000"/>
              <a:buFont typeface="Arial" panose="020B0604020202020204" pitchFamily="34" charset="0"/>
              <a:buChar char="•"/>
              <a:tabLst/>
              <a:defRPr sz="1800">
                <a:solidFill>
                  <a:srgbClr val="000000"/>
                </a:solidFill>
              </a:defRPr>
            </a:pPr>
            <a:r>
              <a:rPr lang="en-US" sz="6000" dirty="0">
                <a:solidFill>
                  <a:srgbClr val="080808"/>
                </a:solidFill>
                <a:latin typeface="Avenir Next"/>
                <a:ea typeface="Avenir Next"/>
                <a:cs typeface="Avenir Next"/>
                <a:sym typeface="Avenir Next"/>
              </a:rPr>
              <a:t>Agree on two “take-aways” to share with the whole </a:t>
            </a:r>
            <a:r>
              <a:rPr lang="en-US" sz="6000" dirty="0" smtClean="0">
                <a:solidFill>
                  <a:srgbClr val="080808"/>
                </a:solidFill>
                <a:latin typeface="Avenir Next"/>
                <a:ea typeface="Avenir Next"/>
                <a:cs typeface="Avenir Next"/>
                <a:sym typeface="Avenir Next"/>
              </a:rPr>
              <a:t>group</a:t>
            </a:r>
          </a:p>
          <a:p>
            <a:pPr marL="857250" marR="0" lvl="0" indent="-857250" algn="l" defTabSz="457200" eaLnBrk="1" fontAlgn="auto" latinLnBrk="0" hangingPunct="1">
              <a:lnSpc>
                <a:spcPct val="100000"/>
              </a:lnSpc>
              <a:spcBef>
                <a:spcPts val="0"/>
              </a:spcBef>
              <a:spcAft>
                <a:spcPts val="0"/>
              </a:spcAft>
              <a:buSzPct val="82000"/>
              <a:buFont typeface="Arial" panose="020B0604020202020204" pitchFamily="34" charset="0"/>
              <a:buChar char="•"/>
              <a:tabLst/>
              <a:defRPr sz="1800">
                <a:solidFill>
                  <a:srgbClr val="000000"/>
                </a:solidFill>
              </a:defRPr>
            </a:pPr>
            <a:endParaRPr lang="en-US" sz="6000" dirty="0">
              <a:solidFill>
                <a:srgbClr val="080808"/>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SzPct val="82000"/>
              <a:buFont typeface="Arial" panose="020B0604020202020204" pitchFamily="34" charset="0"/>
              <a:buChar char="•"/>
              <a:tabLst/>
              <a:defRPr sz="1800">
                <a:solidFill>
                  <a:srgbClr val="000000"/>
                </a:solidFill>
              </a:defRPr>
            </a:pPr>
            <a:r>
              <a:rPr lang="en-US" sz="6000" dirty="0">
                <a:solidFill>
                  <a:srgbClr val="080808"/>
                </a:solidFill>
                <a:latin typeface="Avenir Next"/>
                <a:ea typeface="Avenir Next"/>
                <a:cs typeface="Avenir Next"/>
                <a:sym typeface="Avenir Next"/>
              </a:rPr>
              <a:t>Speaker presents the group’s “take-away” for </a:t>
            </a:r>
            <a:r>
              <a:rPr lang="en-US" sz="6000" dirty="0" smtClean="0">
                <a:solidFill>
                  <a:srgbClr val="080808"/>
                </a:solidFill>
                <a:latin typeface="Avenir Next"/>
                <a:ea typeface="Avenir Next"/>
                <a:cs typeface="Avenir Next"/>
                <a:sym typeface="Avenir Next"/>
              </a:rPr>
              <a:t>administrator’s role in induction and mentoring</a:t>
            </a:r>
          </a:p>
          <a:p>
            <a:pPr marR="0" lvl="0" algn="l" defTabSz="457200" eaLnBrk="1" fontAlgn="auto" latinLnBrk="0" hangingPunct="1">
              <a:lnSpc>
                <a:spcPct val="100000"/>
              </a:lnSpc>
              <a:spcBef>
                <a:spcPts val="0"/>
              </a:spcBef>
              <a:spcAft>
                <a:spcPts val="0"/>
              </a:spcAft>
              <a:buSzPct val="82000"/>
              <a:tabLst/>
              <a:defRPr sz="1800">
                <a:solidFill>
                  <a:srgbClr val="000000"/>
                </a:solidFill>
              </a:defRPr>
            </a:pPr>
            <a:endParaRPr lang="en-US" sz="6000" dirty="0" smtClean="0">
              <a:solidFill>
                <a:srgbClr val="080808"/>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SzPct val="82000"/>
              <a:buFont typeface="Arial" panose="020B0604020202020204" pitchFamily="34" charset="0"/>
              <a:buChar char="•"/>
              <a:tabLst/>
              <a:defRPr sz="1800">
                <a:solidFill>
                  <a:srgbClr val="000000"/>
                </a:solidFill>
              </a:defRPr>
            </a:pPr>
            <a:r>
              <a:rPr lang="en-US" sz="6000" dirty="0" smtClean="0">
                <a:solidFill>
                  <a:srgbClr val="080808"/>
                </a:solidFill>
                <a:latin typeface="Avenir Next"/>
                <a:ea typeface="Avenir Next"/>
                <a:cs typeface="Avenir Next"/>
                <a:sym typeface="Avenir Next"/>
              </a:rPr>
              <a:t>If the group’s first “take-away” is shared, the speaker should revert to the second identified “take-away”</a:t>
            </a:r>
            <a:endParaRPr lang="en-US" sz="6000" dirty="0">
              <a:solidFill>
                <a:srgbClr val="080808"/>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SzPct val="82000"/>
              <a:buFont typeface="Arial" panose="020B0604020202020204" pitchFamily="34" charset="0"/>
              <a:buChar char="•"/>
              <a:tabLst/>
              <a:defRPr sz="1800">
                <a:solidFill>
                  <a:srgbClr val="000000"/>
                </a:solidFill>
              </a:defRPr>
            </a:pPr>
            <a:endParaRPr lang="en-US" sz="6000" dirty="0">
              <a:solidFill>
                <a:srgbClr val="080808"/>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SzPct val="82000"/>
              <a:buFont typeface="Arial" panose="020B0604020202020204" pitchFamily="34" charset="0"/>
              <a:buChar char="•"/>
              <a:tabLst/>
              <a:defRPr sz="1800">
                <a:solidFill>
                  <a:srgbClr val="000000"/>
                </a:solidFill>
              </a:defRPr>
            </a:pPr>
            <a:r>
              <a:rPr lang="en-US" sz="6000" dirty="0">
                <a:solidFill>
                  <a:srgbClr val="080808"/>
                </a:solidFill>
                <a:latin typeface="Avenir Next"/>
                <a:ea typeface="Avenir Next"/>
                <a:cs typeface="Avenir Next"/>
                <a:sym typeface="Avenir Next"/>
              </a:rPr>
              <a:t>If another group shares the same “take-away” the speaker may sit down</a:t>
            </a:r>
          </a:p>
          <a:p>
            <a:pPr marR="0" lvl="0" algn="l" defTabSz="457200" eaLnBrk="1" fontAlgn="auto" latinLnBrk="0" hangingPunct="1">
              <a:lnSpc>
                <a:spcPct val="100000"/>
              </a:lnSpc>
              <a:spcBef>
                <a:spcPts val="0"/>
              </a:spcBef>
              <a:spcAft>
                <a:spcPts val="0"/>
              </a:spcAft>
              <a:buSzPct val="82000"/>
              <a:tabLst/>
              <a:defRPr sz="1800">
                <a:solidFill>
                  <a:srgbClr val="000000"/>
                </a:solidFill>
              </a:defRPr>
            </a:pPr>
            <a:endParaRPr lang="en-US" sz="6000" dirty="0">
              <a:solidFill>
                <a:srgbClr val="080808"/>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Clr>
                <a:srgbClr val="535353"/>
              </a:buClr>
              <a:buSzPct val="82000"/>
              <a:buFont typeface="Arial" panose="020B0604020202020204" pitchFamily="34" charset="0"/>
              <a:buChar char="•"/>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R="0" lvl="0" algn="l" defTabSz="457200" eaLnBrk="1" fontAlgn="auto" latinLnBrk="0" hangingPunct="1">
              <a:lnSpc>
                <a:spcPct val="100000"/>
              </a:lnSpc>
              <a:spcBef>
                <a:spcPts val="0"/>
              </a:spcBef>
              <a:spcAft>
                <a:spcPts val="0"/>
              </a:spcAft>
              <a:buClr>
                <a:srgbClr val="535353"/>
              </a:buClr>
              <a:buSzPct val="82000"/>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Clr>
                <a:srgbClr val="535353"/>
              </a:buClr>
              <a:buSzPct val="82000"/>
              <a:buFont typeface="Arial" panose="020B0604020202020204" pitchFamily="34" charset="0"/>
              <a:buChar char="•"/>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R="0" lvl="0" algn="l" defTabSz="457200" eaLnBrk="1" fontAlgn="auto" latinLnBrk="0" hangingPunct="1">
              <a:lnSpc>
                <a:spcPct val="100000"/>
              </a:lnSpc>
              <a:spcBef>
                <a:spcPts val="0"/>
              </a:spcBef>
              <a:spcAft>
                <a:spcPts val="0"/>
              </a:spcAft>
              <a:buClr>
                <a:srgbClr val="535353"/>
              </a:buClr>
              <a:buSzPct val="82000"/>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Clr>
                <a:srgbClr val="535353"/>
              </a:buClr>
              <a:buSzPct val="82000"/>
              <a:buFont typeface="Arial" panose="020B0604020202020204" pitchFamily="34" charset="0"/>
              <a:buChar char="•"/>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Clr>
                <a:srgbClr val="535353"/>
              </a:buClr>
              <a:buSzPct val="82000"/>
              <a:buFont typeface="Arial" panose="020B0604020202020204" pitchFamily="34" charset="0"/>
              <a:buChar char="•"/>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R="0" lvl="0" algn="l" defTabSz="457200" eaLnBrk="1" fontAlgn="auto" latinLnBrk="0" hangingPunct="1">
              <a:lnSpc>
                <a:spcPct val="100000"/>
              </a:lnSpc>
              <a:spcBef>
                <a:spcPts val="0"/>
              </a:spcBef>
              <a:spcAft>
                <a:spcPts val="0"/>
              </a:spcAft>
              <a:buClr>
                <a:srgbClr val="535353"/>
              </a:buClr>
              <a:buSzPct val="82000"/>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R="0" lvl="0" algn="l" defTabSz="457200" eaLnBrk="1" fontAlgn="auto" latinLnBrk="0" hangingPunct="1">
              <a:lnSpc>
                <a:spcPct val="100000"/>
              </a:lnSpc>
              <a:spcBef>
                <a:spcPts val="0"/>
              </a:spcBef>
              <a:spcAft>
                <a:spcPts val="0"/>
              </a:spcAft>
              <a:buClr>
                <a:srgbClr val="535353"/>
              </a:buClr>
              <a:buSzPct val="82000"/>
              <a:tabLst/>
              <a:defRPr sz="1800">
                <a:solidFill>
                  <a:srgbClr val="000000"/>
                </a:solidFill>
              </a:defRPr>
            </a:pPr>
            <a:endParaRPr lang="en-US" sz="6000" dirty="0">
              <a:solidFill>
                <a:srgbClr val="000000"/>
              </a:solidFill>
              <a:latin typeface="Avenir Next"/>
              <a:ea typeface="Avenir Next"/>
              <a:cs typeface="Avenir Next"/>
              <a:sym typeface="Avenir Next"/>
            </a:endParaRPr>
          </a:p>
        </p:txBody>
      </p:sp>
      <p:sp>
        <p:nvSpPr>
          <p:cNvPr id="68" name="Shape 68"/>
          <p:cNvSpPr>
            <a:spLocks noGrp="1"/>
          </p:cNvSpPr>
          <p:nvPr>
            <p:ph type="sldNum" sz="quarter" idx="4294967295"/>
          </p:nvPr>
        </p:nvSpPr>
        <p:spPr>
          <a:xfrm>
            <a:off x="23456900" y="13017500"/>
            <a:ext cx="266700"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24</a:t>
            </a:fld>
            <a:endParaRPr sz="2400" dirty="0">
              <a:solidFill>
                <a:srgbClr val="535353"/>
              </a:solidFill>
            </a:endParaRPr>
          </a:p>
        </p:txBody>
      </p:sp>
    </p:spTree>
    <p:extLst>
      <p:ext uri="{BB962C8B-B14F-4D97-AF65-F5344CB8AC3E}">
        <p14:creationId xmlns:p14="http://schemas.microsoft.com/office/powerpoint/2010/main" val="18503452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
                                            <p:txEl>
                                              <p:pRg st="1" end="1"/>
                                            </p:txEl>
                                          </p:spTgt>
                                        </p:tgtEl>
                                        <p:attrNameLst>
                                          <p:attrName>style.visibility</p:attrName>
                                        </p:attrNameLst>
                                      </p:cBhvr>
                                      <p:to>
                                        <p:strVal val="visible"/>
                                      </p:to>
                                    </p:set>
                                    <p:animEffect transition="in" filter="circle(in)">
                                      <p:cBhvr>
                                        <p:cTn id="7" dur="2000"/>
                                        <p:tgtEl>
                                          <p:spTgt spid="67">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67">
                                            <p:txEl>
                                              <p:pRg st="3" end="3"/>
                                            </p:txEl>
                                          </p:spTgt>
                                        </p:tgtEl>
                                        <p:attrNameLst>
                                          <p:attrName>style.visibility</p:attrName>
                                        </p:attrNameLst>
                                      </p:cBhvr>
                                      <p:to>
                                        <p:strVal val="visible"/>
                                      </p:to>
                                    </p:set>
                                    <p:animEffect transition="in" filter="circle(in)">
                                      <p:cBhvr>
                                        <p:cTn id="10" dur="2000"/>
                                        <p:tgtEl>
                                          <p:spTgt spid="67">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7">
                                            <p:txEl>
                                              <p:pRg st="5" end="5"/>
                                            </p:txEl>
                                          </p:spTgt>
                                        </p:tgtEl>
                                        <p:attrNameLst>
                                          <p:attrName>style.visibility</p:attrName>
                                        </p:attrNameLst>
                                      </p:cBhvr>
                                      <p:to>
                                        <p:strVal val="visible"/>
                                      </p:to>
                                    </p:set>
                                    <p:animEffect transition="in" filter="circle(in)">
                                      <p:cBhvr>
                                        <p:cTn id="15" dur="2000"/>
                                        <p:tgtEl>
                                          <p:spTgt spid="67">
                                            <p:txEl>
                                              <p:pRg st="5" end="5"/>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67">
                                            <p:txEl>
                                              <p:pRg st="7" end="7"/>
                                            </p:txEl>
                                          </p:spTgt>
                                        </p:tgtEl>
                                        <p:attrNameLst>
                                          <p:attrName>style.visibility</p:attrName>
                                        </p:attrNameLst>
                                      </p:cBhvr>
                                      <p:to>
                                        <p:strVal val="visible"/>
                                      </p:to>
                                    </p:set>
                                    <p:animEffect transition="in" filter="circle(in)">
                                      <p:cBhvr>
                                        <p:cTn id="18" dur="2000"/>
                                        <p:tgtEl>
                                          <p:spTgt spid="67">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7">
                                            <p:txEl>
                                              <p:pRg st="9" end="9"/>
                                            </p:txEl>
                                          </p:spTgt>
                                        </p:tgtEl>
                                        <p:attrNameLst>
                                          <p:attrName>style.visibility</p:attrName>
                                        </p:attrNameLst>
                                      </p:cBhvr>
                                      <p:to>
                                        <p:strVal val="visible"/>
                                      </p:to>
                                    </p:set>
                                    <p:animEffect transition="in" filter="circle(in)">
                                      <p:cBhvr>
                                        <p:cTn id="23" dur="2000"/>
                                        <p:tgtEl>
                                          <p:spTgt spid="67">
                                            <p:txEl>
                                              <p:pRg st="9" end="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67">
                                            <p:txEl>
                                              <p:pRg st="11" end="11"/>
                                            </p:txEl>
                                          </p:spTgt>
                                        </p:tgtEl>
                                        <p:attrNameLst>
                                          <p:attrName>style.visibility</p:attrName>
                                        </p:attrNameLst>
                                      </p:cBhvr>
                                      <p:to>
                                        <p:strVal val="visible"/>
                                      </p:to>
                                    </p:set>
                                    <p:animEffect transition="in" filter="circle(in)">
                                      <p:cBhvr>
                                        <p:cTn id="28" dur="2000"/>
                                        <p:tgtEl>
                                          <p:spTgt spid="67">
                                            <p:txEl>
                                              <p:pRg st="11" end="11"/>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67">
                                            <p:txEl>
                                              <p:pRg st="13" end="13"/>
                                            </p:txEl>
                                          </p:spTgt>
                                        </p:tgtEl>
                                        <p:attrNameLst>
                                          <p:attrName>style.visibility</p:attrName>
                                        </p:attrNameLst>
                                      </p:cBhvr>
                                      <p:to>
                                        <p:strVal val="visible"/>
                                      </p:to>
                                    </p:set>
                                    <p:animEffect transition="in" filter="circle(in)">
                                      <p:cBhvr>
                                        <p:cTn id="31" dur="2000"/>
                                        <p:tgtEl>
                                          <p:spTgt spid="6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title"/>
          </p:nvPr>
        </p:nvSpPr>
        <p:spPr>
          <a:prstGeom prst="rect">
            <a:avLst/>
          </a:prstGeom>
        </p:spPr>
        <p:txBody>
          <a:bodyPr>
            <a:normAutofit/>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lang="en-US" sz="8000" cap="all" dirty="0">
                <a:solidFill>
                  <a:srgbClr val="0096FF"/>
                </a:solidFill>
              </a:rPr>
              <a:t> Contact Information</a:t>
            </a:r>
            <a:endParaRPr sz="7200" cap="all" dirty="0">
              <a:solidFill>
                <a:srgbClr val="0096FF"/>
              </a:solidFill>
            </a:endParaRPr>
          </a:p>
        </p:txBody>
      </p:sp>
      <p:sp>
        <p:nvSpPr>
          <p:cNvPr id="68" name="Shape 68"/>
          <p:cNvSpPr>
            <a:spLocks noGrp="1"/>
          </p:cNvSpPr>
          <p:nvPr>
            <p:ph type="sldNum" sz="quarter" idx="4294967295"/>
          </p:nvPr>
        </p:nvSpPr>
        <p:spPr>
          <a:xfrm>
            <a:off x="23456900" y="13017500"/>
            <a:ext cx="266700"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25</a:t>
            </a:fld>
            <a:endParaRPr sz="2400" dirty="0">
              <a:solidFill>
                <a:srgbClr val="535353"/>
              </a:solidFill>
            </a:endParaRPr>
          </a:p>
        </p:txBody>
      </p:sp>
      <p:sp>
        <p:nvSpPr>
          <p:cNvPr id="67" name="Shape 67"/>
          <p:cNvSpPr>
            <a:spLocks noGrp="1"/>
          </p:cNvSpPr>
          <p:nvPr>
            <p:ph type="body" idx="4294967295"/>
          </p:nvPr>
        </p:nvSpPr>
        <p:spPr>
          <a:xfrm>
            <a:off x="1314450" y="2393950"/>
            <a:ext cx="23069550" cy="9234488"/>
          </a:xfrm>
          <a:prstGeom prst="rect">
            <a:avLst/>
          </a:prstGeom>
        </p:spPr>
        <p:txBody>
          <a:bodyPr>
            <a:normAutofit fontScale="77500" lnSpcReduction="20000"/>
          </a:bodyPr>
          <a:lstStyle/>
          <a:p>
            <a:pPr marR="0" lvl="0" algn="l" defTabSz="457200" eaLnBrk="1" fontAlgn="auto" latinLnBrk="0" hangingPunct="1">
              <a:lnSpc>
                <a:spcPct val="100000"/>
              </a:lnSpc>
              <a:spcBef>
                <a:spcPts val="0"/>
              </a:spcBef>
              <a:spcAft>
                <a:spcPts val="0"/>
              </a:spcAft>
              <a:buClr>
                <a:srgbClr val="535353"/>
              </a:buClr>
              <a:buSzPct val="82000"/>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R="0" lvl="0" algn="l" defTabSz="457200" eaLnBrk="1" fontAlgn="auto" latinLnBrk="0" hangingPunct="1">
              <a:lnSpc>
                <a:spcPct val="100000"/>
              </a:lnSpc>
              <a:spcBef>
                <a:spcPts val="0"/>
              </a:spcBef>
              <a:spcAft>
                <a:spcPts val="0"/>
              </a:spcAft>
              <a:buClr>
                <a:srgbClr val="535353"/>
              </a:buClr>
              <a:buSzPct val="82000"/>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R="0" lvl="0" algn="l" defTabSz="457200" eaLnBrk="1" fontAlgn="auto" latinLnBrk="0" hangingPunct="1">
              <a:lnSpc>
                <a:spcPct val="100000"/>
              </a:lnSpc>
              <a:spcBef>
                <a:spcPts val="0"/>
              </a:spcBef>
              <a:spcAft>
                <a:spcPts val="0"/>
              </a:spcAft>
              <a:buClr>
                <a:srgbClr val="535353"/>
              </a:buClr>
              <a:buSzPct val="82000"/>
              <a:tabLst/>
              <a:defRPr sz="1800">
                <a:solidFill>
                  <a:srgbClr val="000000"/>
                </a:solidFill>
              </a:defRPr>
            </a:pPr>
            <a:r>
              <a:rPr lang="en-US" sz="6000" dirty="0" smtClean="0">
                <a:solidFill>
                  <a:srgbClr val="000000"/>
                </a:solidFill>
                <a:latin typeface="Avenir Next"/>
                <a:ea typeface="Avenir Next"/>
                <a:cs typeface="Avenir Next"/>
                <a:sym typeface="Avenir Next"/>
              </a:rPr>
              <a:t>Dr. Jenna </a:t>
            </a:r>
            <a:r>
              <a:rPr lang="en-US" sz="6000" dirty="0">
                <a:solidFill>
                  <a:srgbClr val="000000"/>
                </a:solidFill>
                <a:latin typeface="Avenir Next"/>
                <a:ea typeface="Avenir Next"/>
                <a:cs typeface="Avenir Next"/>
                <a:sym typeface="Avenir Next"/>
              </a:rPr>
              <a:t>Hallman</a:t>
            </a:r>
          </a:p>
          <a:p>
            <a:pPr marL="639763" indent="46038" algn="l">
              <a:buNone/>
            </a:pPr>
            <a:r>
              <a:rPr lang="pt-BR" sz="6000" dirty="0" smtClean="0">
                <a:solidFill>
                  <a:srgbClr val="000000"/>
                </a:solidFill>
                <a:latin typeface="Avenir Next"/>
              </a:rPr>
              <a:t>Assistant </a:t>
            </a:r>
            <a:r>
              <a:rPr lang="pt-BR" sz="6000" dirty="0">
                <a:solidFill>
                  <a:srgbClr val="000000"/>
                </a:solidFill>
                <a:latin typeface="Avenir Next"/>
              </a:rPr>
              <a:t>Executive Director / Program Director</a:t>
            </a:r>
          </a:p>
          <a:p>
            <a:pPr marL="639763" indent="46038" algn="l">
              <a:buNone/>
            </a:pPr>
            <a:r>
              <a:rPr lang="en-US" sz="6000" dirty="0" smtClean="0">
                <a:solidFill>
                  <a:srgbClr val="000000"/>
                </a:solidFill>
                <a:latin typeface="Avenir Next"/>
              </a:rPr>
              <a:t>CERRA-SC</a:t>
            </a:r>
            <a:endParaRPr lang="en-US" sz="6000" dirty="0">
              <a:solidFill>
                <a:srgbClr val="000000"/>
              </a:solidFill>
              <a:latin typeface="Avenir Next"/>
            </a:endParaRPr>
          </a:p>
          <a:p>
            <a:pPr marL="639763" indent="46038" algn="l">
              <a:buNone/>
            </a:pPr>
            <a:r>
              <a:rPr lang="en-US" sz="6000" dirty="0" smtClean="0">
                <a:solidFill>
                  <a:srgbClr val="080808"/>
                </a:solidFill>
                <a:latin typeface="Avenir Next"/>
                <a:hlinkClick r:id="rId3"/>
              </a:rPr>
              <a:t>hallmanj@cerra.org</a:t>
            </a:r>
            <a:endParaRPr lang="en-US" sz="6000" dirty="0" smtClean="0">
              <a:solidFill>
                <a:srgbClr val="080808"/>
              </a:solidFill>
              <a:latin typeface="Avenir Next"/>
            </a:endParaRPr>
          </a:p>
          <a:p>
            <a:pPr marL="0" indent="0" algn="l">
              <a:buNone/>
            </a:pPr>
            <a:endParaRPr lang="en-US" sz="6000" dirty="0">
              <a:solidFill>
                <a:srgbClr val="080808"/>
              </a:solidFill>
              <a:latin typeface="Avenir Next"/>
            </a:endParaRPr>
          </a:p>
          <a:p>
            <a:pPr algn="l"/>
            <a:r>
              <a:rPr lang="en-US" sz="6000" dirty="0" smtClean="0">
                <a:solidFill>
                  <a:srgbClr val="080808"/>
                </a:solidFill>
                <a:latin typeface="Avenir Next"/>
              </a:rPr>
              <a:t>Suzanne Koty</a:t>
            </a:r>
          </a:p>
          <a:p>
            <a:pPr marL="0" indent="731838" algn="l">
              <a:buNone/>
            </a:pPr>
            <a:r>
              <a:rPr lang="en-US" sz="6000" dirty="0" smtClean="0">
                <a:solidFill>
                  <a:srgbClr val="080808"/>
                </a:solidFill>
                <a:latin typeface="Avenir Next"/>
              </a:rPr>
              <a:t>Service Program Facilitator</a:t>
            </a:r>
          </a:p>
          <a:p>
            <a:pPr marL="0" indent="731838" algn="l">
              <a:buNone/>
            </a:pPr>
            <a:r>
              <a:rPr lang="en-US" sz="6000" dirty="0" smtClean="0">
                <a:solidFill>
                  <a:srgbClr val="080808"/>
                </a:solidFill>
                <a:latin typeface="Avenir Next"/>
              </a:rPr>
              <a:t>CERRA-SC</a:t>
            </a:r>
            <a:endParaRPr lang="en-US" sz="6000" dirty="0">
              <a:solidFill>
                <a:srgbClr val="080808"/>
              </a:solidFill>
              <a:latin typeface="Avenir Next"/>
            </a:endParaRPr>
          </a:p>
          <a:p>
            <a:pPr marL="0" indent="731838" algn="l">
              <a:buNone/>
            </a:pPr>
            <a:r>
              <a:rPr lang="en-US" sz="6000" dirty="0" smtClean="0">
                <a:solidFill>
                  <a:srgbClr val="080808"/>
                </a:solidFill>
                <a:latin typeface="Avenir Next"/>
                <a:hlinkClick r:id="rId4"/>
              </a:rPr>
              <a:t>suzanne@cerra.org</a:t>
            </a:r>
            <a:endParaRPr lang="en-US" sz="6000" dirty="0" smtClean="0">
              <a:solidFill>
                <a:srgbClr val="080808"/>
              </a:solidFill>
              <a:latin typeface="Avenir Next"/>
            </a:endParaRPr>
          </a:p>
          <a:p>
            <a:pPr marL="0" indent="0" algn="l">
              <a:buNone/>
            </a:pPr>
            <a:endParaRPr lang="en-US" sz="6000" dirty="0">
              <a:solidFill>
                <a:srgbClr val="080808"/>
              </a:solidFill>
              <a:latin typeface="Avenir Next"/>
            </a:endParaRPr>
          </a:p>
          <a:p>
            <a:pPr algn="l"/>
            <a:r>
              <a:rPr lang="en-US" sz="6000" dirty="0" smtClean="0">
                <a:solidFill>
                  <a:srgbClr val="080808"/>
                </a:solidFill>
                <a:latin typeface="Avenir Next"/>
              </a:rPr>
              <a:t>Dr. Kimberly Howard</a:t>
            </a:r>
            <a:endParaRPr lang="en-US" sz="6000" dirty="0">
              <a:solidFill>
                <a:srgbClr val="080808"/>
              </a:solidFill>
              <a:latin typeface="Avenir Next"/>
            </a:endParaRPr>
          </a:p>
          <a:p>
            <a:pPr marL="0" indent="685800" algn="l">
              <a:buNone/>
            </a:pPr>
            <a:r>
              <a:rPr lang="en-US" sz="6000" dirty="0" smtClean="0">
                <a:solidFill>
                  <a:srgbClr val="080808"/>
                </a:solidFill>
                <a:latin typeface="Avenir Next"/>
              </a:rPr>
              <a:t>Education </a:t>
            </a:r>
            <a:r>
              <a:rPr lang="en-US" sz="6000" dirty="0">
                <a:solidFill>
                  <a:srgbClr val="080808"/>
                </a:solidFill>
                <a:latin typeface="Avenir Next"/>
              </a:rPr>
              <a:t>Associate, Office of Educator Effectiveness</a:t>
            </a:r>
          </a:p>
          <a:p>
            <a:pPr marL="0" indent="685800" algn="l">
              <a:buNone/>
            </a:pPr>
            <a:r>
              <a:rPr lang="en-US" sz="6000" dirty="0" smtClean="0">
                <a:solidFill>
                  <a:srgbClr val="080808"/>
                </a:solidFill>
                <a:latin typeface="Avenir Next"/>
              </a:rPr>
              <a:t>SCDE</a:t>
            </a:r>
            <a:endParaRPr lang="en-US" sz="6000" dirty="0">
              <a:solidFill>
                <a:srgbClr val="080808"/>
              </a:solidFill>
              <a:latin typeface="Avenir Next"/>
            </a:endParaRPr>
          </a:p>
          <a:p>
            <a:pPr marL="0" indent="685800" algn="l">
              <a:buNone/>
            </a:pPr>
            <a:r>
              <a:rPr lang="en-US" sz="6000" dirty="0" smtClean="0">
                <a:solidFill>
                  <a:srgbClr val="080808"/>
                </a:solidFill>
                <a:latin typeface="Avenir Next"/>
                <a:hlinkClick r:id="rId5"/>
              </a:rPr>
              <a:t>khoward@ed.sc.gov</a:t>
            </a:r>
            <a:endParaRPr lang="en-US" sz="6000" dirty="0" smtClean="0">
              <a:solidFill>
                <a:srgbClr val="080808"/>
              </a:solidFill>
              <a:latin typeface="Avenir Next"/>
            </a:endParaRPr>
          </a:p>
          <a:p>
            <a:pPr marL="0" indent="0" algn="l">
              <a:buNone/>
            </a:pPr>
            <a:endParaRPr lang="en-US" sz="6000" dirty="0">
              <a:solidFill>
                <a:srgbClr val="080808"/>
              </a:solidFill>
              <a:latin typeface="Avenir Next"/>
            </a:endParaRPr>
          </a:p>
          <a:p>
            <a:pPr algn="l"/>
            <a:endParaRPr lang="en-US" sz="6000" dirty="0">
              <a:solidFill>
                <a:srgbClr val="080808"/>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Clr>
                <a:srgbClr val="535353"/>
              </a:buClr>
              <a:buSzPct val="82000"/>
              <a:buFont typeface="Arial" panose="020B0604020202020204" pitchFamily="34" charset="0"/>
              <a:buChar char="•"/>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L="857250" marR="0" lvl="0" indent="-857250" algn="l" defTabSz="457200" eaLnBrk="1" fontAlgn="auto" latinLnBrk="0" hangingPunct="1">
              <a:lnSpc>
                <a:spcPct val="100000"/>
              </a:lnSpc>
              <a:spcBef>
                <a:spcPts val="0"/>
              </a:spcBef>
              <a:spcAft>
                <a:spcPts val="0"/>
              </a:spcAft>
              <a:buClr>
                <a:srgbClr val="535353"/>
              </a:buClr>
              <a:buSzPct val="82000"/>
              <a:buFont typeface="Arial" panose="020B0604020202020204" pitchFamily="34" charset="0"/>
              <a:buChar char="•"/>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R="0" lvl="0" algn="l" defTabSz="457200" eaLnBrk="1" fontAlgn="auto" latinLnBrk="0" hangingPunct="1">
              <a:lnSpc>
                <a:spcPct val="100000"/>
              </a:lnSpc>
              <a:spcBef>
                <a:spcPts val="0"/>
              </a:spcBef>
              <a:spcAft>
                <a:spcPts val="0"/>
              </a:spcAft>
              <a:buClr>
                <a:srgbClr val="535353"/>
              </a:buClr>
              <a:buSzPct val="82000"/>
              <a:tabLst/>
              <a:defRPr sz="1800">
                <a:solidFill>
                  <a:srgbClr val="000000"/>
                </a:solidFill>
              </a:defRPr>
            </a:pPr>
            <a:endParaRPr lang="en-US" sz="6000" dirty="0">
              <a:solidFill>
                <a:srgbClr val="000000"/>
              </a:solidFill>
              <a:latin typeface="Avenir Next"/>
              <a:ea typeface="Avenir Next"/>
              <a:cs typeface="Avenir Next"/>
              <a:sym typeface="Avenir Next"/>
            </a:endParaRPr>
          </a:p>
          <a:p>
            <a:pPr marR="0" lvl="0" algn="l" defTabSz="457200" eaLnBrk="1" fontAlgn="auto" latinLnBrk="0" hangingPunct="1">
              <a:lnSpc>
                <a:spcPct val="100000"/>
              </a:lnSpc>
              <a:spcBef>
                <a:spcPts val="0"/>
              </a:spcBef>
              <a:spcAft>
                <a:spcPts val="0"/>
              </a:spcAft>
              <a:buClr>
                <a:srgbClr val="535353"/>
              </a:buClr>
              <a:buSzPct val="82000"/>
              <a:tabLst/>
              <a:defRPr sz="1800">
                <a:solidFill>
                  <a:srgbClr val="000000"/>
                </a:solidFill>
              </a:defRPr>
            </a:pPr>
            <a:endParaRPr lang="en-US" sz="6000" dirty="0">
              <a:solidFill>
                <a:srgbClr val="000000"/>
              </a:solidFill>
              <a:latin typeface="Avenir Next"/>
              <a:ea typeface="Avenir Next"/>
              <a:cs typeface="Avenir Next"/>
              <a:sym typeface="Avenir Next"/>
            </a:endParaRPr>
          </a:p>
        </p:txBody>
      </p:sp>
    </p:spTree>
    <p:extLst>
      <p:ext uri="{BB962C8B-B14F-4D97-AF65-F5344CB8AC3E}">
        <p14:creationId xmlns:p14="http://schemas.microsoft.com/office/powerpoint/2010/main" val="313831381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29922103"/>
              </p:ext>
            </p:extLst>
          </p:nvPr>
        </p:nvGraphicFramePr>
        <p:xfrm>
          <a:off x="1417320" y="1393684"/>
          <a:ext cx="21854160" cy="11611116"/>
        </p:xfrm>
        <a:graphic>
          <a:graphicData uri="http://schemas.openxmlformats.org/drawingml/2006/table">
            <a:tbl>
              <a:tblPr firstRow="1" bandRow="1">
                <a:tableStyleId>{5940675A-B579-460E-94D1-54222C63F5DA}</a:tableStyleId>
              </a:tblPr>
              <a:tblGrid>
                <a:gridCol w="7284720"/>
                <a:gridCol w="7284720"/>
                <a:gridCol w="7284720"/>
              </a:tblGrid>
              <a:tr h="3132670">
                <a:tc>
                  <a:txBody>
                    <a:bodyPr/>
                    <a:lstStyle/>
                    <a:p>
                      <a:r>
                        <a:rPr lang="en-US" sz="6000" b="1" i="0" dirty="0" smtClean="0">
                          <a:solidFill>
                            <a:srgbClr val="000000"/>
                          </a:solidFill>
                          <a:latin typeface="Avenir Next Regular"/>
                          <a:cs typeface="Avenir Next Regular"/>
                        </a:rPr>
                        <a:t>What I know about Induction and Mentoring </a:t>
                      </a:r>
                      <a:endParaRPr lang="en-US" sz="6000" b="1" i="0" dirty="0">
                        <a:solidFill>
                          <a:srgbClr val="000000"/>
                        </a:solidFill>
                        <a:latin typeface="Avenir Next Regular"/>
                        <a:cs typeface="Avenir Next Regular"/>
                      </a:endParaRPr>
                    </a:p>
                  </a:txBody>
                  <a:tcPr/>
                </a:tc>
                <a:tc>
                  <a:txBody>
                    <a:bodyPr/>
                    <a:lstStyle/>
                    <a:p>
                      <a:r>
                        <a:rPr lang="en-US" sz="6000" b="1" i="0" dirty="0" smtClean="0">
                          <a:solidFill>
                            <a:srgbClr val="000000"/>
                          </a:solidFill>
                          <a:latin typeface="Avenir Next Regular"/>
                          <a:cs typeface="Avenir Next Regular"/>
                        </a:rPr>
                        <a:t>What I need to know about Induction and Mentoring</a:t>
                      </a:r>
                      <a:endParaRPr lang="en-US" sz="6000" b="1" i="0" dirty="0">
                        <a:solidFill>
                          <a:srgbClr val="000000"/>
                        </a:solidFill>
                        <a:latin typeface="Avenir Next Regular"/>
                        <a:cs typeface="Avenir Next Regular"/>
                      </a:endParaRPr>
                    </a:p>
                  </a:txBody>
                  <a:tcPr/>
                </a:tc>
                <a:tc>
                  <a:txBody>
                    <a:bodyPr/>
                    <a:lstStyle/>
                    <a:p>
                      <a:r>
                        <a:rPr lang="en-US" sz="6000" b="1" i="0" dirty="0" smtClean="0">
                          <a:solidFill>
                            <a:srgbClr val="000000"/>
                          </a:solidFill>
                          <a:latin typeface="Avenir Next Regular"/>
                          <a:cs typeface="Avenir Next Regular"/>
                        </a:rPr>
                        <a:t>What I need to do to support mentors and beginning teachers</a:t>
                      </a:r>
                      <a:endParaRPr lang="en-US" sz="6000" b="1" i="0" dirty="0">
                        <a:solidFill>
                          <a:srgbClr val="000000"/>
                        </a:solidFill>
                        <a:latin typeface="Avenir Next Regular"/>
                        <a:cs typeface="Avenir Next Regular"/>
                      </a:endParaRPr>
                    </a:p>
                  </a:txBody>
                  <a:tcPr/>
                </a:tc>
              </a:tr>
              <a:tr h="7862076">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7" name="Shape 134"/>
          <p:cNvSpPr txBox="1">
            <a:spLocks/>
          </p:cNvSpPr>
          <p:nvPr/>
        </p:nvSpPr>
        <p:spPr>
          <a:xfrm>
            <a:off x="23304499" y="13017500"/>
            <a:ext cx="419101" cy="457200"/>
          </a:xfrm>
          <a:prstGeom prst="rect">
            <a:avLst/>
          </a:prstGeom>
          <a:extLst>
            <a:ext uri="{C572A759-6A51-4108-AA02-DFA0A04FC94B}">
              <ma14:wrappingTextBoxFlag xmlns="" xmlns:ma14="http://schemas.microsoft.com/office/mac/drawingml/2011/main" val="1"/>
            </a:ext>
          </a:extLst>
        </p:spPr>
        <p:txBody>
          <a:bodyPr/>
          <a:lstStyle>
            <a:lvl1pPr algn="ctr" defTabSz="825500">
              <a:defRPr sz="5000">
                <a:solidFill>
                  <a:srgbClr val="535353"/>
                </a:solidFill>
                <a:latin typeface="+mn-lt"/>
                <a:ea typeface="+mn-ea"/>
                <a:cs typeface="+mn-cs"/>
                <a:sym typeface="Gill Sans Light"/>
              </a:defRPr>
            </a:lvl1pPr>
            <a:lvl2pPr indent="228600" algn="ctr" defTabSz="825500">
              <a:defRPr sz="5000">
                <a:solidFill>
                  <a:srgbClr val="535353"/>
                </a:solidFill>
                <a:latin typeface="+mn-lt"/>
                <a:ea typeface="+mn-ea"/>
                <a:cs typeface="+mn-cs"/>
                <a:sym typeface="Gill Sans Light"/>
              </a:defRPr>
            </a:lvl2pPr>
            <a:lvl3pPr indent="457200" algn="ctr" defTabSz="825500">
              <a:defRPr sz="5000">
                <a:solidFill>
                  <a:srgbClr val="535353"/>
                </a:solidFill>
                <a:latin typeface="+mn-lt"/>
                <a:ea typeface="+mn-ea"/>
                <a:cs typeface="+mn-cs"/>
                <a:sym typeface="Gill Sans Light"/>
              </a:defRPr>
            </a:lvl3pPr>
            <a:lvl4pPr indent="685800" algn="ctr" defTabSz="825500">
              <a:defRPr sz="5000">
                <a:solidFill>
                  <a:srgbClr val="535353"/>
                </a:solidFill>
                <a:latin typeface="+mn-lt"/>
                <a:ea typeface="+mn-ea"/>
                <a:cs typeface="+mn-cs"/>
                <a:sym typeface="Gill Sans Light"/>
              </a:defRPr>
            </a:lvl4pPr>
            <a:lvl5pPr indent="914400" algn="ctr" defTabSz="825500">
              <a:defRPr sz="5000">
                <a:solidFill>
                  <a:srgbClr val="535353"/>
                </a:solidFill>
                <a:latin typeface="+mn-lt"/>
                <a:ea typeface="+mn-ea"/>
                <a:cs typeface="+mn-cs"/>
                <a:sym typeface="Gill Sans Light"/>
              </a:defRPr>
            </a:lvl5pPr>
            <a:lvl6pPr indent="1143000" algn="ctr" defTabSz="825500">
              <a:defRPr sz="5000">
                <a:solidFill>
                  <a:srgbClr val="535353"/>
                </a:solidFill>
                <a:latin typeface="+mn-lt"/>
                <a:ea typeface="+mn-ea"/>
                <a:cs typeface="+mn-cs"/>
                <a:sym typeface="Gill Sans Light"/>
              </a:defRPr>
            </a:lvl6pPr>
            <a:lvl7pPr indent="1371600" algn="ctr" defTabSz="825500">
              <a:defRPr sz="5000">
                <a:solidFill>
                  <a:srgbClr val="535353"/>
                </a:solidFill>
                <a:latin typeface="+mn-lt"/>
                <a:ea typeface="+mn-ea"/>
                <a:cs typeface="+mn-cs"/>
                <a:sym typeface="Gill Sans Light"/>
              </a:defRPr>
            </a:lvl7pPr>
            <a:lvl8pPr indent="1600200" algn="ctr" defTabSz="825500">
              <a:defRPr sz="5000">
                <a:solidFill>
                  <a:srgbClr val="535353"/>
                </a:solidFill>
                <a:latin typeface="+mn-lt"/>
                <a:ea typeface="+mn-ea"/>
                <a:cs typeface="+mn-cs"/>
                <a:sym typeface="Gill Sans Light"/>
              </a:defRPr>
            </a:lvl8pPr>
            <a:lvl9pPr indent="1828800" algn="ctr" defTabSz="825500">
              <a:defRPr sz="5000">
                <a:solidFill>
                  <a:srgbClr val="535353"/>
                </a:solidFill>
                <a:latin typeface="+mn-lt"/>
                <a:ea typeface="+mn-ea"/>
                <a:cs typeface="+mn-cs"/>
                <a:sym typeface="Gill Sans Light"/>
              </a:defRPr>
            </a:lvl9pPr>
          </a:lstStyle>
          <a:p>
            <a:pPr>
              <a:defRPr sz="1800">
                <a:solidFill>
                  <a:srgbClr val="000000"/>
                </a:solidFill>
              </a:defRPr>
            </a:pPr>
            <a:fld id="{86CB4B4D-7CA3-9044-876B-883B54F8677D}" type="slidenum">
              <a:rPr lang="is-IS" sz="2400" smtClean="0"/>
              <a:pPr>
                <a:defRPr sz="1800">
                  <a:solidFill>
                    <a:srgbClr val="000000"/>
                  </a:solidFill>
                </a:defRPr>
              </a:pPr>
              <a:t>3</a:t>
            </a:fld>
            <a:endParaRPr lang="is-IS" sz="2400" dirty="0"/>
          </a:p>
        </p:txBody>
      </p:sp>
    </p:spTree>
    <p:extLst>
      <p:ext uri="{BB962C8B-B14F-4D97-AF65-F5344CB8AC3E}">
        <p14:creationId xmlns:p14="http://schemas.microsoft.com/office/powerpoint/2010/main" val="231621747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shutterstock_126811499.jpg"/>
          <p:cNvPicPr/>
          <p:nvPr/>
        </p:nvPicPr>
        <p:blipFill>
          <a:blip r:embed="rId3">
            <a:alphaModFix amt="0"/>
            <a:extLst/>
          </a:blip>
          <a:srcRect l="8470" r="13319" b="22224"/>
          <a:stretch>
            <a:fillRect/>
          </a:stretch>
        </p:blipFill>
        <p:spPr>
          <a:xfrm>
            <a:off x="-133152" y="-1648545"/>
            <a:ext cx="24662889" cy="16352578"/>
          </a:xfrm>
          <a:prstGeom prst="rect">
            <a:avLst/>
          </a:prstGeom>
          <a:ln w="12700">
            <a:miter lim="400000"/>
          </a:ln>
        </p:spPr>
      </p:pic>
      <p:sp>
        <p:nvSpPr>
          <p:cNvPr id="133" name="Shape 133"/>
          <p:cNvSpPr>
            <a:spLocks noGrp="1"/>
          </p:cNvSpPr>
          <p:nvPr>
            <p:ph type="title"/>
          </p:nvPr>
        </p:nvSpPr>
        <p:spPr>
          <a:xfrm>
            <a:off x="666750" y="919460"/>
            <a:ext cx="23050500" cy="1506240"/>
          </a:xfrm>
          <a:prstGeom prst="rect">
            <a:avLst/>
          </a:prstGeom>
        </p:spPr>
        <p:txBody>
          <a:bodyPr>
            <a:normAutofit/>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lang="en-US" sz="8000" cap="all" dirty="0" smtClean="0">
                <a:solidFill>
                  <a:srgbClr val="0096FF"/>
                </a:solidFill>
              </a:rPr>
              <a:t>Beginning teacher needs </a:t>
            </a:r>
            <a:endParaRPr sz="8000" cap="all" dirty="0">
              <a:solidFill>
                <a:srgbClr val="0096FF"/>
              </a:solidFill>
            </a:endParaRPr>
          </a:p>
        </p:txBody>
      </p:sp>
      <p:sp>
        <p:nvSpPr>
          <p:cNvPr id="134" name="Shape 134"/>
          <p:cNvSpPr>
            <a:spLocks noGrp="1"/>
          </p:cNvSpPr>
          <p:nvPr>
            <p:ph type="sldNum" sz="quarter" idx="2"/>
          </p:nvPr>
        </p:nvSpPr>
        <p:spPr>
          <a:xfrm>
            <a:off x="23304499" y="13030200"/>
            <a:ext cx="4191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4</a:t>
            </a:fld>
            <a:endParaRPr sz="2400" dirty="0">
              <a:solidFill>
                <a:srgbClr val="535353"/>
              </a:solidFill>
            </a:endParaRPr>
          </a:p>
        </p:txBody>
      </p:sp>
      <p:sp>
        <p:nvSpPr>
          <p:cNvPr id="135" name="Shape 135"/>
          <p:cNvSpPr/>
          <p:nvPr/>
        </p:nvSpPr>
        <p:spPr>
          <a:xfrm>
            <a:off x="1025236" y="2687782"/>
            <a:ext cx="22671228" cy="110282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0" algn="l" defTabSz="457200">
              <a:buClr>
                <a:srgbClr val="535353"/>
              </a:buClr>
              <a:buSzPct val="82000"/>
              <a:defRPr sz="1800">
                <a:solidFill>
                  <a:srgbClr val="000000"/>
                </a:solidFill>
              </a:defRPr>
            </a:pPr>
            <a:r>
              <a:rPr sz="5400" dirty="0" smtClean="0">
                <a:latin typeface="Avenir Next"/>
                <a:ea typeface="Avenir Next"/>
                <a:cs typeface="Avenir Next"/>
                <a:sym typeface="Avenir Next"/>
              </a:rPr>
              <a:t/>
            </a:r>
            <a:br>
              <a:rPr sz="5400" dirty="0" smtClean="0">
                <a:latin typeface="Avenir Next"/>
                <a:ea typeface="Avenir Next"/>
                <a:cs typeface="Avenir Next"/>
                <a:sym typeface="Avenir Next"/>
              </a:rPr>
            </a:br>
            <a:r>
              <a:rPr sz="5400" dirty="0" smtClean="0">
                <a:latin typeface="Avenir Next"/>
                <a:ea typeface="Avenir Next"/>
                <a:cs typeface="Avenir Next"/>
                <a:sym typeface="Avenir Next"/>
              </a:rPr>
              <a:t/>
            </a:r>
            <a:br>
              <a:rPr sz="5400" dirty="0" smtClean="0">
                <a:latin typeface="Avenir Next"/>
                <a:ea typeface="Avenir Next"/>
                <a:cs typeface="Avenir Next"/>
                <a:sym typeface="Avenir Next"/>
              </a:rPr>
            </a:br>
            <a:endParaRPr sz="5400" dirty="0">
              <a:latin typeface="Avenir Next"/>
              <a:ea typeface="Avenir Next"/>
              <a:cs typeface="Avenir Next"/>
              <a:sym typeface="Avenir Next"/>
            </a:endParaRPr>
          </a:p>
        </p:txBody>
      </p:sp>
      <p:graphicFrame>
        <p:nvGraphicFramePr>
          <p:cNvPr id="2" name="Table 1"/>
          <p:cNvGraphicFramePr>
            <a:graphicFrameLocks noGrp="1"/>
          </p:cNvGraphicFramePr>
          <p:nvPr>
            <p:extLst>
              <p:ext uri="{D42A27DB-BD31-4B8C-83A1-F6EECF244321}">
                <p14:modId xmlns:p14="http://schemas.microsoft.com/office/powerpoint/2010/main" val="2847720550"/>
              </p:ext>
            </p:extLst>
          </p:nvPr>
        </p:nvGraphicFramePr>
        <p:xfrm>
          <a:off x="1025238" y="3046458"/>
          <a:ext cx="22333527" cy="9809301"/>
        </p:xfrm>
        <a:graphic>
          <a:graphicData uri="http://schemas.openxmlformats.org/drawingml/2006/table">
            <a:tbl>
              <a:tblPr firstRow="1" bandRow="1">
                <a:tableStyleId>{5940675A-B579-460E-94D1-54222C63F5DA}</a:tableStyleId>
              </a:tblPr>
              <a:tblGrid>
                <a:gridCol w="7444509">
                  <a:extLst>
                    <a:ext uri="{9D8B030D-6E8A-4147-A177-3AD203B41FA5}">
                      <a16:colId xmlns:a16="http://schemas.microsoft.com/office/drawing/2014/main" xmlns="" val="20000"/>
                    </a:ext>
                  </a:extLst>
                </a:gridCol>
                <a:gridCol w="7444509">
                  <a:extLst>
                    <a:ext uri="{9D8B030D-6E8A-4147-A177-3AD203B41FA5}">
                      <a16:colId xmlns:a16="http://schemas.microsoft.com/office/drawing/2014/main" xmlns="" val="20001"/>
                    </a:ext>
                  </a:extLst>
                </a:gridCol>
                <a:gridCol w="7444509">
                  <a:extLst>
                    <a:ext uri="{9D8B030D-6E8A-4147-A177-3AD203B41FA5}">
                      <a16:colId xmlns:a16="http://schemas.microsoft.com/office/drawing/2014/main" xmlns="" val="20002"/>
                    </a:ext>
                  </a:extLst>
                </a:gridCol>
              </a:tblGrid>
              <a:tr h="1205502">
                <a:tc>
                  <a:txBody>
                    <a:bodyPr/>
                    <a:lstStyle/>
                    <a:p>
                      <a:r>
                        <a:rPr lang="en-US" sz="5400" dirty="0" smtClean="0">
                          <a:solidFill>
                            <a:srgbClr val="000000"/>
                          </a:solidFill>
                          <a:latin typeface="Avenir Next"/>
                        </a:rPr>
                        <a:t>Social/Emotional</a:t>
                      </a:r>
                    </a:p>
                  </a:txBody>
                  <a:tcPr anchor="ctr"/>
                </a:tc>
                <a:tc>
                  <a:txBody>
                    <a:bodyPr/>
                    <a:lstStyle/>
                    <a:p>
                      <a:r>
                        <a:rPr lang="en-US" sz="5400" dirty="0" smtClean="0">
                          <a:solidFill>
                            <a:srgbClr val="000000"/>
                          </a:solidFill>
                          <a:latin typeface="Avenir Next"/>
                        </a:rPr>
                        <a:t>Physical</a:t>
                      </a:r>
                    </a:p>
                  </a:txBody>
                  <a:tcPr anchor="ctr"/>
                </a:tc>
                <a:tc>
                  <a:txBody>
                    <a:bodyPr/>
                    <a:lstStyle/>
                    <a:p>
                      <a:r>
                        <a:rPr lang="en-US" sz="5400" dirty="0" smtClean="0">
                          <a:solidFill>
                            <a:srgbClr val="000000"/>
                          </a:solidFill>
                          <a:latin typeface="Avenir Next"/>
                        </a:rPr>
                        <a:t>Instructional</a:t>
                      </a:r>
                    </a:p>
                  </a:txBody>
                  <a:tcPr anchor="ctr"/>
                </a:tc>
                <a:extLst>
                  <a:ext uri="{0D108BD9-81ED-4DB2-BD59-A6C34878D82A}">
                    <a16:rowId xmlns:a16="http://schemas.microsoft.com/office/drawing/2014/main" xmlns="" val="10000"/>
                  </a:ext>
                </a:extLst>
              </a:tr>
              <a:tr h="8603799">
                <a:tc>
                  <a:txBody>
                    <a:bodyPr/>
                    <a:lstStyle/>
                    <a:p>
                      <a:pPr marL="0" indent="0" algn="l">
                        <a:buFont typeface="Arial" panose="020B0604020202020204" pitchFamily="34" charset="0"/>
                        <a:buNone/>
                      </a:pPr>
                      <a:endParaRPr lang="en-US" sz="6000" dirty="0">
                        <a:latin typeface="Avenir Next"/>
                      </a:endParaRPr>
                    </a:p>
                  </a:txBody>
                  <a:tcPr/>
                </a:tc>
                <a:tc>
                  <a:txBody>
                    <a:bodyPr/>
                    <a:lstStyle/>
                    <a:p>
                      <a:pPr marL="0" marR="0" indent="0" algn="l" defTabSz="82550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6000" baseline="0" dirty="0" smtClean="0">
                        <a:latin typeface="Avenir Next"/>
                      </a:endParaRPr>
                    </a:p>
                  </a:txBody>
                  <a:tcPr/>
                </a:tc>
                <a:tc>
                  <a:txBody>
                    <a:bodyPr/>
                    <a:lstStyle/>
                    <a:p>
                      <a:pPr marL="0" indent="0" algn="l">
                        <a:buFont typeface="Arial" panose="020B0604020202020204" pitchFamily="34" charset="0"/>
                        <a:buNone/>
                      </a:pPr>
                      <a:endParaRPr lang="en-US" sz="6000" dirty="0">
                        <a:latin typeface="Avenir Next"/>
                      </a:endParaRPr>
                    </a:p>
                  </a:txBody>
                  <a:tcPr/>
                </a:tc>
                <a:extLst>
                  <a:ext uri="{0D108BD9-81ED-4DB2-BD59-A6C34878D82A}">
                    <a16:rowId xmlns:a16="http://schemas.microsoft.com/office/drawing/2014/main" xmlns="" val="10001"/>
                  </a:ext>
                </a:extLst>
              </a:tr>
            </a:tbl>
          </a:graphicData>
        </a:graphic>
      </p:graphicFrame>
      <p:pic>
        <p:nvPicPr>
          <p:cNvPr id="7" name="Picture 6" descr="socioem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600" y="5943600"/>
            <a:ext cx="5682712" cy="4191000"/>
          </a:xfrm>
          <a:prstGeom prst="rect">
            <a:avLst/>
          </a:prstGeom>
        </p:spPr>
      </p:pic>
      <p:pic>
        <p:nvPicPr>
          <p:cNvPr id="9" name="Picture 8" descr="instruction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34001" y="5503552"/>
            <a:ext cx="3810000" cy="4453247"/>
          </a:xfrm>
          <a:prstGeom prst="rect">
            <a:avLst/>
          </a:prstGeom>
        </p:spPr>
      </p:pic>
      <p:pic>
        <p:nvPicPr>
          <p:cNvPr id="3" name="Picture 2" descr="School_Transpare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4413" y="5341939"/>
            <a:ext cx="4605813" cy="4818062"/>
          </a:xfrm>
          <a:prstGeom prst="rect">
            <a:avLst/>
          </a:prstGeom>
        </p:spPr>
      </p:pic>
    </p:spTree>
    <p:extLst>
      <p:ext uri="{BB962C8B-B14F-4D97-AF65-F5344CB8AC3E}">
        <p14:creationId xmlns:p14="http://schemas.microsoft.com/office/powerpoint/2010/main" val="140666504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NTOR ROLES DIAGRA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013" y="-526473"/>
            <a:ext cx="17208752" cy="13824146"/>
          </a:xfrm>
          <a:prstGeom prst="rect">
            <a:avLst/>
          </a:prstGeom>
        </p:spPr>
      </p:pic>
      <p:sp>
        <p:nvSpPr>
          <p:cNvPr id="134" name="Shape 134"/>
          <p:cNvSpPr>
            <a:spLocks noGrp="1"/>
          </p:cNvSpPr>
          <p:nvPr>
            <p:ph type="sldNum" sz="quarter" idx="2"/>
          </p:nvPr>
        </p:nvSpPr>
        <p:spPr>
          <a:xfrm>
            <a:off x="23126699" y="13030200"/>
            <a:ext cx="4191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5</a:t>
            </a:fld>
            <a:endParaRPr sz="2400" dirty="0">
              <a:solidFill>
                <a:srgbClr val="535353"/>
              </a:solidFill>
            </a:endParaRPr>
          </a:p>
        </p:txBody>
      </p:sp>
      <p:sp>
        <p:nvSpPr>
          <p:cNvPr id="135" name="Shape 135"/>
          <p:cNvSpPr/>
          <p:nvPr/>
        </p:nvSpPr>
        <p:spPr>
          <a:xfrm>
            <a:off x="884125" y="2320893"/>
            <a:ext cx="22671228" cy="110282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scene3d>
              <a:camera prst="orthographicFront">
                <a:rot lat="0" lon="0" rev="0"/>
              </a:camera>
              <a:lightRig rig="threePt" dir="t"/>
            </a:scene3d>
          </a:bodyPr>
          <a:lstStyle/>
          <a:p>
            <a:pPr marL="857250" lvl="0" indent="-857250" algn="l" defTabSz="457200">
              <a:buClr>
                <a:srgbClr val="535353"/>
              </a:buClr>
              <a:buSzPct val="82000"/>
              <a:buFont typeface="Arial" panose="020B0604020202020204" pitchFamily="34" charset="0"/>
              <a:buChar char="•"/>
              <a:defRPr sz="1800">
                <a:solidFill>
                  <a:srgbClr val="000000"/>
                </a:solidFill>
              </a:defRPr>
            </a:pPr>
            <a:endParaRPr lang="en-US" sz="6600" dirty="0">
              <a:effectLst>
                <a:outerShdw blurRad="50800" dist="38100" dir="5400000" algn="t" rotWithShape="0">
                  <a:srgbClr val="00B0F0">
                    <a:alpha val="40000"/>
                  </a:srgbClr>
                </a:outerShdw>
              </a:effectLst>
              <a:latin typeface="Avenir Next"/>
              <a:ea typeface="Avenir Next"/>
              <a:cs typeface="Avenir Next"/>
              <a:sym typeface="Avenir Next"/>
            </a:endParaRPr>
          </a:p>
          <a:p>
            <a:pPr lvl="0" algn="l" defTabSz="457200">
              <a:buClr>
                <a:srgbClr val="535353"/>
              </a:buClr>
              <a:buSzPct val="82000"/>
              <a:defRPr sz="1800">
                <a:solidFill>
                  <a:srgbClr val="000000"/>
                </a:solidFill>
              </a:defRPr>
            </a:pPr>
            <a:endParaRPr lang="en-US" sz="6600" dirty="0" smtClean="0">
              <a:effectLst>
                <a:outerShdw blurRad="50800" dist="38100" dir="5400000" algn="t" rotWithShape="0">
                  <a:srgbClr val="00B0F0">
                    <a:alpha val="40000"/>
                  </a:srgbClr>
                </a:outerShdw>
              </a:effectLst>
              <a:latin typeface="Avenir Next"/>
              <a:ea typeface="Avenir Next"/>
              <a:cs typeface="Avenir Next"/>
              <a:sym typeface="Avenir Next"/>
            </a:endParaRPr>
          </a:p>
          <a:p>
            <a:pPr lvl="0" defTabSz="457200">
              <a:buClr>
                <a:srgbClr val="535353"/>
              </a:buClr>
              <a:buSzPct val="82000"/>
              <a:defRPr sz="1800">
                <a:solidFill>
                  <a:srgbClr val="000000"/>
                </a:solidFill>
              </a:defRPr>
            </a:pPr>
            <a:r>
              <a:rPr sz="6600" dirty="0">
                <a:solidFill>
                  <a:srgbClr val="0080FF"/>
                </a:solidFill>
                <a:latin typeface="Avenir Next Regular"/>
                <a:cs typeface="Avenir Next Regular"/>
                <a:sym typeface="Avenir Next"/>
              </a:rPr>
              <a:t/>
            </a:r>
            <a:br>
              <a:rPr sz="6600" dirty="0">
                <a:solidFill>
                  <a:srgbClr val="0080FF"/>
                </a:solidFill>
                <a:latin typeface="Avenir Next Regular"/>
                <a:cs typeface="Avenir Next Regular"/>
                <a:sym typeface="Avenir Next"/>
              </a:rPr>
            </a:br>
            <a:r>
              <a:rPr lang="en-US" sz="6600" dirty="0">
                <a:solidFill>
                  <a:srgbClr val="0080FF"/>
                </a:solidFill>
                <a:latin typeface="Avenir Next Regular"/>
                <a:cs typeface="Avenir Next Regular"/>
                <a:sym typeface="Avenir Next"/>
              </a:rPr>
              <a:t>DIFFERENTIATED MENTORING</a:t>
            </a:r>
            <a:endParaRPr sz="6600" dirty="0">
              <a:solidFill>
                <a:srgbClr val="0080FF"/>
              </a:solidFill>
              <a:latin typeface="Avenir Next Regular"/>
              <a:cs typeface="Avenir Next Regular"/>
              <a:sym typeface="Avenir Next"/>
            </a:endParaRPr>
          </a:p>
        </p:txBody>
      </p:sp>
    </p:spTree>
    <p:extLst>
      <p:ext uri="{BB962C8B-B14F-4D97-AF65-F5344CB8AC3E}">
        <p14:creationId xmlns:p14="http://schemas.microsoft.com/office/powerpoint/2010/main" val="426463424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erstock_2963785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 y="-450088"/>
            <a:ext cx="24384000" cy="16256000"/>
          </a:xfrm>
          <a:prstGeom prst="rect">
            <a:avLst/>
          </a:prstGeom>
        </p:spPr>
      </p:pic>
      <p:sp>
        <p:nvSpPr>
          <p:cNvPr id="4" name="Rectangle 3"/>
          <p:cNvSpPr/>
          <p:nvPr/>
        </p:nvSpPr>
        <p:spPr>
          <a:xfrm>
            <a:off x="-407987" y="-588962"/>
            <a:ext cx="24790400" cy="14986000"/>
          </a:xfrm>
          <a:prstGeom prst="rect">
            <a:avLst/>
          </a:prstGeom>
          <a:solidFill>
            <a:srgbClr val="FFFFFF">
              <a:alpha val="68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2" name="Title 1"/>
          <p:cNvSpPr>
            <a:spLocks noGrp="1"/>
          </p:cNvSpPr>
          <p:nvPr>
            <p:ph type="title"/>
          </p:nvPr>
        </p:nvSpPr>
        <p:spPr>
          <a:xfrm>
            <a:off x="819150" y="4529138"/>
            <a:ext cx="23050500" cy="3429000"/>
          </a:xfrm>
        </p:spPr>
        <p:txBody>
          <a:bodyPr/>
          <a:lstStyle/>
          <a:p>
            <a:r>
              <a:rPr lang="en-US" b="1" dirty="0" smtClean="0">
                <a:solidFill>
                  <a:srgbClr val="FF0000"/>
                </a:solidFill>
                <a:latin typeface="Avenir Next Regular"/>
                <a:cs typeface="Avenir Next Regular"/>
              </a:rPr>
              <a:t>THE Importance of Mentoring</a:t>
            </a:r>
            <a:endParaRPr lang="en-US" b="1" dirty="0">
              <a:solidFill>
                <a:srgbClr val="FF0000"/>
              </a:solidFill>
              <a:latin typeface="Avenir Next Regular"/>
              <a:cs typeface="Avenir Next Regular"/>
            </a:endParaRPr>
          </a:p>
        </p:txBody>
      </p:sp>
      <p:pic>
        <p:nvPicPr>
          <p:cNvPr id="5" name="Picture 4" descr="CERRA_Logos_for web and print use-2_MI_Leaf+Logotype_stacked_full colo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14602" y="10972800"/>
            <a:ext cx="4444289" cy="1600200"/>
          </a:xfrm>
          <a:prstGeom prst="rect">
            <a:avLst/>
          </a:prstGeom>
        </p:spPr>
      </p:pic>
      <p:pic>
        <p:nvPicPr>
          <p:cNvPr id="6" name="Picture 5" descr="CERRA_Logos_for web and print use-2_horizontal Main Logo_with leaf 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0600" y="11121136"/>
            <a:ext cx="4114800" cy="1328928"/>
          </a:xfrm>
          <a:prstGeom prst="rect">
            <a:avLst/>
          </a:prstGeom>
        </p:spPr>
      </p:pic>
      <p:sp>
        <p:nvSpPr>
          <p:cNvPr id="8" name="TextBox 7"/>
          <p:cNvSpPr txBox="1"/>
          <p:nvPr/>
        </p:nvSpPr>
        <p:spPr>
          <a:xfrm>
            <a:off x="23596600" y="13995400"/>
            <a:ext cx="102592"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9" name="Shape 134"/>
          <p:cNvSpPr txBox="1">
            <a:spLocks/>
          </p:cNvSpPr>
          <p:nvPr/>
        </p:nvSpPr>
        <p:spPr>
          <a:xfrm>
            <a:off x="23304499" y="13017500"/>
            <a:ext cx="419101" cy="457200"/>
          </a:xfrm>
          <a:prstGeom prst="rect">
            <a:avLst/>
          </a:prstGeom>
          <a:extLst>
            <a:ext uri="{C572A759-6A51-4108-AA02-DFA0A04FC94B}">
              <ma14:wrappingTextBoxFlag xmlns="" xmlns:ma14="http://schemas.microsoft.com/office/mac/drawingml/2011/main" val="1"/>
            </a:ext>
          </a:extLst>
        </p:spPr>
        <p:txBody>
          <a:bodyPr/>
          <a:lstStyle>
            <a:lvl1pPr algn="ctr" defTabSz="825500">
              <a:defRPr sz="5000">
                <a:solidFill>
                  <a:srgbClr val="535353"/>
                </a:solidFill>
                <a:latin typeface="+mn-lt"/>
                <a:ea typeface="+mn-ea"/>
                <a:cs typeface="+mn-cs"/>
                <a:sym typeface="Gill Sans Light"/>
              </a:defRPr>
            </a:lvl1pPr>
            <a:lvl2pPr indent="228600" algn="ctr" defTabSz="825500">
              <a:defRPr sz="5000">
                <a:solidFill>
                  <a:srgbClr val="535353"/>
                </a:solidFill>
                <a:latin typeface="+mn-lt"/>
                <a:ea typeface="+mn-ea"/>
                <a:cs typeface="+mn-cs"/>
                <a:sym typeface="Gill Sans Light"/>
              </a:defRPr>
            </a:lvl2pPr>
            <a:lvl3pPr indent="457200" algn="ctr" defTabSz="825500">
              <a:defRPr sz="5000">
                <a:solidFill>
                  <a:srgbClr val="535353"/>
                </a:solidFill>
                <a:latin typeface="+mn-lt"/>
                <a:ea typeface="+mn-ea"/>
                <a:cs typeface="+mn-cs"/>
                <a:sym typeface="Gill Sans Light"/>
              </a:defRPr>
            </a:lvl3pPr>
            <a:lvl4pPr indent="685800" algn="ctr" defTabSz="825500">
              <a:defRPr sz="5000">
                <a:solidFill>
                  <a:srgbClr val="535353"/>
                </a:solidFill>
                <a:latin typeface="+mn-lt"/>
                <a:ea typeface="+mn-ea"/>
                <a:cs typeface="+mn-cs"/>
                <a:sym typeface="Gill Sans Light"/>
              </a:defRPr>
            </a:lvl4pPr>
            <a:lvl5pPr indent="914400" algn="ctr" defTabSz="825500">
              <a:defRPr sz="5000">
                <a:solidFill>
                  <a:srgbClr val="535353"/>
                </a:solidFill>
                <a:latin typeface="+mn-lt"/>
                <a:ea typeface="+mn-ea"/>
                <a:cs typeface="+mn-cs"/>
                <a:sym typeface="Gill Sans Light"/>
              </a:defRPr>
            </a:lvl5pPr>
            <a:lvl6pPr indent="1143000" algn="ctr" defTabSz="825500">
              <a:defRPr sz="5000">
                <a:solidFill>
                  <a:srgbClr val="535353"/>
                </a:solidFill>
                <a:latin typeface="+mn-lt"/>
                <a:ea typeface="+mn-ea"/>
                <a:cs typeface="+mn-cs"/>
                <a:sym typeface="Gill Sans Light"/>
              </a:defRPr>
            </a:lvl6pPr>
            <a:lvl7pPr indent="1371600" algn="ctr" defTabSz="825500">
              <a:defRPr sz="5000">
                <a:solidFill>
                  <a:srgbClr val="535353"/>
                </a:solidFill>
                <a:latin typeface="+mn-lt"/>
                <a:ea typeface="+mn-ea"/>
                <a:cs typeface="+mn-cs"/>
                <a:sym typeface="Gill Sans Light"/>
              </a:defRPr>
            </a:lvl7pPr>
            <a:lvl8pPr indent="1600200" algn="ctr" defTabSz="825500">
              <a:defRPr sz="5000">
                <a:solidFill>
                  <a:srgbClr val="535353"/>
                </a:solidFill>
                <a:latin typeface="+mn-lt"/>
                <a:ea typeface="+mn-ea"/>
                <a:cs typeface="+mn-cs"/>
                <a:sym typeface="Gill Sans Light"/>
              </a:defRPr>
            </a:lvl8pPr>
            <a:lvl9pPr indent="1828800" algn="ctr" defTabSz="825500">
              <a:defRPr sz="5000">
                <a:solidFill>
                  <a:srgbClr val="535353"/>
                </a:solidFill>
                <a:latin typeface="+mn-lt"/>
                <a:ea typeface="+mn-ea"/>
                <a:cs typeface="+mn-cs"/>
                <a:sym typeface="Gill Sans Light"/>
              </a:defRPr>
            </a:lvl9pPr>
          </a:lstStyle>
          <a:p>
            <a:pPr>
              <a:defRPr sz="1800">
                <a:solidFill>
                  <a:srgbClr val="000000"/>
                </a:solidFill>
              </a:defRPr>
            </a:pPr>
            <a:fld id="{86CB4B4D-7CA3-9044-876B-883B54F8677D}" type="slidenum">
              <a:rPr lang="is-IS" sz="2400" smtClean="0"/>
              <a:pPr>
                <a:defRPr sz="1800">
                  <a:solidFill>
                    <a:srgbClr val="000000"/>
                  </a:solidFill>
                </a:defRPr>
              </a:pPr>
              <a:t>6</a:t>
            </a:fld>
            <a:endParaRPr lang="is-IS" sz="2400" dirty="0"/>
          </a:p>
        </p:txBody>
      </p:sp>
    </p:spTree>
    <p:extLst>
      <p:ext uri="{BB962C8B-B14F-4D97-AF65-F5344CB8AC3E}">
        <p14:creationId xmlns:p14="http://schemas.microsoft.com/office/powerpoint/2010/main" val="188277891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p:cNvSpPr>
          <p:nvPr>
            <p:ph type="sldNum" sz="quarter" idx="2"/>
          </p:nvPr>
        </p:nvSpPr>
        <p:spPr>
          <a:xfrm>
            <a:off x="23228299" y="13030200"/>
            <a:ext cx="4191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7</a:t>
            </a:fld>
            <a:endParaRPr sz="2400" dirty="0">
              <a:solidFill>
                <a:srgbClr val="535353"/>
              </a:solidFill>
            </a:endParaRPr>
          </a:p>
        </p:txBody>
      </p:sp>
      <p:sp>
        <p:nvSpPr>
          <p:cNvPr id="90" name="Shape 90"/>
          <p:cNvSpPr/>
          <p:nvPr/>
        </p:nvSpPr>
        <p:spPr>
          <a:xfrm>
            <a:off x="6920444" y="3644185"/>
            <a:ext cx="11071424" cy="279826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fontScale="92500"/>
          </a:bodyPr>
          <a:lstStyle>
            <a:lvl1pPr marL="342900" indent="-342900" algn="l" defTabSz="457200">
              <a:defRPr sz="15000">
                <a:solidFill>
                  <a:srgbClr val="000000"/>
                </a:solidFill>
                <a:latin typeface="Avenir Next Demi Bold"/>
                <a:ea typeface="Avenir Next Demi Bold"/>
                <a:cs typeface="Avenir Next Demi Bold"/>
                <a:sym typeface="Avenir Next Demi Bold"/>
              </a:defRPr>
            </a:lvl1pPr>
          </a:lstStyle>
          <a:p>
            <a:pPr lvl="0">
              <a:defRPr sz="1800"/>
            </a:pPr>
            <a:r>
              <a:rPr lang="en-US" sz="15000" dirty="0" smtClean="0"/>
              <a:t>4,100 </a:t>
            </a:r>
            <a:r>
              <a:rPr sz="15000" dirty="0" smtClean="0"/>
              <a:t>-</a:t>
            </a:r>
            <a:r>
              <a:rPr lang="en-US" sz="15000" dirty="0" smtClean="0"/>
              <a:t> </a:t>
            </a:r>
            <a:r>
              <a:rPr sz="15000" dirty="0" smtClean="0"/>
              <a:t>4,</a:t>
            </a:r>
            <a:r>
              <a:rPr lang="en-US" sz="15000" dirty="0" smtClean="0"/>
              <a:t>90</a:t>
            </a:r>
            <a:r>
              <a:rPr sz="15000" dirty="0" smtClean="0"/>
              <a:t>0</a:t>
            </a:r>
            <a:endParaRPr lang="en-US" sz="15000" dirty="0" smtClean="0"/>
          </a:p>
          <a:p>
            <a:pPr lvl="0">
              <a:defRPr sz="1800"/>
            </a:pPr>
            <a:endParaRPr sz="15000" dirty="0"/>
          </a:p>
        </p:txBody>
      </p:sp>
      <p:sp>
        <p:nvSpPr>
          <p:cNvPr id="91" name="Shape 91"/>
          <p:cNvSpPr/>
          <p:nvPr/>
        </p:nvSpPr>
        <p:spPr>
          <a:xfrm>
            <a:off x="2606040" y="6442453"/>
            <a:ext cx="19841210" cy="279826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342900" indent="-342900" algn="l" defTabSz="457200">
              <a:defRPr sz="15000">
                <a:solidFill>
                  <a:srgbClr val="000000"/>
                </a:solidFill>
                <a:latin typeface="Avenir Next Demi Bold"/>
                <a:ea typeface="Avenir Next Demi Bold"/>
                <a:cs typeface="Avenir Next Demi Bold"/>
                <a:sym typeface="Avenir Next Demi Bold"/>
              </a:defRPr>
            </a:lvl1pPr>
          </a:lstStyle>
          <a:p>
            <a:pPr lvl="0" algn="ctr">
              <a:defRPr sz="1800"/>
            </a:pPr>
            <a:r>
              <a:rPr sz="13900" dirty="0" smtClean="0"/>
              <a:t>$</a:t>
            </a:r>
            <a:r>
              <a:rPr lang="en-US" sz="13900" dirty="0" smtClean="0"/>
              <a:t>21.5 - $46.7 million</a:t>
            </a:r>
            <a:endParaRPr sz="13900" dirty="0"/>
          </a:p>
        </p:txBody>
      </p:sp>
      <p:sp>
        <p:nvSpPr>
          <p:cNvPr id="2" name="TextBox 1"/>
          <p:cNvSpPr txBox="1"/>
          <p:nvPr/>
        </p:nvSpPr>
        <p:spPr>
          <a:xfrm>
            <a:off x="1915887" y="4792593"/>
            <a:ext cx="20531363"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4400" b="0" i="0" u="none" strike="noStrike" cap="none" spc="0" normalizeH="0" baseline="0" dirty="0" smtClean="0">
                <a:ln>
                  <a:noFill/>
                </a:ln>
                <a:solidFill>
                  <a:srgbClr val="FF0000"/>
                </a:solidFill>
                <a:effectLst/>
                <a:uFillTx/>
                <a:latin typeface="Avenir Next"/>
                <a:sym typeface="Gill Sans Light"/>
              </a:rPr>
              <a:t>Over the last three years,</a:t>
            </a:r>
            <a:r>
              <a:rPr kumimoji="0" lang="en-US" sz="4400" b="0" i="0" u="none" strike="noStrike" cap="none" spc="0" normalizeH="0" dirty="0" smtClean="0">
                <a:ln>
                  <a:noFill/>
                </a:ln>
                <a:solidFill>
                  <a:srgbClr val="FF0000"/>
                </a:solidFill>
                <a:effectLst/>
                <a:uFillTx/>
                <a:latin typeface="Avenir Next"/>
                <a:sym typeface="Gill Sans Light"/>
              </a:rPr>
              <a:t> between 4,100 and 4,900 teachers left their teaching </a:t>
            </a:r>
          </a:p>
          <a:p>
            <a:pPr marL="0" marR="0" indent="0" algn="ctr" defTabSz="825500" rtl="0" fontAlgn="auto" latinLnBrk="1" hangingPunct="0">
              <a:lnSpc>
                <a:spcPct val="100000"/>
              </a:lnSpc>
              <a:spcBef>
                <a:spcPts val="0"/>
              </a:spcBef>
              <a:spcAft>
                <a:spcPts val="0"/>
              </a:spcAft>
              <a:buClrTx/>
              <a:buSzTx/>
              <a:buFontTx/>
              <a:buNone/>
              <a:tabLst/>
            </a:pPr>
            <a:r>
              <a:rPr kumimoji="0" lang="en-US" sz="4400" b="0" i="0" u="none" strike="noStrike" cap="none" spc="0" normalizeH="0" dirty="0" smtClean="0">
                <a:ln>
                  <a:noFill/>
                </a:ln>
                <a:solidFill>
                  <a:srgbClr val="FF0000"/>
                </a:solidFill>
                <a:effectLst/>
                <a:uFillTx/>
                <a:latin typeface="Avenir Next"/>
                <a:sym typeface="Gill Sans Light"/>
              </a:rPr>
              <a:t>positions each year and did not return to teach in any SC public school district. </a:t>
            </a:r>
            <a:endParaRPr kumimoji="0" lang="en-US" sz="4400" b="0" i="0" u="none" strike="noStrike" cap="none" spc="0" normalizeH="0" baseline="0" dirty="0">
              <a:ln>
                <a:noFill/>
              </a:ln>
              <a:solidFill>
                <a:srgbClr val="FF0000"/>
              </a:solidFill>
              <a:effectLst/>
              <a:uFillTx/>
              <a:latin typeface="Avenir Next"/>
              <a:sym typeface="Gill Sans Light"/>
            </a:endParaRPr>
          </a:p>
        </p:txBody>
      </p:sp>
      <p:sp>
        <p:nvSpPr>
          <p:cNvPr id="3" name="TextBox 2"/>
          <p:cNvSpPr txBox="1"/>
          <p:nvPr/>
        </p:nvSpPr>
        <p:spPr>
          <a:xfrm>
            <a:off x="1280161" y="10028935"/>
            <a:ext cx="22379938"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4400" b="0" i="0" u="none" strike="noStrike" cap="none" spc="0" normalizeH="0" baseline="0" dirty="0" smtClean="0">
                <a:ln>
                  <a:noFill/>
                </a:ln>
                <a:solidFill>
                  <a:srgbClr val="FF0000"/>
                </a:solidFill>
                <a:effectLst/>
                <a:uFillTx/>
                <a:latin typeface="Avenir Next"/>
                <a:sym typeface="Gill Sans Light"/>
              </a:rPr>
              <a:t>Replacing public school teachers costs SC </a:t>
            </a:r>
            <a:r>
              <a:rPr lang="en-US" sz="4400" dirty="0" smtClean="0">
                <a:solidFill>
                  <a:srgbClr val="FF0000"/>
                </a:solidFill>
                <a:latin typeface="Avenir Next"/>
              </a:rPr>
              <a:t>between</a:t>
            </a:r>
          </a:p>
          <a:p>
            <a:pPr marL="0" marR="0" indent="0" algn="ctr" defTabSz="825500" rtl="0" fontAlgn="auto" latinLnBrk="1" hangingPunct="0">
              <a:lnSpc>
                <a:spcPct val="100000"/>
              </a:lnSpc>
              <a:spcBef>
                <a:spcPts val="0"/>
              </a:spcBef>
              <a:spcAft>
                <a:spcPts val="0"/>
              </a:spcAft>
              <a:buClrTx/>
              <a:buSzTx/>
              <a:buFontTx/>
              <a:buNone/>
              <a:tabLst/>
            </a:pPr>
            <a:r>
              <a:rPr lang="en-US" sz="4400" dirty="0" smtClean="0">
                <a:solidFill>
                  <a:srgbClr val="FF0000"/>
                </a:solidFill>
                <a:latin typeface="Avenir Next"/>
              </a:rPr>
              <a:t> $21.5 and $46.7 million ea</a:t>
            </a:r>
            <a:r>
              <a:rPr kumimoji="0" lang="en-US" sz="4400" b="0" i="0" u="none" strike="noStrike" cap="none" spc="0" normalizeH="0" baseline="0" dirty="0" smtClean="0">
                <a:ln>
                  <a:noFill/>
                </a:ln>
                <a:solidFill>
                  <a:srgbClr val="FF0000"/>
                </a:solidFill>
                <a:effectLst/>
                <a:uFillTx/>
                <a:latin typeface="Avenir Next"/>
                <a:sym typeface="Gill Sans Light"/>
              </a:rPr>
              <a:t>ch</a:t>
            </a:r>
            <a:r>
              <a:rPr kumimoji="0" lang="en-US" sz="4400" b="0" i="0" u="none" strike="noStrike" cap="none" spc="0" normalizeH="0" dirty="0" smtClean="0">
                <a:ln>
                  <a:noFill/>
                </a:ln>
                <a:solidFill>
                  <a:srgbClr val="FF0000"/>
                </a:solidFill>
                <a:effectLst/>
                <a:uFillTx/>
                <a:latin typeface="Avenir Next"/>
                <a:sym typeface="Gill Sans Light"/>
              </a:rPr>
              <a:t> year.</a:t>
            </a:r>
            <a:r>
              <a:rPr kumimoji="0" lang="en-US" sz="4400" b="0" i="0" u="none" strike="noStrike" cap="none" spc="0" normalizeH="0" baseline="0" dirty="0" smtClean="0">
                <a:ln>
                  <a:noFill/>
                </a:ln>
                <a:solidFill>
                  <a:srgbClr val="FF0000"/>
                </a:solidFill>
                <a:effectLst/>
                <a:uFillTx/>
                <a:latin typeface="Avenir Next"/>
                <a:sym typeface="Gill Sans Light"/>
              </a:rPr>
              <a:t> </a:t>
            </a:r>
            <a:endParaRPr kumimoji="0" lang="en-US" sz="4400" b="0" i="0" u="none" strike="noStrike" cap="none" spc="0" normalizeH="0" baseline="0" dirty="0">
              <a:ln>
                <a:noFill/>
              </a:ln>
              <a:solidFill>
                <a:srgbClr val="FF0000"/>
              </a:solidFill>
              <a:effectLst/>
              <a:uFillTx/>
              <a:latin typeface="Avenir Next"/>
              <a:sym typeface="Gill Sans Light"/>
            </a:endParaRPr>
          </a:p>
        </p:txBody>
      </p:sp>
    </p:spTree>
    <p:extLst>
      <p:ext uri="{BB962C8B-B14F-4D97-AF65-F5344CB8AC3E}">
        <p14:creationId xmlns:p14="http://schemas.microsoft.com/office/powerpoint/2010/main" val="19100873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sldNum" sz="quarter" idx="2"/>
          </p:nvPr>
        </p:nvSpPr>
        <p:spPr>
          <a:xfrm>
            <a:off x="23355299" y="13055600"/>
            <a:ext cx="4191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8</a:t>
            </a:fld>
            <a:endParaRPr sz="2400" dirty="0">
              <a:solidFill>
                <a:srgbClr val="535353"/>
              </a:solidFill>
            </a:endParaRPr>
          </a:p>
        </p:txBody>
      </p:sp>
      <p:sp>
        <p:nvSpPr>
          <p:cNvPr id="95" name="Shape 95"/>
          <p:cNvSpPr/>
          <p:nvPr/>
        </p:nvSpPr>
        <p:spPr>
          <a:xfrm>
            <a:off x="1505297" y="4246518"/>
            <a:ext cx="21373406" cy="86366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marL="342900" lvl="0" indent="-342900" algn="l" defTabSz="457200">
              <a:defRPr sz="1800">
                <a:solidFill>
                  <a:srgbClr val="000000"/>
                </a:solidFill>
              </a:defRPr>
            </a:pPr>
            <a:endParaRPr sz="6000" dirty="0">
              <a:latin typeface="Avenir Next"/>
              <a:ea typeface="Avenir Next"/>
              <a:cs typeface="Avenir Next"/>
              <a:sym typeface="Avenir Next"/>
            </a:endParaRPr>
          </a:p>
          <a:p>
            <a:pPr marL="342900" lvl="0" indent="-342900" algn="l" defTabSz="457200">
              <a:defRPr sz="1800">
                <a:solidFill>
                  <a:srgbClr val="000000"/>
                </a:solidFill>
              </a:defRPr>
            </a:pPr>
            <a:endParaRPr sz="6000" dirty="0">
              <a:latin typeface="Avenir Next"/>
              <a:ea typeface="Avenir Next"/>
              <a:cs typeface="Avenir Next"/>
              <a:sym typeface="Avenir Next"/>
            </a:endParaRPr>
          </a:p>
        </p:txBody>
      </p:sp>
      <p:sp>
        <p:nvSpPr>
          <p:cNvPr id="96" name="Shape 96"/>
          <p:cNvSpPr>
            <a:spLocks noGrp="1"/>
          </p:cNvSpPr>
          <p:nvPr>
            <p:ph type="title"/>
          </p:nvPr>
        </p:nvSpPr>
        <p:spPr>
          <a:xfrm>
            <a:off x="686289" y="345517"/>
            <a:ext cx="23050500" cy="1506240"/>
          </a:xfrm>
          <a:prstGeom prst="rect">
            <a:avLst/>
          </a:prstGeom>
        </p:spPr>
        <p:txBody>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sz="8000" cap="all" dirty="0">
                <a:solidFill>
                  <a:srgbClr val="0096FF"/>
                </a:solidFill>
              </a:rPr>
              <a:t>teacher turnover in south </a:t>
            </a:r>
            <a:r>
              <a:rPr sz="8000" cap="all" dirty="0" smtClean="0">
                <a:solidFill>
                  <a:srgbClr val="0096FF"/>
                </a:solidFill>
              </a:rPr>
              <a:t>Carolina</a:t>
            </a:r>
            <a:endParaRPr sz="8000" cap="all" dirty="0">
              <a:solidFill>
                <a:srgbClr val="0096FF"/>
              </a:solidFill>
            </a:endParaRPr>
          </a:p>
        </p:txBody>
      </p:sp>
      <p:graphicFrame>
        <p:nvGraphicFramePr>
          <p:cNvPr id="2" name="Diagram 1"/>
          <p:cNvGraphicFramePr/>
          <p:nvPr>
            <p:extLst/>
          </p:nvPr>
        </p:nvGraphicFramePr>
        <p:xfrm>
          <a:off x="4064000" y="3146200"/>
          <a:ext cx="16256000" cy="9130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nvPr>
        </p:nvGraphicFramePr>
        <p:xfrm>
          <a:off x="666751" y="2469242"/>
          <a:ext cx="22542812" cy="112903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ular Callout 2"/>
          <p:cNvSpPr/>
          <p:nvPr/>
        </p:nvSpPr>
        <p:spPr>
          <a:xfrm>
            <a:off x="24800561" y="4132315"/>
            <a:ext cx="16758920" cy="2872581"/>
          </a:xfrm>
          <a:prstGeom prst="wedgeRectCallout">
            <a:avLst/>
          </a:prstGeom>
          <a:solidFill>
            <a:schemeClr val="accent1">
              <a:lumMod val="40000"/>
              <a:lumOff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6000" b="0" i="0" u="none" strike="noStrike" cap="none" spc="0" normalizeH="0" baseline="0" dirty="0" smtClean="0">
                <a:ln>
                  <a:noFill/>
                </a:ln>
                <a:solidFill>
                  <a:srgbClr val="000000"/>
                </a:solidFill>
                <a:effectLst/>
                <a:uFillTx/>
                <a:latin typeface="Avenir Next"/>
                <a:sym typeface="Gill Sans Light"/>
              </a:rPr>
              <a:t>There is some good news! For the 2017-18        academic year, districts reported fewer early</a:t>
            </a:r>
            <a:r>
              <a:rPr kumimoji="0" lang="en-US" sz="6000" b="0" i="0" u="none" strike="noStrike" cap="none" spc="0" normalizeH="0" dirty="0" smtClean="0">
                <a:ln>
                  <a:noFill/>
                </a:ln>
                <a:solidFill>
                  <a:srgbClr val="000000"/>
                </a:solidFill>
                <a:effectLst/>
                <a:uFillTx/>
                <a:latin typeface="Avenir Next"/>
                <a:sym typeface="Gill Sans Light"/>
              </a:rPr>
              <a:t>       career teacher departures!</a:t>
            </a:r>
            <a:endParaRPr kumimoji="0" lang="en-US" sz="6000" b="0" i="0" u="none" strike="noStrike" cap="none" spc="0" normalizeH="0" baseline="0" dirty="0">
              <a:ln>
                <a:noFill/>
              </a:ln>
              <a:solidFill>
                <a:srgbClr val="000000"/>
              </a:solidFill>
              <a:effectLst/>
              <a:uFillTx/>
              <a:latin typeface="Avenir Next"/>
              <a:sym typeface="Gill Sans Light"/>
            </a:endParaRPr>
          </a:p>
        </p:txBody>
      </p:sp>
    </p:spTree>
    <p:extLst>
      <p:ext uri="{BB962C8B-B14F-4D97-AF65-F5344CB8AC3E}">
        <p14:creationId xmlns:p14="http://schemas.microsoft.com/office/powerpoint/2010/main" val="1928185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9.375E-7 -1.11111E-6 L -9.375E-7 -1.11111E-6 C -0.05189 -0.00336 -0.10397 -0.00162 -0.15567 -0.01007 C -0.1724 -0.01285 -0.18835 -0.02442 -0.20443 -0.03345 C -0.21719 -0.04051 -0.22038 -0.04907 -0.23255 -0.05347 C -0.23809 -0.05544 -0.24375 -0.05567 -0.24942 -0.05671 L -0.37129 -0.05012 C -0.3944 -0.04884 -0.41751 -0.04618 -0.44063 -0.04676 C -0.4638 -0.04734 -0.48692 -0.05116 -0.51003 -0.05347 C -0.51504 -0.05451 -0.51999 -0.0559 -0.525 -0.05671 C -0.54258 -0.05984 -0.59238 -0.06563 -0.6 -0.06678 C -0.60801 -0.06782 -0.62324 -0.0706 -0.6319 -0.07338 C -0.63444 -0.07419 -0.63692 -0.07546 -0.63939 -0.07674 C -0.64317 -0.07882 -0.65065 -0.08345 -0.65065 -0.08345 C -0.65189 -0.08681 -0.65215 -0.09306 -0.65443 -0.0934 C -0.66751 -0.09549 -0.68067 -0.0919 -0.69375 -0.09005 C -0.69694 -0.0897 -0.69994 -0.08704 -0.70313 -0.08681 C -0.72565 -0.08484 -0.74818 -0.08449 -0.77064 -0.08345 C -0.78171 -0.08194 -0.79349 -0.08206 -0.80443 -0.07674 C -0.81498 -0.07164 -0.81472 -0.06875 -0.825 -0.06678 C -0.82748 -0.06632 -0.83001 -0.06678 -0.83249 -0.06678 " pathEditMode="relative" ptsTypes="AAAAAAAAAAAAAAAAAAA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sldNum" sz="quarter" idx="2"/>
          </p:nvPr>
        </p:nvSpPr>
        <p:spPr>
          <a:xfrm>
            <a:off x="23304499" y="13055600"/>
            <a:ext cx="419101" cy="457200"/>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2400">
                <a:solidFill>
                  <a:srgbClr val="535353"/>
                </a:solidFill>
              </a:rPr>
              <a:pPr lvl="0">
                <a:defRPr sz="1800">
                  <a:solidFill>
                    <a:srgbClr val="000000"/>
                  </a:solidFill>
                </a:defRPr>
              </a:pPr>
              <a:t>9</a:t>
            </a:fld>
            <a:endParaRPr sz="2400" dirty="0">
              <a:solidFill>
                <a:srgbClr val="535353"/>
              </a:solidFill>
            </a:endParaRPr>
          </a:p>
        </p:txBody>
      </p:sp>
      <p:sp>
        <p:nvSpPr>
          <p:cNvPr id="105" name="Shape 105"/>
          <p:cNvSpPr/>
          <p:nvPr/>
        </p:nvSpPr>
        <p:spPr>
          <a:xfrm>
            <a:off x="1511647" y="2998589"/>
            <a:ext cx="21373406" cy="1020058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marL="558204" lvl="0" indent="-558204" algn="l" defTabSz="443484">
              <a:buClr>
                <a:srgbClr val="535353"/>
              </a:buClr>
              <a:buSzPct val="82000"/>
              <a:buChar char="•"/>
              <a:defRPr sz="1800">
                <a:solidFill>
                  <a:srgbClr val="000000"/>
                </a:solidFill>
              </a:defRPr>
            </a:pPr>
            <a:endParaRPr sz="5820" dirty="0">
              <a:latin typeface="Avenir Next"/>
              <a:ea typeface="Avenir Next"/>
              <a:cs typeface="Avenir Next"/>
              <a:sym typeface="Avenir Next"/>
            </a:endParaRPr>
          </a:p>
        </p:txBody>
      </p:sp>
      <p:sp>
        <p:nvSpPr>
          <p:cNvPr id="106" name="Shape 106"/>
          <p:cNvSpPr>
            <a:spLocks noGrp="1"/>
          </p:cNvSpPr>
          <p:nvPr>
            <p:ph type="title"/>
          </p:nvPr>
        </p:nvSpPr>
        <p:spPr>
          <a:xfrm>
            <a:off x="666750" y="499654"/>
            <a:ext cx="23050500" cy="1506240"/>
          </a:xfrm>
          <a:prstGeom prst="rect">
            <a:avLst/>
          </a:prstGeom>
        </p:spPr>
        <p:txBody>
          <a:bodyPr/>
          <a:lstStyle>
            <a:lvl1pPr>
              <a:defRPr sz="8000">
                <a:solidFill>
                  <a:srgbClr val="0096FF"/>
                </a:solidFill>
                <a:latin typeface="Avenir Next"/>
                <a:ea typeface="Avenir Next"/>
                <a:cs typeface="Avenir Next"/>
                <a:sym typeface="Avenir Next"/>
              </a:defRPr>
            </a:lvl1pPr>
          </a:lstStyle>
          <a:p>
            <a:pPr lvl="0">
              <a:defRPr sz="1800" cap="none">
                <a:solidFill>
                  <a:srgbClr val="000000"/>
                </a:solidFill>
              </a:defRPr>
            </a:pPr>
            <a:r>
              <a:rPr sz="8000" cap="all" dirty="0">
                <a:solidFill>
                  <a:srgbClr val="0096FF"/>
                </a:solidFill>
              </a:rPr>
              <a:t>teacher turnover in south </a:t>
            </a:r>
            <a:r>
              <a:rPr sz="8000" cap="all" dirty="0" smtClean="0">
                <a:solidFill>
                  <a:srgbClr val="0096FF"/>
                </a:solidFill>
              </a:rPr>
              <a:t>Carolina</a:t>
            </a:r>
            <a:endParaRPr sz="8000" cap="all" dirty="0">
              <a:solidFill>
                <a:srgbClr val="0096FF"/>
              </a:solidFill>
            </a:endParaRPr>
          </a:p>
        </p:txBody>
      </p:sp>
      <p:graphicFrame>
        <p:nvGraphicFramePr>
          <p:cNvPr id="9" name="Diagram 8"/>
          <p:cNvGraphicFramePr/>
          <p:nvPr>
            <p:extLst>
              <p:ext uri="{D42A27DB-BD31-4B8C-83A1-F6EECF244321}">
                <p14:modId xmlns:p14="http://schemas.microsoft.com/office/powerpoint/2010/main" val="517844286"/>
              </p:ext>
            </p:extLst>
          </p:nvPr>
        </p:nvGraphicFramePr>
        <p:xfrm>
          <a:off x="-1587" y="2504786"/>
          <a:ext cx="24384000" cy="11211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4420859" y="5970091"/>
            <a:ext cx="4328968" cy="425757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400" b="0" i="0" u="none" strike="noStrike" cap="none" spc="0" normalizeH="0" baseline="0" dirty="0" smtClean="0">
                <a:ln>
                  <a:noFill/>
                </a:ln>
                <a:solidFill>
                  <a:srgbClr val="000000"/>
                </a:solidFill>
                <a:effectLst/>
                <a:uFillTx/>
                <a:latin typeface="Avenir Next Regular"/>
                <a:ea typeface="+mn-ea"/>
                <a:cs typeface="Avenir Next Regular"/>
                <a:sym typeface="Gill Sans Light"/>
              </a:rPr>
              <a:t>Why did </a:t>
            </a:r>
            <a:br>
              <a:rPr kumimoji="0" lang="en-US" sz="5400" b="0" i="0" u="none" strike="noStrike" cap="none" spc="0" normalizeH="0" baseline="0" dirty="0" smtClean="0">
                <a:ln>
                  <a:noFill/>
                </a:ln>
                <a:solidFill>
                  <a:srgbClr val="000000"/>
                </a:solidFill>
                <a:effectLst/>
                <a:uFillTx/>
                <a:latin typeface="Avenir Next Regular"/>
                <a:ea typeface="+mn-ea"/>
                <a:cs typeface="Avenir Next Regular"/>
                <a:sym typeface="Gill Sans Light"/>
              </a:rPr>
            </a:br>
            <a:r>
              <a:rPr kumimoji="0" lang="en-US" sz="5400" b="0" i="0" u="none" strike="noStrike" cap="none" spc="0" normalizeH="0" baseline="0" dirty="0" smtClean="0">
                <a:ln>
                  <a:noFill/>
                </a:ln>
                <a:solidFill>
                  <a:srgbClr val="000000"/>
                </a:solidFill>
                <a:effectLst/>
                <a:uFillTx/>
                <a:latin typeface="Avenir Next Regular"/>
                <a:ea typeface="+mn-ea"/>
                <a:cs typeface="Avenir Next Regular"/>
                <a:sym typeface="Gill Sans Light"/>
              </a:rPr>
              <a:t>these </a:t>
            </a:r>
          </a:p>
          <a:p>
            <a:pPr marL="0" marR="0" indent="0" algn="ctr" defTabSz="825500" rtl="0" fontAlgn="auto" latinLnBrk="1" hangingPunct="0">
              <a:lnSpc>
                <a:spcPct val="100000"/>
              </a:lnSpc>
              <a:spcBef>
                <a:spcPts val="0"/>
              </a:spcBef>
              <a:spcAft>
                <a:spcPts val="0"/>
              </a:spcAft>
              <a:buClrTx/>
              <a:buSzTx/>
              <a:buFontTx/>
              <a:buNone/>
              <a:tabLst/>
            </a:pPr>
            <a:r>
              <a:rPr kumimoji="0" lang="en-US" sz="5400" b="0" i="0" u="none" strike="noStrike" cap="none" spc="0" normalizeH="0" baseline="0" dirty="0" smtClean="0">
                <a:ln>
                  <a:noFill/>
                </a:ln>
                <a:solidFill>
                  <a:srgbClr val="000000"/>
                </a:solidFill>
                <a:effectLst/>
                <a:uFillTx/>
                <a:latin typeface="Avenir Next Regular"/>
                <a:ea typeface="+mn-ea"/>
                <a:cs typeface="Avenir Next Regular"/>
                <a:sym typeface="Gill Sans Light"/>
              </a:rPr>
              <a:t>early career </a:t>
            </a:r>
          </a:p>
          <a:p>
            <a:pPr marL="0" marR="0" indent="0" algn="ctr" defTabSz="825500" rtl="0" fontAlgn="auto" latinLnBrk="1" hangingPunct="0">
              <a:lnSpc>
                <a:spcPct val="100000"/>
              </a:lnSpc>
              <a:spcBef>
                <a:spcPts val="0"/>
              </a:spcBef>
              <a:spcAft>
                <a:spcPts val="0"/>
              </a:spcAft>
              <a:buClrTx/>
              <a:buSzTx/>
              <a:buFontTx/>
              <a:buNone/>
              <a:tabLst/>
            </a:pPr>
            <a:r>
              <a:rPr kumimoji="0" lang="en-US" sz="5400" b="0" i="0" u="none" strike="noStrike" cap="none" spc="0" normalizeH="0" baseline="0" dirty="0" smtClean="0">
                <a:ln>
                  <a:noFill/>
                </a:ln>
                <a:solidFill>
                  <a:srgbClr val="000000"/>
                </a:solidFill>
                <a:effectLst/>
                <a:uFillTx/>
                <a:latin typeface="Avenir Next Regular"/>
                <a:ea typeface="+mn-ea"/>
                <a:cs typeface="Avenir Next Regular"/>
                <a:sym typeface="Gill Sans Light"/>
              </a:rPr>
              <a:t>teachers </a:t>
            </a:r>
          </a:p>
          <a:p>
            <a:pPr marL="0" marR="0" indent="0" algn="ctr" defTabSz="825500" rtl="0" fontAlgn="auto" latinLnBrk="1" hangingPunct="0">
              <a:lnSpc>
                <a:spcPct val="100000"/>
              </a:lnSpc>
              <a:spcBef>
                <a:spcPts val="0"/>
              </a:spcBef>
              <a:spcAft>
                <a:spcPts val="0"/>
              </a:spcAft>
              <a:buClrTx/>
              <a:buSzTx/>
              <a:buFontTx/>
              <a:buNone/>
              <a:tabLst/>
            </a:pPr>
            <a:r>
              <a:rPr kumimoji="0" lang="en-US" sz="5400" b="0" i="0" u="none" strike="noStrike" cap="none" spc="0" normalizeH="0" baseline="0" dirty="0" smtClean="0">
                <a:ln>
                  <a:noFill/>
                </a:ln>
                <a:solidFill>
                  <a:srgbClr val="000000"/>
                </a:solidFill>
                <a:effectLst/>
                <a:uFillTx/>
                <a:latin typeface="Avenir Next Regular"/>
                <a:ea typeface="+mn-ea"/>
                <a:cs typeface="Avenir Next Regular"/>
                <a:sym typeface="Gill Sans Light"/>
              </a:rPr>
              <a:t>leave?</a:t>
            </a:r>
            <a:endParaRPr kumimoji="0" lang="en-US" sz="5400" b="0" i="0" u="none" strike="noStrike" cap="none" spc="0" normalizeH="0" baseline="0" dirty="0">
              <a:ln>
                <a:noFill/>
              </a:ln>
              <a:solidFill>
                <a:srgbClr val="000000"/>
              </a:solidFill>
              <a:effectLst/>
              <a:uFillTx/>
              <a:latin typeface="Avenir Next Regular"/>
              <a:ea typeface="+mn-ea"/>
              <a:cs typeface="Avenir Next Regular"/>
              <a:sym typeface="Gill Sans Light"/>
            </a:endParaRPr>
          </a:p>
        </p:txBody>
      </p:sp>
      <p:sp>
        <p:nvSpPr>
          <p:cNvPr id="2" name="TextBox 1"/>
          <p:cNvSpPr txBox="1"/>
          <p:nvPr/>
        </p:nvSpPr>
        <p:spPr>
          <a:xfrm>
            <a:off x="15910277" y="11150451"/>
            <a:ext cx="6974776"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57250" marR="0" indent="-857250" algn="l" defTabSz="825500" rtl="0" fontAlgn="auto" latinLnBrk="1" hangingPunct="0">
              <a:lnSpc>
                <a:spcPct val="100000"/>
              </a:lnSpc>
              <a:spcBef>
                <a:spcPts val="0"/>
              </a:spcBef>
              <a:spcAft>
                <a:spcPts val="0"/>
              </a:spcAft>
              <a:buClrTx/>
              <a:buSzTx/>
              <a:buFont typeface="Arial"/>
              <a:buChar char="•"/>
              <a:tabLst/>
            </a:pPr>
            <a:r>
              <a:rPr lang="en-US" sz="5400" dirty="0" smtClean="0">
                <a:solidFill>
                  <a:srgbClr val="000000"/>
                </a:solidFill>
                <a:latin typeface="Avenir Next Regular"/>
                <a:cs typeface="Avenir Next Regular"/>
              </a:rPr>
              <a:t>Sense of isolation</a:t>
            </a:r>
          </a:p>
          <a:p>
            <a:pPr marL="857250" marR="0" indent="-857250" algn="l" defTabSz="825500" rtl="0" fontAlgn="auto" latinLnBrk="1" hangingPunct="0">
              <a:lnSpc>
                <a:spcPct val="100000"/>
              </a:lnSpc>
              <a:spcBef>
                <a:spcPts val="0"/>
              </a:spcBef>
              <a:spcAft>
                <a:spcPts val="0"/>
              </a:spcAft>
              <a:buClrTx/>
              <a:buSzTx/>
              <a:buFont typeface="Arial"/>
              <a:buChar char="•"/>
              <a:tabLst/>
            </a:pPr>
            <a:r>
              <a:rPr kumimoji="0" lang="en-US" sz="5400" b="0" i="0" u="none" strike="noStrike" cap="none" spc="0" normalizeH="0" baseline="0" dirty="0" smtClean="0">
                <a:ln>
                  <a:noFill/>
                </a:ln>
                <a:solidFill>
                  <a:srgbClr val="000000"/>
                </a:solidFill>
                <a:effectLst/>
                <a:uFillTx/>
                <a:latin typeface="Avenir Next Regular"/>
                <a:cs typeface="Avenir Next Regular"/>
                <a:sym typeface="Gill Sans Light"/>
              </a:rPr>
              <a:t>Lack</a:t>
            </a:r>
            <a:r>
              <a:rPr kumimoji="0" lang="en-US" sz="5400" b="0" i="0" u="none" strike="noStrike" cap="none" spc="0" normalizeH="0" dirty="0" smtClean="0">
                <a:ln>
                  <a:noFill/>
                </a:ln>
                <a:solidFill>
                  <a:srgbClr val="000000"/>
                </a:solidFill>
                <a:effectLst/>
                <a:uFillTx/>
                <a:latin typeface="Avenir Next Regular"/>
                <a:cs typeface="Avenir Next Regular"/>
                <a:sym typeface="Gill Sans Light"/>
              </a:rPr>
              <a:t> of support</a:t>
            </a:r>
            <a:endParaRPr kumimoji="0" lang="en-US" sz="5400" b="0" i="0" u="none" strike="noStrike" cap="none" spc="0" normalizeH="0" baseline="0" dirty="0">
              <a:ln>
                <a:noFill/>
              </a:ln>
              <a:solidFill>
                <a:srgbClr val="000000"/>
              </a:solidFill>
              <a:effectLst/>
              <a:uFillTx/>
              <a:latin typeface="Avenir Next Regular"/>
              <a:cs typeface="Avenir Next Regular"/>
              <a:sym typeface="Gill Sans Light"/>
            </a:endParaRPr>
          </a:p>
        </p:txBody>
      </p:sp>
      <p:sp>
        <p:nvSpPr>
          <p:cNvPr id="3" name="TextBox 2"/>
          <p:cNvSpPr txBox="1"/>
          <p:nvPr/>
        </p:nvSpPr>
        <p:spPr>
          <a:xfrm>
            <a:off x="16170072" y="3151374"/>
            <a:ext cx="7337627" cy="25955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57250" lvl="0" indent="-857250" algn="l">
              <a:buFont typeface="Arial"/>
              <a:buChar char="•"/>
            </a:pPr>
            <a:r>
              <a:rPr lang="en-US" sz="5400" dirty="0">
                <a:solidFill>
                  <a:srgbClr val="000000"/>
                </a:solidFill>
                <a:latin typeface="Avenir Next Regular"/>
                <a:cs typeface="Avenir Next Regular"/>
              </a:rPr>
              <a:t>Relocating</a:t>
            </a:r>
          </a:p>
          <a:p>
            <a:pPr marL="857250" lvl="1" indent="-857250" algn="l">
              <a:buFont typeface="Arial"/>
              <a:buChar char="•"/>
            </a:pPr>
            <a:r>
              <a:rPr lang="en-US" sz="5400" dirty="0" smtClean="0">
                <a:solidFill>
                  <a:srgbClr val="000000"/>
                </a:solidFill>
                <a:latin typeface="Avenir Next Regular"/>
                <a:cs typeface="Avenir Next Regular"/>
              </a:rPr>
              <a:t>Staying </a:t>
            </a:r>
            <a:r>
              <a:rPr lang="en-US" sz="5400" dirty="0">
                <a:solidFill>
                  <a:srgbClr val="000000"/>
                </a:solidFill>
                <a:latin typeface="Avenir Next Regular"/>
                <a:cs typeface="Avenir Next Regular"/>
              </a:rPr>
              <a:t>home with young </a:t>
            </a:r>
            <a:r>
              <a:rPr lang="en-US" sz="5400" dirty="0" smtClean="0">
                <a:solidFill>
                  <a:srgbClr val="000000"/>
                </a:solidFill>
                <a:latin typeface="Avenir Next Regular"/>
                <a:cs typeface="Avenir Next Regular"/>
              </a:rPr>
              <a:t>children</a:t>
            </a:r>
            <a:endParaRPr lang="en-US" sz="5400" dirty="0">
              <a:solidFill>
                <a:srgbClr val="000000"/>
              </a:solidFill>
              <a:latin typeface="Avenir Next Regular"/>
              <a:cs typeface="Avenir Next Regular"/>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8070</TotalTime>
  <Words>6588</Words>
  <Application>Microsoft Office PowerPoint</Application>
  <PresentationFormat>Custom</PresentationFormat>
  <Paragraphs>338</Paragraphs>
  <Slides>25</Slides>
  <Notes>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Avenir Next</vt:lpstr>
      <vt:lpstr>Avenir Next Demi Bold</vt:lpstr>
      <vt:lpstr>Avenir Next Medium</vt:lpstr>
      <vt:lpstr>Avenir Next Regular</vt:lpstr>
      <vt:lpstr>Calibri</vt:lpstr>
      <vt:lpstr>Gill Sans Light</vt:lpstr>
      <vt:lpstr>Helvetica Neue</vt:lpstr>
      <vt:lpstr>Showroom</vt:lpstr>
      <vt:lpstr>Office Theme</vt:lpstr>
      <vt:lpstr>the ADMINISTRATOR’s Role in Induction and mentoring</vt:lpstr>
      <vt:lpstr>DebrieF</vt:lpstr>
      <vt:lpstr>PowerPoint Presentation</vt:lpstr>
      <vt:lpstr>Beginning teacher needs </vt:lpstr>
      <vt:lpstr>PowerPoint Presentation</vt:lpstr>
      <vt:lpstr>THE Importance of Mentoring</vt:lpstr>
      <vt:lpstr>PowerPoint Presentation</vt:lpstr>
      <vt:lpstr>teacher turnover in south Carolina</vt:lpstr>
      <vt:lpstr>teacher turnover in south Carolina</vt:lpstr>
      <vt:lpstr>south Carolina DATA</vt:lpstr>
      <vt:lpstr>south Carolina Data</vt:lpstr>
      <vt:lpstr>south Carolina Data</vt:lpstr>
      <vt:lpstr>south Carolina Data</vt:lpstr>
      <vt:lpstr>Impact of mentoring*</vt:lpstr>
      <vt:lpstr>Tough Math!</vt:lpstr>
      <vt:lpstr>WHAT MENTORS LEARN IN TRAINING</vt:lpstr>
      <vt:lpstr>PowerPoint Presentation</vt:lpstr>
      <vt:lpstr>mentors serve:</vt:lpstr>
      <vt:lpstr>PowerPoint Presentation</vt:lpstr>
      <vt:lpstr>Your Role in INDUCTION &amp; MENTORING</vt:lpstr>
      <vt:lpstr>Supportive Communication</vt:lpstr>
      <vt:lpstr>Administrator Responsibilities</vt:lpstr>
      <vt:lpstr> Mentor training Information</vt:lpstr>
      <vt:lpstr> stand and deliver!</vt:lpstr>
      <vt:lpstr> Contact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 Mentor Training</dc:title>
  <dc:creator>Jenna Hallman</dc:creator>
  <cp:lastModifiedBy>Jenna Hallman</cp:lastModifiedBy>
  <cp:revision>399</cp:revision>
  <cp:lastPrinted>2015-12-04T20:39:10Z</cp:lastPrinted>
  <dcterms:created xsi:type="dcterms:W3CDTF">2016-02-03T16:07:46Z</dcterms:created>
  <dcterms:modified xsi:type="dcterms:W3CDTF">2018-02-22T16:54:05Z</dcterms:modified>
</cp:coreProperties>
</file>