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62" r:id="rId5"/>
    <p:sldId id="260" r:id="rId6"/>
    <p:sldId id="259" r:id="rId7"/>
    <p:sldId id="265" r:id="rId8"/>
    <p:sldId id="266" r:id="rId9"/>
    <p:sldId id="267"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1" d="100"/>
          <a:sy n="71" d="100"/>
        </p:scale>
        <p:origin x="5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87FE9C3-7F57-47F0-8C92-02CB9B48FFD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176263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7FE9C3-7F57-47F0-8C92-02CB9B48FFD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404204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7FE9C3-7F57-47F0-8C92-02CB9B48FFD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187223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7FE9C3-7F57-47F0-8C92-02CB9B48FFD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226821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7FE9C3-7F57-47F0-8C92-02CB9B48FFD5}"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30306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7FE9C3-7F57-47F0-8C92-02CB9B48FFD5}"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2802564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7FE9C3-7F57-47F0-8C92-02CB9B48FFD5}"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380146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7FE9C3-7F57-47F0-8C92-02CB9B48FFD5}"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387631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FE9C3-7F57-47F0-8C92-02CB9B48FFD5}"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68851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7FE9C3-7F57-47F0-8C92-02CB9B48FFD5}"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323249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7FE9C3-7F57-47F0-8C92-02CB9B48FFD5}"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B926C-1B61-48FD-92B3-C41D422F302A}" type="slidenum">
              <a:rPr lang="en-US" smtClean="0"/>
              <a:t>‹#›</a:t>
            </a:fld>
            <a:endParaRPr lang="en-US"/>
          </a:p>
        </p:txBody>
      </p:sp>
    </p:spTree>
    <p:extLst>
      <p:ext uri="{BB962C8B-B14F-4D97-AF65-F5344CB8AC3E}">
        <p14:creationId xmlns:p14="http://schemas.microsoft.com/office/powerpoint/2010/main" val="7403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FE9C3-7F57-47F0-8C92-02CB9B48FFD5}" type="datetimeFigureOut">
              <a:rPr lang="en-US" smtClean="0"/>
              <a:t>5/8/2017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B926C-1B61-48FD-92B3-C41D422F302A}" type="slidenum">
              <a:rPr lang="en-US" smtClean="0"/>
              <a:t>‹#›</a:t>
            </a:fld>
            <a:endParaRPr lang="en-US"/>
          </a:p>
        </p:txBody>
      </p:sp>
    </p:spTree>
    <p:extLst>
      <p:ext uri="{BB962C8B-B14F-4D97-AF65-F5344CB8AC3E}">
        <p14:creationId xmlns:p14="http://schemas.microsoft.com/office/powerpoint/2010/main" val="301268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zquotes.com/author/4992-Henry_Ford" TargetMode="External"/><Relationship Id="rId2" Type="http://schemas.openxmlformats.org/officeDocument/2006/relationships/hyperlink" Target="http://www.azquotes.com/quote/99148?ref=synergy"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www.azquotes.com/author/7617-Michael_Jordan" TargetMode="External"/><Relationship Id="rId4" Type="http://schemas.openxmlformats.org/officeDocument/2006/relationships/hyperlink" Target="http://www.azquotes.com/quote/150627?ref=synerg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azquotes.com/author/13106-Eric_Schlosser" TargetMode="External"/><Relationship Id="rId2" Type="http://schemas.openxmlformats.org/officeDocument/2006/relationships/hyperlink" Target="http://www.azquotes.com/quote/446167?ref=synergy"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GAnJeey-6_Y"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azquotes.com/author/3347-Stephen_Covey" TargetMode="External"/><Relationship Id="rId2" Type="http://schemas.openxmlformats.org/officeDocument/2006/relationships/hyperlink" Target="http://www.azquotes.com/quote/572441?ref=synergy"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www.azquotes.com/author/2499-Andrew_Carnegie" TargetMode="External"/><Relationship Id="rId4" Type="http://schemas.openxmlformats.org/officeDocument/2006/relationships/hyperlink" Target="http://www.azquotes.com/quote/1154965?ref=syner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3402014"/>
            <a:ext cx="9144000" cy="3455987"/>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81200" y="1"/>
            <a:ext cx="8262938" cy="3402013"/>
          </a:xfrm>
        </p:spPr>
        <p:txBody>
          <a:bodyPr/>
          <a:lstStyle/>
          <a:p>
            <a:pPr algn="l" eaLnBrk="1" hangingPunct="1"/>
            <a:r>
              <a:rPr lang="en-US" altLang="en-US" b="1" dirty="0">
                <a:solidFill>
                  <a:srgbClr val="F78E20"/>
                </a:solidFill>
                <a:latin typeface="Arial" panose="020B0604020202020204" pitchFamily="34" charset="0"/>
                <a:cs typeface="Arial" panose="020B0604020202020204" pitchFamily="34" charset="0"/>
              </a:rPr>
              <a:t>Habit 6 – SYNERGIZE</a:t>
            </a:r>
          </a:p>
        </p:txBody>
      </p:sp>
      <p:sp>
        <p:nvSpPr>
          <p:cNvPr id="3" name="Subtitle 2"/>
          <p:cNvSpPr>
            <a:spLocks noGrp="1"/>
          </p:cNvSpPr>
          <p:nvPr>
            <p:ph type="subTitle" idx="1"/>
          </p:nvPr>
        </p:nvSpPr>
        <p:spPr>
          <a:xfrm>
            <a:off x="1981200" y="3657601"/>
            <a:ext cx="8262938" cy="2155825"/>
          </a:xfrm>
        </p:spPr>
        <p:txBody>
          <a:bodyPr>
            <a:normAutofit fontScale="92500" lnSpcReduction="20000"/>
          </a:bodyPr>
          <a:lstStyle/>
          <a:p>
            <a:pPr algn="l">
              <a:buClr>
                <a:schemeClr val="bg1"/>
              </a:buClr>
            </a:pPr>
            <a:r>
              <a:rPr lang="en-US" dirty="0"/>
              <a:t>The essence of synergy is to value and respect differences, to build on strengths and to compensate for weaknesses. </a:t>
            </a:r>
          </a:p>
          <a:p>
            <a:pPr algn="l">
              <a:buClr>
                <a:schemeClr val="bg1"/>
              </a:buClr>
            </a:pPr>
            <a:r>
              <a:rPr lang="en-US" dirty="0"/>
              <a:t>Covey says that many of us haven’t actually experienced synergy in our family lives or in other interactions. We’ve been shaped into defensive and protective communications or into believing that life or other people can’t be trusted. Therefore, we have a tendency to not open up to this highly effective principle which “requires enormous personal security and openness and a spirit of adventure”.</a:t>
            </a:r>
            <a:endParaRPr lang="en-US" altLang="en-US" dirty="0">
              <a:solidFill>
                <a:schemeClr val="bg1"/>
              </a:solidFill>
              <a:latin typeface="Helvetica Neue" charset="0"/>
            </a:endParaRPr>
          </a:p>
          <a:p>
            <a:pPr eaLnBrk="1" hangingPunct="1"/>
            <a:endParaRPr lang="en-US" altLang="en-US"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2">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373268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922351"/>
            <a:ext cx="9144000" cy="5935649"/>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sz="3200" dirty="0"/>
              <a:t> </a:t>
            </a:r>
          </a:p>
        </p:txBody>
      </p:sp>
      <p:sp>
        <p:nvSpPr>
          <p:cNvPr id="19459" name="Title 1"/>
          <p:cNvSpPr>
            <a:spLocks noGrp="1"/>
          </p:cNvSpPr>
          <p:nvPr>
            <p:ph type="ctrTitle"/>
          </p:nvPr>
        </p:nvSpPr>
        <p:spPr>
          <a:xfrm>
            <a:off x="1981200" y="1"/>
            <a:ext cx="8262938" cy="1025717"/>
          </a:xfrm>
        </p:spPr>
        <p:txBody>
          <a:bodyPr>
            <a:normAutofit/>
          </a:bodyPr>
          <a:lstStyle/>
          <a:p>
            <a:pPr algn="l" eaLnBrk="1" hangingPunct="1"/>
            <a:r>
              <a:rPr lang="en-US" altLang="en-US" sz="4800" b="1" dirty="0">
                <a:solidFill>
                  <a:srgbClr val="F78E20"/>
                </a:solidFill>
                <a:latin typeface="Arial" panose="020B0604020202020204" pitchFamily="34" charset="0"/>
                <a:cs typeface="Arial" panose="020B0604020202020204" pitchFamily="34" charset="0"/>
              </a:rPr>
              <a:t>Habit 6 – Final thoughts…</a:t>
            </a:r>
          </a:p>
        </p:txBody>
      </p:sp>
      <p:sp>
        <p:nvSpPr>
          <p:cNvPr id="3" name="Subtitle 2"/>
          <p:cNvSpPr>
            <a:spLocks noGrp="1"/>
          </p:cNvSpPr>
          <p:nvPr>
            <p:ph type="subTitle" idx="1"/>
          </p:nvPr>
        </p:nvSpPr>
        <p:spPr>
          <a:xfrm>
            <a:off x="1981200" y="1892411"/>
            <a:ext cx="8262938" cy="5112688"/>
          </a:xfrm>
        </p:spPr>
        <p:txBody>
          <a:bodyPr>
            <a:normAutofit fontScale="92500" lnSpcReduction="20000"/>
          </a:bodyPr>
          <a:lstStyle/>
          <a:p>
            <a:pPr algn="l">
              <a:buClr>
                <a:schemeClr val="bg1"/>
              </a:buClr>
            </a:pPr>
            <a:r>
              <a:rPr lang="en-US" sz="4900" dirty="0"/>
              <a:t> </a:t>
            </a:r>
          </a:p>
          <a:p>
            <a:pPr fontAlgn="base"/>
            <a:r>
              <a:rPr lang="en-US" sz="4900" dirty="0">
                <a:hlinkClick r:id="rId2"/>
              </a:rPr>
              <a:t>Coming together is a beginning; keeping together is progress; working together is success.</a:t>
            </a:r>
            <a:endParaRPr lang="en-US" sz="4900" dirty="0"/>
          </a:p>
          <a:p>
            <a:pPr fontAlgn="base"/>
            <a:r>
              <a:rPr lang="en-US" sz="4900" b="1" dirty="0">
                <a:hlinkClick r:id="rId3"/>
              </a:rPr>
              <a:t>Henry Ford</a:t>
            </a:r>
            <a:endParaRPr lang="en-US" sz="4900" dirty="0"/>
          </a:p>
          <a:p>
            <a:pPr fontAlgn="base"/>
            <a:r>
              <a:rPr lang="en-US" sz="4900" dirty="0">
                <a:hlinkClick r:id="rId4"/>
              </a:rPr>
              <a:t>Talent wins games, but teamwork and intelligence wins championships.</a:t>
            </a:r>
            <a:endParaRPr lang="en-US" sz="4900" dirty="0"/>
          </a:p>
          <a:p>
            <a:pPr fontAlgn="base"/>
            <a:r>
              <a:rPr lang="en-US" sz="4900" b="1" dirty="0">
                <a:hlinkClick r:id="rId5"/>
              </a:rPr>
              <a:t>Michael Jordan</a:t>
            </a:r>
            <a:endParaRPr lang="en-US" sz="4900" dirty="0"/>
          </a:p>
          <a:p>
            <a:pPr eaLnBrk="1" hangingPunct="1"/>
            <a:endParaRPr lang="en-US" altLang="en-US" sz="4900"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6">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57084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922351"/>
            <a:ext cx="9144000" cy="5935649"/>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sz="3200" dirty="0"/>
              <a:t> </a:t>
            </a:r>
          </a:p>
        </p:txBody>
      </p:sp>
      <p:sp>
        <p:nvSpPr>
          <p:cNvPr id="19459" name="Title 1"/>
          <p:cNvSpPr>
            <a:spLocks noGrp="1"/>
          </p:cNvSpPr>
          <p:nvPr>
            <p:ph type="ctrTitle"/>
          </p:nvPr>
        </p:nvSpPr>
        <p:spPr>
          <a:xfrm>
            <a:off x="1981200" y="1"/>
            <a:ext cx="8262938" cy="1025717"/>
          </a:xfrm>
        </p:spPr>
        <p:txBody>
          <a:bodyPr>
            <a:normAutofit/>
          </a:bodyPr>
          <a:lstStyle/>
          <a:p>
            <a:pPr algn="l" eaLnBrk="1" hangingPunct="1"/>
            <a:r>
              <a:rPr lang="en-US" altLang="en-US" sz="4800" b="1" dirty="0">
                <a:solidFill>
                  <a:srgbClr val="F78E20"/>
                </a:solidFill>
                <a:latin typeface="Arial" panose="020B0604020202020204" pitchFamily="34" charset="0"/>
                <a:cs typeface="Arial" panose="020B0604020202020204" pitchFamily="34" charset="0"/>
              </a:rPr>
              <a:t>Habit 6 – Final thoughts…</a:t>
            </a:r>
          </a:p>
        </p:txBody>
      </p:sp>
      <p:sp>
        <p:nvSpPr>
          <p:cNvPr id="3" name="Subtitle 2"/>
          <p:cNvSpPr>
            <a:spLocks noGrp="1"/>
          </p:cNvSpPr>
          <p:nvPr>
            <p:ph type="subTitle" idx="1"/>
          </p:nvPr>
        </p:nvSpPr>
        <p:spPr>
          <a:xfrm>
            <a:off x="1981200" y="1892411"/>
            <a:ext cx="8262938" cy="5112688"/>
          </a:xfrm>
        </p:spPr>
        <p:txBody>
          <a:bodyPr>
            <a:normAutofit fontScale="55000" lnSpcReduction="20000"/>
          </a:bodyPr>
          <a:lstStyle/>
          <a:p>
            <a:r>
              <a:rPr lang="en-US" sz="4900" dirty="0"/>
              <a:t> </a:t>
            </a:r>
            <a:r>
              <a:rPr lang="en-US" altLang="en-US" sz="4900" dirty="0">
                <a:solidFill>
                  <a:schemeClr val="bg1"/>
                </a:solidFill>
                <a:latin typeface="Helvetica Neue" charset="0"/>
              </a:rPr>
              <a:t>But most importantly…</a:t>
            </a:r>
          </a:p>
          <a:p>
            <a:pPr fontAlgn="base"/>
            <a:r>
              <a:rPr lang="en-US" sz="4900" dirty="0">
                <a:hlinkClick r:id="rId2"/>
              </a:rPr>
              <a:t>The life's work of Walt Disney and Ray Kroc had come full-circle, uniting in perfect synergy. McDonald's began to sell its hamburgers and </a:t>
            </a:r>
            <a:r>
              <a:rPr lang="en-US" sz="4900" dirty="0" err="1">
                <a:hlinkClick r:id="rId2"/>
              </a:rPr>
              <a:t>french</a:t>
            </a:r>
            <a:r>
              <a:rPr lang="en-US" sz="4900" dirty="0">
                <a:hlinkClick r:id="rId2"/>
              </a:rPr>
              <a:t> fries at Disney's theme parks. The ethos of </a:t>
            </a:r>
            <a:r>
              <a:rPr lang="en-US" sz="4900" dirty="0" err="1">
                <a:hlinkClick r:id="rId2"/>
              </a:rPr>
              <a:t>McDonaldland</a:t>
            </a:r>
            <a:r>
              <a:rPr lang="en-US" sz="4900" dirty="0">
                <a:hlinkClick r:id="rId2"/>
              </a:rPr>
              <a:t> and of Disneyland, never far apart, have finally become one. </a:t>
            </a:r>
          </a:p>
          <a:p>
            <a:pPr fontAlgn="base"/>
            <a:endParaRPr lang="en-US" sz="4900" b="1" dirty="0">
              <a:solidFill>
                <a:schemeClr val="bg1"/>
              </a:solidFill>
              <a:hlinkClick r:id="rId2"/>
            </a:endParaRPr>
          </a:p>
          <a:p>
            <a:pPr fontAlgn="base"/>
            <a:r>
              <a:rPr lang="en-US" sz="4900" b="1" dirty="0">
                <a:solidFill>
                  <a:schemeClr val="bg1"/>
                </a:solidFill>
                <a:hlinkClick r:id="rId2"/>
              </a:rPr>
              <a:t>Now you can buy a Happy Meal at the Happiest Place on Earth.</a:t>
            </a:r>
            <a:endParaRPr lang="en-US" sz="4900" b="1" dirty="0">
              <a:solidFill>
                <a:schemeClr val="bg1"/>
              </a:solidFill>
            </a:endParaRPr>
          </a:p>
          <a:p>
            <a:pPr fontAlgn="base"/>
            <a:r>
              <a:rPr lang="en-US" sz="4900" b="1" dirty="0">
                <a:solidFill>
                  <a:schemeClr val="bg1"/>
                </a:solidFill>
                <a:hlinkClick r:id="rId3"/>
              </a:rPr>
              <a:t>Eric Schlosser</a:t>
            </a:r>
            <a:endParaRPr lang="en-US" sz="4900" b="1" dirty="0">
              <a:solidFill>
                <a:schemeClr val="bg1"/>
              </a:solidFill>
            </a:endParaRPr>
          </a:p>
          <a:p>
            <a:pPr algn="l">
              <a:buClr>
                <a:schemeClr val="bg1"/>
              </a:buClr>
            </a:pPr>
            <a:endParaRPr lang="en-US" altLang="en-US" sz="4900" dirty="0">
              <a:solidFill>
                <a:schemeClr val="bg1"/>
              </a:solidFill>
              <a:latin typeface="Helvetica Neue" charset="0"/>
            </a:endParaRPr>
          </a:p>
          <a:p>
            <a:pPr fontAlgn="base"/>
            <a:r>
              <a:rPr lang="en-US" sz="4900" dirty="0"/>
              <a:t> </a:t>
            </a:r>
          </a:p>
          <a:p>
            <a:pPr fontAlgn="base"/>
            <a:r>
              <a:rPr lang="en-US" sz="4900" dirty="0"/>
              <a:t> </a:t>
            </a:r>
            <a:endParaRPr lang="en-US" altLang="en-US" sz="4900"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4">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66814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80">
                                          <p:stCondLst>
                                            <p:cond delay="0"/>
                                          </p:stCondLst>
                                        </p:cTn>
                                        <p:tgtEl>
                                          <p:spTgt spid="3">
                                            <p:txEl>
                                              <p:pRg st="3" end="3"/>
                                            </p:txEl>
                                          </p:spTgt>
                                        </p:tgtEl>
                                      </p:cBhvr>
                                    </p:animEffect>
                                    <p:anim calcmode="lin" valueType="num">
                                      <p:cBhvr>
                                        <p:cTn id="2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3" end="3"/>
                                            </p:txEl>
                                          </p:spTgt>
                                        </p:tgtEl>
                                      </p:cBhvr>
                                      <p:to x="100000" y="60000"/>
                                    </p:animScale>
                                    <p:animScale>
                                      <p:cBhvr>
                                        <p:cTn id="26" dur="166" decel="50000">
                                          <p:stCondLst>
                                            <p:cond delay="676"/>
                                          </p:stCondLst>
                                        </p:cTn>
                                        <p:tgtEl>
                                          <p:spTgt spid="3">
                                            <p:txEl>
                                              <p:pRg st="3" end="3"/>
                                            </p:txEl>
                                          </p:spTgt>
                                        </p:tgtEl>
                                      </p:cBhvr>
                                      <p:to x="100000" y="100000"/>
                                    </p:animScale>
                                    <p:animScale>
                                      <p:cBhvr>
                                        <p:cTn id="27" dur="26">
                                          <p:stCondLst>
                                            <p:cond delay="1312"/>
                                          </p:stCondLst>
                                        </p:cTn>
                                        <p:tgtEl>
                                          <p:spTgt spid="3">
                                            <p:txEl>
                                              <p:pRg st="3" end="3"/>
                                            </p:txEl>
                                          </p:spTgt>
                                        </p:tgtEl>
                                      </p:cBhvr>
                                      <p:to x="100000" y="80000"/>
                                    </p:animScale>
                                    <p:animScale>
                                      <p:cBhvr>
                                        <p:cTn id="28" dur="166" decel="50000">
                                          <p:stCondLst>
                                            <p:cond delay="1338"/>
                                          </p:stCondLst>
                                        </p:cTn>
                                        <p:tgtEl>
                                          <p:spTgt spid="3">
                                            <p:txEl>
                                              <p:pRg st="3" end="3"/>
                                            </p:txEl>
                                          </p:spTgt>
                                        </p:tgtEl>
                                      </p:cBhvr>
                                      <p:to x="100000" y="100000"/>
                                    </p:animScale>
                                    <p:animScale>
                                      <p:cBhvr>
                                        <p:cTn id="29" dur="26">
                                          <p:stCondLst>
                                            <p:cond delay="1642"/>
                                          </p:stCondLst>
                                        </p:cTn>
                                        <p:tgtEl>
                                          <p:spTgt spid="3">
                                            <p:txEl>
                                              <p:pRg st="3" end="3"/>
                                            </p:txEl>
                                          </p:spTgt>
                                        </p:tgtEl>
                                      </p:cBhvr>
                                      <p:to x="100000" y="90000"/>
                                    </p:animScale>
                                    <p:animScale>
                                      <p:cBhvr>
                                        <p:cTn id="30" dur="166" decel="50000">
                                          <p:stCondLst>
                                            <p:cond delay="1668"/>
                                          </p:stCondLst>
                                        </p:cTn>
                                        <p:tgtEl>
                                          <p:spTgt spid="3">
                                            <p:txEl>
                                              <p:pRg st="3" end="3"/>
                                            </p:txEl>
                                          </p:spTgt>
                                        </p:tgtEl>
                                      </p:cBhvr>
                                      <p:to x="100000" y="100000"/>
                                    </p:animScale>
                                    <p:animScale>
                                      <p:cBhvr>
                                        <p:cTn id="31" dur="26">
                                          <p:stCondLst>
                                            <p:cond delay="1808"/>
                                          </p:stCondLst>
                                        </p:cTn>
                                        <p:tgtEl>
                                          <p:spTgt spid="3">
                                            <p:txEl>
                                              <p:pRg st="3" end="3"/>
                                            </p:txEl>
                                          </p:spTgt>
                                        </p:tgtEl>
                                      </p:cBhvr>
                                      <p:to x="100000" y="95000"/>
                                    </p:animScale>
                                    <p:animScale>
                                      <p:cBhvr>
                                        <p:cTn id="32" dur="166" decel="50000">
                                          <p:stCondLst>
                                            <p:cond delay="1834"/>
                                          </p:stCondLst>
                                        </p:cTn>
                                        <p:tgtEl>
                                          <p:spTgt spid="3">
                                            <p:txEl>
                                              <p:pRg st="3" end="3"/>
                                            </p:txEl>
                                          </p:spTgt>
                                        </p:tgtEl>
                                      </p:cBhvr>
                                      <p:to x="100000" y="100000"/>
                                    </p:animScale>
                                  </p:childTnLst>
                                </p:cTn>
                              </p:par>
                              <p:par>
                                <p:cTn id="33" presetID="26"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80">
                                          <p:stCondLst>
                                            <p:cond delay="0"/>
                                          </p:stCondLst>
                                        </p:cTn>
                                        <p:tgtEl>
                                          <p:spTgt spid="3">
                                            <p:txEl>
                                              <p:pRg st="4" end="4"/>
                                            </p:txEl>
                                          </p:spTgt>
                                        </p:tgtEl>
                                      </p:cBhvr>
                                    </p:animEffect>
                                    <p:anim calcmode="lin" valueType="num">
                                      <p:cBhvr>
                                        <p:cTn id="3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4" end="4"/>
                                            </p:txEl>
                                          </p:spTgt>
                                        </p:tgtEl>
                                      </p:cBhvr>
                                      <p:to x="100000" y="60000"/>
                                    </p:animScale>
                                    <p:animScale>
                                      <p:cBhvr>
                                        <p:cTn id="42" dur="166" decel="50000">
                                          <p:stCondLst>
                                            <p:cond delay="676"/>
                                          </p:stCondLst>
                                        </p:cTn>
                                        <p:tgtEl>
                                          <p:spTgt spid="3">
                                            <p:txEl>
                                              <p:pRg st="4" end="4"/>
                                            </p:txEl>
                                          </p:spTgt>
                                        </p:tgtEl>
                                      </p:cBhvr>
                                      <p:to x="100000" y="100000"/>
                                    </p:animScale>
                                    <p:animScale>
                                      <p:cBhvr>
                                        <p:cTn id="43" dur="26">
                                          <p:stCondLst>
                                            <p:cond delay="1312"/>
                                          </p:stCondLst>
                                        </p:cTn>
                                        <p:tgtEl>
                                          <p:spTgt spid="3">
                                            <p:txEl>
                                              <p:pRg st="4" end="4"/>
                                            </p:txEl>
                                          </p:spTgt>
                                        </p:tgtEl>
                                      </p:cBhvr>
                                      <p:to x="100000" y="80000"/>
                                    </p:animScale>
                                    <p:animScale>
                                      <p:cBhvr>
                                        <p:cTn id="44" dur="166" decel="50000">
                                          <p:stCondLst>
                                            <p:cond delay="1338"/>
                                          </p:stCondLst>
                                        </p:cTn>
                                        <p:tgtEl>
                                          <p:spTgt spid="3">
                                            <p:txEl>
                                              <p:pRg st="4" end="4"/>
                                            </p:txEl>
                                          </p:spTgt>
                                        </p:tgtEl>
                                      </p:cBhvr>
                                      <p:to x="100000" y="100000"/>
                                    </p:animScale>
                                    <p:animScale>
                                      <p:cBhvr>
                                        <p:cTn id="45" dur="26">
                                          <p:stCondLst>
                                            <p:cond delay="1642"/>
                                          </p:stCondLst>
                                        </p:cTn>
                                        <p:tgtEl>
                                          <p:spTgt spid="3">
                                            <p:txEl>
                                              <p:pRg st="4" end="4"/>
                                            </p:txEl>
                                          </p:spTgt>
                                        </p:tgtEl>
                                      </p:cBhvr>
                                      <p:to x="100000" y="90000"/>
                                    </p:animScale>
                                    <p:animScale>
                                      <p:cBhvr>
                                        <p:cTn id="46" dur="166" decel="50000">
                                          <p:stCondLst>
                                            <p:cond delay="1668"/>
                                          </p:stCondLst>
                                        </p:cTn>
                                        <p:tgtEl>
                                          <p:spTgt spid="3">
                                            <p:txEl>
                                              <p:pRg st="4" end="4"/>
                                            </p:txEl>
                                          </p:spTgt>
                                        </p:tgtEl>
                                      </p:cBhvr>
                                      <p:to x="100000" y="100000"/>
                                    </p:animScale>
                                    <p:animScale>
                                      <p:cBhvr>
                                        <p:cTn id="47" dur="26">
                                          <p:stCondLst>
                                            <p:cond delay="1808"/>
                                          </p:stCondLst>
                                        </p:cTn>
                                        <p:tgtEl>
                                          <p:spTgt spid="3">
                                            <p:txEl>
                                              <p:pRg st="4" end="4"/>
                                            </p:txEl>
                                          </p:spTgt>
                                        </p:tgtEl>
                                      </p:cBhvr>
                                      <p:to x="100000" y="95000"/>
                                    </p:animScale>
                                    <p:animScale>
                                      <p:cBhvr>
                                        <p:cTn id="48"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3402014"/>
            <a:ext cx="9144000" cy="3455987"/>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81200" y="1"/>
            <a:ext cx="8262938" cy="3402013"/>
          </a:xfrm>
        </p:spPr>
        <p:txBody>
          <a:bodyPr/>
          <a:lstStyle/>
          <a:p>
            <a:pPr algn="l" eaLnBrk="1" hangingPunct="1"/>
            <a:r>
              <a:rPr lang="en-US" altLang="en-US" b="1" dirty="0">
                <a:solidFill>
                  <a:srgbClr val="F78E20"/>
                </a:solidFill>
                <a:latin typeface="Arial" panose="020B0604020202020204" pitchFamily="34" charset="0"/>
                <a:cs typeface="Arial" panose="020B0604020202020204" pitchFamily="34" charset="0"/>
              </a:rPr>
              <a:t>Synergy and Communication</a:t>
            </a:r>
          </a:p>
        </p:txBody>
      </p:sp>
      <p:sp>
        <p:nvSpPr>
          <p:cNvPr id="3" name="Subtitle 2"/>
          <p:cNvSpPr>
            <a:spLocks noGrp="1"/>
          </p:cNvSpPr>
          <p:nvPr>
            <p:ph type="subTitle" idx="1"/>
          </p:nvPr>
        </p:nvSpPr>
        <p:spPr>
          <a:xfrm>
            <a:off x="1981200" y="3657601"/>
            <a:ext cx="8262938" cy="3146426"/>
          </a:xfrm>
        </p:spPr>
        <p:txBody>
          <a:bodyPr>
            <a:normAutofit fontScale="70000" lnSpcReduction="20000"/>
          </a:bodyPr>
          <a:lstStyle/>
          <a:p>
            <a:r>
              <a:rPr lang="en-US" altLang="en-US" dirty="0">
                <a:solidFill>
                  <a:schemeClr val="bg1"/>
                </a:solidFill>
                <a:latin typeface="Helvetica Neue" charset="0"/>
              </a:rPr>
              <a:t>  </a:t>
            </a:r>
            <a:endParaRPr lang="en-US" dirty="0"/>
          </a:p>
          <a:p>
            <a:r>
              <a:rPr lang="en-US" dirty="0"/>
              <a:t>Below are 3 different levels of communication and the level of trust that is associated to each:</a:t>
            </a:r>
          </a:p>
          <a:p>
            <a:r>
              <a:rPr lang="en-US" b="1" i="1" dirty="0"/>
              <a:t>Defensive communication </a:t>
            </a:r>
            <a:r>
              <a:rPr lang="en-US" dirty="0"/>
              <a:t>is of</a:t>
            </a:r>
            <a:r>
              <a:rPr lang="en-US" b="1" i="1" dirty="0"/>
              <a:t> </a:t>
            </a:r>
            <a:r>
              <a:rPr lang="en-US" dirty="0"/>
              <a:t>the lowest level and comes out of low-trust situations. It’s </a:t>
            </a:r>
            <a:r>
              <a:rPr lang="en-US" dirty="0" err="1"/>
              <a:t>characterised</a:t>
            </a:r>
            <a:r>
              <a:rPr lang="en-US" dirty="0"/>
              <a:t> by defensiveness, protectiveness and legalistic language which prepares for the eventuality that things may go wrong, that people may become resentful. Such communication isn’t effective and produces only Win/Lose or Lose/Lose outcomes.</a:t>
            </a:r>
          </a:p>
          <a:p>
            <a:r>
              <a:rPr lang="en-US" b="1" i="1" dirty="0"/>
              <a:t>Respectful communication</a:t>
            </a:r>
            <a:r>
              <a:rPr lang="en-US" dirty="0"/>
              <a:t> is </a:t>
            </a:r>
            <a:r>
              <a:rPr lang="en-US" dirty="0" err="1"/>
              <a:t>characterised</a:t>
            </a:r>
            <a:r>
              <a:rPr lang="en-US" dirty="0"/>
              <a:t> by honesty, authenticity and respect which produces a low form of Win/Win, a compromise where 1+1 = 1½.</a:t>
            </a:r>
          </a:p>
          <a:p>
            <a:r>
              <a:rPr lang="en-US" b="1" i="1" dirty="0"/>
              <a:t>Synergistic communication </a:t>
            </a:r>
            <a:r>
              <a:rPr lang="en-US" dirty="0"/>
              <a:t>means that 1+1 may equal 8, 16 or even 1’600. The situation produced is better than any originally proposed.</a:t>
            </a:r>
          </a:p>
          <a:p>
            <a:pPr algn="l" eaLnBrk="1" hangingPunct="1">
              <a:buClr>
                <a:schemeClr val="bg1"/>
              </a:buClr>
              <a:buFont typeface="Arial" panose="020B0604020202020204" pitchFamily="34" charset="0"/>
              <a:buChar char="•"/>
            </a:pPr>
            <a:r>
              <a:rPr lang="en-US" altLang="en-US" dirty="0">
                <a:solidFill>
                  <a:schemeClr val="bg1"/>
                </a:solidFill>
                <a:latin typeface="Helvetica Neue" charset="0"/>
              </a:rPr>
              <a:t> </a:t>
            </a:r>
          </a:p>
          <a:p>
            <a:pPr algn="l" eaLnBrk="1" hangingPunct="1">
              <a:buClr>
                <a:schemeClr val="bg1"/>
              </a:buClr>
              <a:buFont typeface="Arial" panose="020B0604020202020204" pitchFamily="34" charset="0"/>
              <a:buChar char="•"/>
            </a:pPr>
            <a:endParaRPr lang="en-US" altLang="en-US" dirty="0">
              <a:solidFill>
                <a:schemeClr val="bg1"/>
              </a:solidFill>
              <a:latin typeface="Helvetica Neue" charset="0"/>
            </a:endParaRPr>
          </a:p>
          <a:p>
            <a:pPr eaLnBrk="1" hangingPunct="1"/>
            <a:endParaRPr lang="en-US" altLang="en-US"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2">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1974193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3402014"/>
            <a:ext cx="9144000" cy="3455987"/>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81200" y="1"/>
            <a:ext cx="8262938" cy="3402013"/>
          </a:xfrm>
        </p:spPr>
        <p:txBody>
          <a:bodyPr/>
          <a:lstStyle/>
          <a:p>
            <a:pPr algn="l" eaLnBrk="1" hangingPunct="1"/>
            <a:r>
              <a:rPr lang="en-US" altLang="en-US" b="1" dirty="0">
                <a:solidFill>
                  <a:srgbClr val="F78E20"/>
                </a:solidFill>
                <a:latin typeface="Arial" panose="020B0604020202020204" pitchFamily="34" charset="0"/>
                <a:cs typeface="Arial" panose="020B0604020202020204" pitchFamily="34" charset="0"/>
              </a:rPr>
              <a:t>What does it mean?</a:t>
            </a:r>
          </a:p>
        </p:txBody>
      </p:sp>
      <p:sp>
        <p:nvSpPr>
          <p:cNvPr id="3" name="Subtitle 2"/>
          <p:cNvSpPr>
            <a:spLocks noGrp="1"/>
          </p:cNvSpPr>
          <p:nvPr>
            <p:ph type="subTitle" idx="1"/>
          </p:nvPr>
        </p:nvSpPr>
        <p:spPr>
          <a:xfrm>
            <a:off x="1981200" y="3657601"/>
            <a:ext cx="8262938" cy="2814761"/>
          </a:xfrm>
        </p:spPr>
        <p:txBody>
          <a:bodyPr>
            <a:normAutofit fontScale="92500" lnSpcReduction="10000"/>
          </a:bodyPr>
          <a:lstStyle/>
          <a:p>
            <a:pPr algn="l" eaLnBrk="1" hangingPunct="1">
              <a:buClr>
                <a:schemeClr val="bg1"/>
              </a:buClr>
            </a:pPr>
            <a:r>
              <a:rPr lang="en-US" altLang="en-US" dirty="0">
                <a:solidFill>
                  <a:schemeClr val="bg1"/>
                </a:solidFill>
                <a:latin typeface="Helvetica Neue" charset="0"/>
              </a:rPr>
              <a:t>Table groups- </a:t>
            </a:r>
          </a:p>
          <a:p>
            <a:pPr marL="342900" indent="-342900" algn="l" eaLnBrk="1" hangingPunct="1">
              <a:buClr>
                <a:schemeClr val="bg1"/>
              </a:buClr>
              <a:buFont typeface="Arial" panose="020B0604020202020204" pitchFamily="34" charset="0"/>
              <a:buChar char="•"/>
            </a:pPr>
            <a:r>
              <a:rPr lang="en-US" altLang="en-US" dirty="0">
                <a:solidFill>
                  <a:schemeClr val="bg1"/>
                </a:solidFill>
                <a:latin typeface="Helvetica Neue" charset="0"/>
              </a:rPr>
              <a:t>Give one personal example of each type of communication:</a:t>
            </a:r>
          </a:p>
          <a:p>
            <a:pPr algn="l" eaLnBrk="1" hangingPunct="1">
              <a:buClr>
                <a:schemeClr val="bg1"/>
              </a:buClr>
            </a:pPr>
            <a:r>
              <a:rPr lang="en-US" altLang="en-US" dirty="0">
                <a:solidFill>
                  <a:schemeClr val="bg1"/>
                </a:solidFill>
                <a:latin typeface="Helvetica Neue" charset="0"/>
              </a:rPr>
              <a:t>	Defensive</a:t>
            </a:r>
          </a:p>
          <a:p>
            <a:pPr algn="l" eaLnBrk="1" hangingPunct="1">
              <a:buClr>
                <a:schemeClr val="bg1"/>
              </a:buClr>
            </a:pPr>
            <a:r>
              <a:rPr lang="en-US" altLang="en-US" dirty="0">
                <a:solidFill>
                  <a:schemeClr val="bg1"/>
                </a:solidFill>
                <a:latin typeface="Helvetica Neue" charset="0"/>
              </a:rPr>
              <a:t>	Respectful</a:t>
            </a:r>
          </a:p>
          <a:p>
            <a:pPr algn="l" eaLnBrk="1" hangingPunct="1">
              <a:buClr>
                <a:schemeClr val="bg1"/>
              </a:buClr>
            </a:pPr>
            <a:r>
              <a:rPr lang="en-US" altLang="en-US" dirty="0">
                <a:solidFill>
                  <a:schemeClr val="bg1"/>
                </a:solidFill>
                <a:latin typeface="Helvetica Neue" charset="0"/>
              </a:rPr>
              <a:t>	Synergistic	</a:t>
            </a:r>
          </a:p>
          <a:p>
            <a:pPr algn="l" eaLnBrk="1" hangingPunct="1">
              <a:buClr>
                <a:schemeClr val="bg1"/>
              </a:buClr>
              <a:buFont typeface="Arial" panose="020B0604020202020204" pitchFamily="34" charset="0"/>
              <a:buChar char="•"/>
            </a:pPr>
            <a:r>
              <a:rPr lang="en-US" altLang="en-US" dirty="0">
                <a:solidFill>
                  <a:schemeClr val="bg1"/>
                </a:solidFill>
                <a:latin typeface="Helvetica Neue" charset="0"/>
              </a:rPr>
              <a:t> What were the “outcomes” in each situation?</a:t>
            </a:r>
          </a:p>
          <a:p>
            <a:pPr algn="l" eaLnBrk="1" hangingPunct="1">
              <a:buClr>
                <a:schemeClr val="bg1"/>
              </a:buClr>
              <a:buFont typeface="Arial" panose="020B0604020202020204" pitchFamily="34" charset="0"/>
              <a:buChar char="•"/>
            </a:pPr>
            <a:r>
              <a:rPr lang="en-US" altLang="en-US" dirty="0">
                <a:solidFill>
                  <a:schemeClr val="bg1"/>
                </a:solidFill>
                <a:latin typeface="Helvetica Neue" charset="0"/>
              </a:rPr>
              <a:t>What are the implications for collaborative learning?</a:t>
            </a:r>
          </a:p>
          <a:p>
            <a:pPr algn="l" eaLnBrk="1" hangingPunct="1">
              <a:buClr>
                <a:schemeClr val="bg1"/>
              </a:buClr>
              <a:buFont typeface="Arial" panose="020B0604020202020204" pitchFamily="34" charset="0"/>
              <a:buChar char="•"/>
            </a:pPr>
            <a:endParaRPr lang="en-US" altLang="en-US" dirty="0">
              <a:solidFill>
                <a:schemeClr val="bg1"/>
              </a:solidFill>
              <a:latin typeface="Helvetica Neue" charset="0"/>
            </a:endParaRPr>
          </a:p>
          <a:p>
            <a:pPr algn="l" eaLnBrk="1" hangingPunct="1">
              <a:buClr>
                <a:schemeClr val="bg1"/>
              </a:buClr>
              <a:buFont typeface="Arial" panose="020B0604020202020204" pitchFamily="34" charset="0"/>
              <a:buChar char="•"/>
            </a:pPr>
            <a:endParaRPr lang="en-US" altLang="en-US" dirty="0">
              <a:solidFill>
                <a:schemeClr val="bg1"/>
              </a:solidFill>
              <a:latin typeface="Helvetica Neue" charset="0"/>
            </a:endParaRPr>
          </a:p>
          <a:p>
            <a:pPr eaLnBrk="1" hangingPunct="1"/>
            <a:endParaRPr lang="en-US" altLang="en-US"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2">
            <a:duotone>
              <a:schemeClr val="bg1"/>
              <a:srgbClr val="FFF1C1"/>
            </a:duotone>
          </a:blip>
          <a:stretch>
            <a:fillRect/>
          </a:stretch>
        </p:blipFill>
        <p:spPr>
          <a:xfrm>
            <a:off x="1751330" y="6270749"/>
            <a:ext cx="459740" cy="457200"/>
          </a:xfrm>
          <a:prstGeom prst="rect">
            <a:avLst/>
          </a:prstGeom>
        </p:spPr>
      </p:pic>
    </p:spTree>
    <p:extLst>
      <p:ext uri="{BB962C8B-B14F-4D97-AF65-F5344CB8AC3E}">
        <p14:creationId xmlns:p14="http://schemas.microsoft.com/office/powerpoint/2010/main" val="275610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5576" y="715818"/>
            <a:ext cx="7911547" cy="1077218"/>
          </a:xfrm>
          <a:prstGeom prst="rect">
            <a:avLst/>
          </a:prstGeom>
        </p:spPr>
        <p:txBody>
          <a:bodyPr wrap="square">
            <a:spAutoFit/>
          </a:bodyPr>
          <a:lstStyle/>
          <a:p>
            <a:pPr algn="ctr"/>
            <a:r>
              <a:rPr lang="en-US" altLang="en-US" sz="4800" b="1" dirty="0">
                <a:solidFill>
                  <a:srgbClr val="F78E20"/>
                </a:solidFill>
                <a:latin typeface="Arial" panose="020B0604020202020204" pitchFamily="34" charset="0"/>
                <a:cs typeface="Arial" panose="020B0604020202020204" pitchFamily="34" charset="0"/>
              </a:rPr>
              <a:t>What do you see?</a:t>
            </a:r>
          </a:p>
          <a:p>
            <a:pPr algn="ct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748" y="1684168"/>
            <a:ext cx="7404183" cy="4883610"/>
          </a:xfrm>
          <a:prstGeom prst="rect">
            <a:avLst/>
          </a:prstGeom>
        </p:spPr>
      </p:pic>
    </p:spTree>
    <p:extLst>
      <p:ext uri="{BB962C8B-B14F-4D97-AF65-F5344CB8AC3E}">
        <p14:creationId xmlns:p14="http://schemas.microsoft.com/office/powerpoint/2010/main" val="238515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1685678"/>
            <a:ext cx="9144000" cy="5172323"/>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81200" y="2"/>
            <a:ext cx="8262938" cy="1685676"/>
          </a:xfrm>
        </p:spPr>
        <p:txBody>
          <a:bodyPr/>
          <a:lstStyle/>
          <a:p>
            <a:pPr algn="l" eaLnBrk="1" hangingPunct="1"/>
            <a:r>
              <a:rPr lang="en-US" altLang="en-US" b="1" dirty="0">
                <a:solidFill>
                  <a:srgbClr val="F78E20"/>
                </a:solidFill>
                <a:latin typeface="Arial" panose="020B0604020202020204" pitchFamily="34" charset="0"/>
                <a:cs typeface="Arial" panose="020B0604020202020204" pitchFamily="34" charset="0"/>
              </a:rPr>
              <a:t>What do you see?</a:t>
            </a:r>
          </a:p>
        </p:txBody>
      </p:sp>
      <p:sp>
        <p:nvSpPr>
          <p:cNvPr id="3" name="Subtitle 2"/>
          <p:cNvSpPr>
            <a:spLocks noGrp="1"/>
          </p:cNvSpPr>
          <p:nvPr>
            <p:ph type="subTitle" idx="1"/>
          </p:nvPr>
        </p:nvSpPr>
        <p:spPr>
          <a:xfrm>
            <a:off x="1981200" y="1844703"/>
            <a:ext cx="8262938" cy="3968723"/>
          </a:xfrm>
        </p:spPr>
        <p:txBody>
          <a:bodyPr>
            <a:normAutofit/>
          </a:bodyPr>
          <a:lstStyle/>
          <a:p>
            <a:pPr algn="l">
              <a:buClr>
                <a:schemeClr val="bg1"/>
              </a:buClr>
              <a:buFont typeface="Arial" panose="020B0604020202020204" pitchFamily="34" charset="0"/>
              <a:buChar char="•"/>
            </a:pPr>
            <a:r>
              <a:rPr lang="en-US" dirty="0"/>
              <a:t>Duck or rabbit? </a:t>
            </a:r>
          </a:p>
          <a:p>
            <a:pPr algn="l">
              <a:buClr>
                <a:schemeClr val="bg1"/>
              </a:buClr>
              <a:buFont typeface="Arial" panose="020B0604020202020204" pitchFamily="34" charset="0"/>
              <a:buChar char="•"/>
            </a:pPr>
            <a:r>
              <a:rPr lang="en-US" dirty="0"/>
              <a:t>We see the same black and white lines but we interpret them differently because we’ve been conditioned to interpret them differently. </a:t>
            </a:r>
          </a:p>
          <a:p>
            <a:pPr algn="l">
              <a:buClr>
                <a:schemeClr val="bg1"/>
              </a:buClr>
              <a:buFont typeface="Arial" panose="020B0604020202020204" pitchFamily="34" charset="0"/>
              <a:buChar char="•"/>
            </a:pPr>
            <a:r>
              <a:rPr lang="en-US" dirty="0"/>
              <a:t>Covey says: “unless we value the differences in our perceptions, unless we value each other and give credence to the possibility  that we’re both right, that life is not always a dichotomous either/or, that there are almost always third alternatives, we will never be able to transcend the limits of that conditioning”. When we see only two alternatives – ours and the “wrong” one – we can look for a synergistic third alternative.  </a:t>
            </a:r>
            <a:endParaRPr lang="en-US" altLang="en-US"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2">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406721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3402014"/>
            <a:ext cx="9144000" cy="3455987"/>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81200" y="1"/>
            <a:ext cx="8262938" cy="3402013"/>
          </a:xfrm>
        </p:spPr>
        <p:txBody>
          <a:bodyPr/>
          <a:lstStyle/>
          <a:p>
            <a:pPr algn="l" eaLnBrk="1" hangingPunct="1"/>
            <a:r>
              <a:rPr lang="en-US" altLang="en-US" b="1" dirty="0">
                <a:solidFill>
                  <a:srgbClr val="F78E20"/>
                </a:solidFill>
                <a:latin typeface="Arial" panose="020B0604020202020204" pitchFamily="34" charset="0"/>
                <a:cs typeface="Arial" panose="020B0604020202020204" pitchFamily="34" charset="0"/>
              </a:rPr>
              <a:t>What does it mean?</a:t>
            </a:r>
          </a:p>
        </p:txBody>
      </p:sp>
      <p:sp>
        <p:nvSpPr>
          <p:cNvPr id="3" name="Subtitle 2"/>
          <p:cNvSpPr>
            <a:spLocks noGrp="1"/>
          </p:cNvSpPr>
          <p:nvPr>
            <p:ph type="subTitle" idx="1"/>
          </p:nvPr>
        </p:nvSpPr>
        <p:spPr>
          <a:xfrm>
            <a:off x="1981200" y="3657601"/>
            <a:ext cx="8262938" cy="2155825"/>
          </a:xfrm>
        </p:spPr>
        <p:txBody>
          <a:bodyPr>
            <a:normAutofit fontScale="92500" lnSpcReduction="10000"/>
          </a:bodyPr>
          <a:lstStyle/>
          <a:p>
            <a:r>
              <a:rPr lang="en-US" altLang="en-US" dirty="0">
                <a:solidFill>
                  <a:schemeClr val="bg1"/>
                </a:solidFill>
                <a:latin typeface="Helvetica Neue" charset="0"/>
              </a:rPr>
              <a:t> </a:t>
            </a:r>
            <a:r>
              <a:rPr lang="en-US" dirty="0"/>
              <a:t>Make a list of people who irritate you. Do they represent different views that could lead to synergy if you had greater intrinsic security and valued the difference?</a:t>
            </a:r>
          </a:p>
          <a:p>
            <a:r>
              <a:rPr lang="en-US" dirty="0"/>
              <a:t>The next time you have a disagreement or confrontation with someone, attempt to understand the concerns underlying that person’s position. Address those concerns in a creative and mutually beneficial way.</a:t>
            </a: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2">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233230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1622065"/>
            <a:ext cx="9144000" cy="5235935"/>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sz="3200" dirty="0">
                <a:hlinkClick r:id="rId2"/>
              </a:rPr>
              <a:t>https://www.youtube.com/watch?v=GAnJeey-6_Y</a:t>
            </a:r>
            <a:endParaRPr lang="en-US" sz="3200" dirty="0"/>
          </a:p>
        </p:txBody>
      </p:sp>
      <p:sp>
        <p:nvSpPr>
          <p:cNvPr id="19459" name="Title 1"/>
          <p:cNvSpPr>
            <a:spLocks noGrp="1"/>
          </p:cNvSpPr>
          <p:nvPr>
            <p:ph type="ctrTitle"/>
          </p:nvPr>
        </p:nvSpPr>
        <p:spPr>
          <a:xfrm>
            <a:off x="1981200" y="1"/>
            <a:ext cx="8262938" cy="1622065"/>
          </a:xfrm>
        </p:spPr>
        <p:txBody>
          <a:bodyPr/>
          <a:lstStyle/>
          <a:p>
            <a:pPr algn="l" eaLnBrk="1" hangingPunct="1"/>
            <a:r>
              <a:rPr lang="en-US" altLang="en-US" b="1" dirty="0">
                <a:solidFill>
                  <a:srgbClr val="F78E20"/>
                </a:solidFill>
                <a:latin typeface="Arial" panose="020B0604020202020204" pitchFamily="34" charset="0"/>
                <a:cs typeface="Arial" panose="020B0604020202020204" pitchFamily="34" charset="0"/>
              </a:rPr>
              <a:t>Habit 6 – SYNERGIZE</a:t>
            </a:r>
          </a:p>
        </p:txBody>
      </p:sp>
      <p:sp>
        <p:nvSpPr>
          <p:cNvPr id="3" name="Subtitle 2"/>
          <p:cNvSpPr>
            <a:spLocks noGrp="1"/>
          </p:cNvSpPr>
          <p:nvPr>
            <p:ph type="subTitle" idx="1"/>
          </p:nvPr>
        </p:nvSpPr>
        <p:spPr>
          <a:xfrm>
            <a:off x="1981200" y="1892411"/>
            <a:ext cx="8262938" cy="3921016"/>
          </a:xfrm>
        </p:spPr>
        <p:txBody>
          <a:bodyPr>
            <a:normAutofit/>
          </a:bodyPr>
          <a:lstStyle/>
          <a:p>
            <a:pPr algn="l">
              <a:buClr>
                <a:schemeClr val="bg1"/>
              </a:buClr>
            </a:pPr>
            <a:r>
              <a:rPr lang="en-US" dirty="0"/>
              <a:t> </a:t>
            </a:r>
            <a:endParaRPr lang="en-US" altLang="en-US" dirty="0">
              <a:solidFill>
                <a:schemeClr val="bg1"/>
              </a:solidFill>
              <a:latin typeface="Helvetica Neue" charset="0"/>
            </a:endParaRPr>
          </a:p>
          <a:p>
            <a:pPr eaLnBrk="1" hangingPunct="1"/>
            <a:endParaRPr lang="en-US" altLang="en-US"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3">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223664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1622065"/>
            <a:ext cx="9144000" cy="5235935"/>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sz="3200" dirty="0"/>
              <a:t> </a:t>
            </a:r>
          </a:p>
        </p:txBody>
      </p:sp>
      <p:sp>
        <p:nvSpPr>
          <p:cNvPr id="19459" name="Title 1"/>
          <p:cNvSpPr>
            <a:spLocks noGrp="1"/>
          </p:cNvSpPr>
          <p:nvPr>
            <p:ph type="ctrTitle"/>
          </p:nvPr>
        </p:nvSpPr>
        <p:spPr>
          <a:xfrm>
            <a:off x="1981200" y="1"/>
            <a:ext cx="8262938" cy="1622065"/>
          </a:xfrm>
        </p:spPr>
        <p:txBody>
          <a:bodyPr>
            <a:normAutofit fontScale="90000"/>
          </a:bodyPr>
          <a:lstStyle/>
          <a:p>
            <a:pPr algn="l" eaLnBrk="1" hangingPunct="1"/>
            <a:r>
              <a:rPr lang="en-US" altLang="en-US" b="1" dirty="0">
                <a:solidFill>
                  <a:srgbClr val="F78E20"/>
                </a:solidFill>
                <a:latin typeface="Arial" panose="020B0604020202020204" pitchFamily="34" charset="0"/>
                <a:cs typeface="Arial" panose="020B0604020202020204" pitchFamily="34" charset="0"/>
              </a:rPr>
              <a:t>Habit 6 – Final Thoughts</a:t>
            </a:r>
          </a:p>
        </p:txBody>
      </p:sp>
      <p:sp>
        <p:nvSpPr>
          <p:cNvPr id="3" name="Subtitle 2"/>
          <p:cNvSpPr>
            <a:spLocks noGrp="1"/>
          </p:cNvSpPr>
          <p:nvPr>
            <p:ph type="subTitle" idx="1"/>
          </p:nvPr>
        </p:nvSpPr>
        <p:spPr>
          <a:xfrm>
            <a:off x="1981200" y="1892411"/>
            <a:ext cx="8262938" cy="3921016"/>
          </a:xfrm>
        </p:spPr>
        <p:txBody>
          <a:bodyPr>
            <a:normAutofit/>
          </a:bodyPr>
          <a:lstStyle/>
          <a:p>
            <a:pPr algn="l">
              <a:buClr>
                <a:schemeClr val="bg1"/>
              </a:buClr>
            </a:pPr>
            <a:r>
              <a:rPr lang="en-US" dirty="0"/>
              <a:t> </a:t>
            </a:r>
            <a:endParaRPr lang="en-US" altLang="en-US" dirty="0">
              <a:solidFill>
                <a:schemeClr val="bg1"/>
              </a:solidFill>
              <a:latin typeface="Helvetica Neue" charset="0"/>
            </a:endParaRPr>
          </a:p>
          <a:p>
            <a:pPr eaLnBrk="1" hangingPunct="1"/>
            <a:endParaRPr lang="en-US" altLang="en-US"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2">
            <a:duotone>
              <a:schemeClr val="bg1"/>
              <a:srgbClr val="FFF1C1"/>
            </a:duotone>
          </a:blip>
          <a:stretch>
            <a:fillRect/>
          </a:stretch>
        </p:blipFill>
        <p:spPr>
          <a:xfrm>
            <a:off x="1981200" y="5943600"/>
            <a:ext cx="459740" cy="4572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711" y="2206155"/>
            <a:ext cx="7665451" cy="3607271"/>
          </a:xfrm>
          <a:prstGeom prst="rect">
            <a:avLst/>
          </a:prstGeom>
        </p:spPr>
      </p:pic>
    </p:spTree>
    <p:extLst>
      <p:ext uri="{BB962C8B-B14F-4D97-AF65-F5344CB8AC3E}">
        <p14:creationId xmlns:p14="http://schemas.microsoft.com/office/powerpoint/2010/main" val="871041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524000" y="922351"/>
            <a:ext cx="9144000" cy="5935649"/>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sz="3200" dirty="0"/>
              <a:t> </a:t>
            </a:r>
          </a:p>
        </p:txBody>
      </p:sp>
      <p:sp>
        <p:nvSpPr>
          <p:cNvPr id="19459" name="Title 1"/>
          <p:cNvSpPr>
            <a:spLocks noGrp="1"/>
          </p:cNvSpPr>
          <p:nvPr>
            <p:ph type="ctrTitle"/>
          </p:nvPr>
        </p:nvSpPr>
        <p:spPr>
          <a:xfrm>
            <a:off x="1981200" y="1"/>
            <a:ext cx="8262938" cy="1025717"/>
          </a:xfrm>
        </p:spPr>
        <p:txBody>
          <a:bodyPr>
            <a:normAutofit/>
          </a:bodyPr>
          <a:lstStyle/>
          <a:p>
            <a:pPr algn="l" eaLnBrk="1" hangingPunct="1"/>
            <a:r>
              <a:rPr lang="en-US" altLang="en-US" sz="4800" b="1" dirty="0">
                <a:solidFill>
                  <a:srgbClr val="F78E20"/>
                </a:solidFill>
                <a:latin typeface="Arial" panose="020B0604020202020204" pitchFamily="34" charset="0"/>
                <a:cs typeface="Arial" panose="020B0604020202020204" pitchFamily="34" charset="0"/>
              </a:rPr>
              <a:t>Habit 6 – Final thoughts…</a:t>
            </a:r>
          </a:p>
        </p:txBody>
      </p:sp>
      <p:sp>
        <p:nvSpPr>
          <p:cNvPr id="3" name="Subtitle 2"/>
          <p:cNvSpPr>
            <a:spLocks noGrp="1"/>
          </p:cNvSpPr>
          <p:nvPr>
            <p:ph type="subTitle" idx="1"/>
          </p:nvPr>
        </p:nvSpPr>
        <p:spPr>
          <a:xfrm>
            <a:off x="1981200" y="1892411"/>
            <a:ext cx="8262938" cy="5112688"/>
          </a:xfrm>
        </p:spPr>
        <p:txBody>
          <a:bodyPr>
            <a:normAutofit fontScale="55000" lnSpcReduction="20000"/>
          </a:bodyPr>
          <a:lstStyle/>
          <a:p>
            <a:pPr algn="l">
              <a:buClr>
                <a:schemeClr val="bg1"/>
              </a:buClr>
            </a:pPr>
            <a:r>
              <a:rPr lang="en-US" sz="4900" dirty="0"/>
              <a:t> </a:t>
            </a:r>
            <a:endParaRPr lang="en-US" altLang="en-US" sz="4900" dirty="0">
              <a:solidFill>
                <a:schemeClr val="bg1"/>
              </a:solidFill>
              <a:latin typeface="Helvetica Neue" charset="0"/>
            </a:endParaRPr>
          </a:p>
          <a:p>
            <a:pPr fontAlgn="base"/>
            <a:r>
              <a:rPr lang="en-US" sz="4900" dirty="0">
                <a:hlinkClick r:id="rId2"/>
              </a:rPr>
              <a:t>Synergy is everywhere in nature. If you plant two plants close together, the roots commingle and improve the quality of the soil so that both plants will grow better than if they were separated. If you put two pieces of wood together, they will hold much more than the total weight held by each separately. The whole is greater than the sum of its parts. One plus one equals three or more.</a:t>
            </a:r>
            <a:endParaRPr lang="en-US" sz="4900" dirty="0"/>
          </a:p>
          <a:p>
            <a:pPr fontAlgn="base"/>
            <a:r>
              <a:rPr lang="en-US" sz="4900" b="1" dirty="0">
                <a:hlinkClick r:id="rId3"/>
              </a:rPr>
              <a:t>Stephen Covey</a:t>
            </a:r>
            <a:endParaRPr lang="en-US" sz="4900" b="1" dirty="0"/>
          </a:p>
          <a:p>
            <a:pPr fontAlgn="base"/>
            <a:endParaRPr lang="en-US" sz="4900" dirty="0"/>
          </a:p>
          <a:p>
            <a:pPr fontAlgn="base"/>
            <a:r>
              <a:rPr lang="en-US" sz="4900" dirty="0">
                <a:hlinkClick r:id="rId4"/>
              </a:rPr>
              <a:t>Teamwork appears most effective if each individual helps others to succeed, increasing the synergy of that team; ideally, every person will contribute different skills to increase the efficiency of the team and develop its unity.</a:t>
            </a:r>
            <a:endParaRPr lang="en-US" sz="4900" dirty="0"/>
          </a:p>
          <a:p>
            <a:pPr fontAlgn="base"/>
            <a:r>
              <a:rPr lang="en-US" sz="4900" b="1" dirty="0">
                <a:hlinkClick r:id="rId5"/>
              </a:rPr>
              <a:t>Andrew Carnegie</a:t>
            </a:r>
            <a:endParaRPr lang="en-US" sz="4900" dirty="0"/>
          </a:p>
          <a:p>
            <a:pPr fontAlgn="base"/>
            <a:endParaRPr lang="en-US" sz="4900" dirty="0"/>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6">
            <a:duotone>
              <a:schemeClr val="bg1"/>
              <a:srgbClr val="FFF1C1"/>
            </a:duotone>
          </a:blip>
          <a:stretch>
            <a:fillRect/>
          </a:stretch>
        </p:blipFill>
        <p:spPr>
          <a:xfrm>
            <a:off x="1981200" y="5943600"/>
            <a:ext cx="459740" cy="457200"/>
          </a:xfrm>
          <a:prstGeom prst="rect">
            <a:avLst/>
          </a:prstGeom>
        </p:spPr>
      </p:pic>
    </p:spTree>
    <p:extLst>
      <p:ext uri="{BB962C8B-B14F-4D97-AF65-F5344CB8AC3E}">
        <p14:creationId xmlns:p14="http://schemas.microsoft.com/office/powerpoint/2010/main" val="288970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526</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Helvetica Neue</vt:lpstr>
      <vt:lpstr>Helvetica Neue Light</vt:lpstr>
      <vt:lpstr>Office Theme</vt:lpstr>
      <vt:lpstr>Habit 6 – SYNERGIZE</vt:lpstr>
      <vt:lpstr>Synergy and Communication</vt:lpstr>
      <vt:lpstr>What does it mean?</vt:lpstr>
      <vt:lpstr>PowerPoint Presentation</vt:lpstr>
      <vt:lpstr>What do you see?</vt:lpstr>
      <vt:lpstr>What does it mean?</vt:lpstr>
      <vt:lpstr>Habit 6 – SYNERGIZE</vt:lpstr>
      <vt:lpstr>Habit 6 – Final Thoughts</vt:lpstr>
      <vt:lpstr>Habit 6 – Final thoughts…</vt:lpstr>
      <vt:lpstr>Habit 6 – Final thoughts…</vt:lpstr>
      <vt:lpstr>Habit 6 – Final thoughts…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Habit 4 – Think Win-Win</dc:title>
  <dc:creator>Michael Fleming</dc:creator>
  <cp:lastModifiedBy>Jenna Hallman</cp:lastModifiedBy>
  <cp:revision>6</cp:revision>
  <dcterms:created xsi:type="dcterms:W3CDTF">2016-12-31T16:27:17Z</dcterms:created>
  <dcterms:modified xsi:type="dcterms:W3CDTF">2017-05-08T13:26:54Z</dcterms:modified>
</cp:coreProperties>
</file>