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67" r:id="rId4"/>
    <p:sldId id="268" r:id="rId5"/>
    <p:sldId id="269" r:id="rId6"/>
    <p:sldId id="271" r:id="rId7"/>
    <p:sldId id="270" r:id="rId8"/>
    <p:sldId id="266" r:id="rId9"/>
    <p:sldId id="260" r:id="rId10"/>
    <p:sldId id="261" r:id="rId11"/>
    <p:sldId id="262" r:id="rId12"/>
    <p:sldId id="264" r:id="rId13"/>
    <p:sldId id="265" r:id="rId14"/>
    <p:sldId id="26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2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5/17/2021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hemighty.com/2016/04/happiness-as-a-choice-meme-feeds-stigma-around-mental-illnes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1Evwgu369J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hecollaborativecounselingcenter.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30E6-48CA-4306-A03C-144B71613948}"/>
              </a:ext>
            </a:extLst>
          </p:cNvPr>
          <p:cNvSpPr>
            <a:spLocks noGrp="1"/>
          </p:cNvSpPr>
          <p:nvPr>
            <p:ph type="ctrTitle"/>
          </p:nvPr>
        </p:nvSpPr>
        <p:spPr/>
        <p:txBody>
          <a:bodyPr>
            <a:normAutofit fontScale="90000"/>
          </a:bodyPr>
          <a:lstStyle/>
          <a:p>
            <a:r>
              <a:rPr lang="en-US" dirty="0"/>
              <a:t>Teaching Fellows</a:t>
            </a:r>
            <a:r>
              <a:rPr lang="en-US"/>
              <a:t/>
            </a:r>
            <a:br>
              <a:rPr lang="en-US"/>
            </a:br>
            <a:r>
              <a:rPr lang="en-US"/>
              <a:t>Junior, sophomore, </a:t>
            </a:r>
            <a:r>
              <a:rPr lang="en-US" dirty="0"/>
              <a:t>Freshman</a:t>
            </a:r>
            <a:br>
              <a:rPr lang="en-US" dirty="0"/>
            </a:br>
            <a:r>
              <a:rPr lang="en-US" dirty="0"/>
              <a:t>Seminar</a:t>
            </a:r>
          </a:p>
        </p:txBody>
      </p:sp>
      <p:sp>
        <p:nvSpPr>
          <p:cNvPr id="3" name="Subtitle 2">
            <a:extLst>
              <a:ext uri="{FF2B5EF4-FFF2-40B4-BE49-F238E27FC236}">
                <a16:creationId xmlns:a16="http://schemas.microsoft.com/office/drawing/2014/main" id="{AF682EFE-948D-4090-9818-11C7B690F005}"/>
              </a:ext>
            </a:extLst>
          </p:cNvPr>
          <p:cNvSpPr>
            <a:spLocks noGrp="1"/>
          </p:cNvSpPr>
          <p:nvPr>
            <p:ph type="subTitle" idx="1"/>
          </p:nvPr>
        </p:nvSpPr>
        <p:spPr/>
        <p:txBody>
          <a:bodyPr/>
          <a:lstStyle/>
          <a:p>
            <a:r>
              <a:rPr lang="en-US" dirty="0"/>
              <a:t>Tuesday, October 22</a:t>
            </a:r>
          </a:p>
          <a:p>
            <a:endParaRPr lang="en-US" dirty="0"/>
          </a:p>
        </p:txBody>
      </p:sp>
    </p:spTree>
    <p:extLst>
      <p:ext uri="{BB962C8B-B14F-4D97-AF65-F5344CB8AC3E}">
        <p14:creationId xmlns:p14="http://schemas.microsoft.com/office/powerpoint/2010/main" val="3263182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88CA2-4F25-40F7-9CAC-8AA3629A829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17CA0A9-7CC4-41A6-9EC6-3EA1C5C36177}"/>
              </a:ext>
            </a:extLst>
          </p:cNvPr>
          <p:cNvSpPr>
            <a:spLocks noGrp="1"/>
          </p:cNvSpPr>
          <p:nvPr>
            <p:ph sz="quarter" idx="13"/>
          </p:nvPr>
        </p:nvSpPr>
        <p:spPr/>
        <p:txBody>
          <a:bodyPr>
            <a:normAutofit/>
          </a:bodyPr>
          <a:lstStyle/>
          <a:p>
            <a:r>
              <a:rPr lang="en-US" sz="2400" dirty="0"/>
              <a:t>The hard-to-face truth is, supporting people isn’t about being “positive.” In fact, when you force positivity down someone’s throat, it can actually have the opposite effect. “Toxic positivity” can make people feel unsafe expressing their negativity, and negativity thrives in isolation. It can make people think there’s something wrong with them for </a:t>
            </a:r>
            <a:r>
              <a:rPr lang="en-US" sz="2400" dirty="0">
                <a:hlinkClick r:id="rId2">
                  <a:extLst>
                    <a:ext uri="{A12FA001-AC4F-418D-AE19-62706E023703}">
                      <ahyp:hlinkClr xmlns="" xmlns:ahyp="http://schemas.microsoft.com/office/drawing/2018/hyperlinkcolor" val="tx"/>
                    </a:ext>
                  </a:extLst>
                </a:hlinkClick>
              </a:rPr>
              <a:t>not simply “choosing” happiness</a:t>
            </a:r>
            <a:r>
              <a:rPr lang="en-US" sz="2400" dirty="0"/>
              <a:t>, and shame is negativity’s enabling best friend.</a:t>
            </a:r>
          </a:p>
        </p:txBody>
      </p:sp>
    </p:spTree>
    <p:extLst>
      <p:ext uri="{BB962C8B-B14F-4D97-AF65-F5344CB8AC3E}">
        <p14:creationId xmlns:p14="http://schemas.microsoft.com/office/powerpoint/2010/main" val="2801079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FD252-717D-4F44-83C5-7BAFD2333D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7D59C6-DF0B-454D-9E0D-4BD6475821FB}"/>
              </a:ext>
            </a:extLst>
          </p:cNvPr>
          <p:cNvSpPr>
            <a:spLocks noGrp="1"/>
          </p:cNvSpPr>
          <p:nvPr>
            <p:ph sz="quarter" idx="13"/>
          </p:nvPr>
        </p:nvSpPr>
        <p:spPr/>
        <p:txBody>
          <a:bodyPr>
            <a:normAutofit/>
          </a:bodyPr>
          <a:lstStyle/>
          <a:p>
            <a:r>
              <a:rPr lang="en-US" sz="2400" dirty="0"/>
              <a:t>When we’re supporting someone who’s hurting, we need to leave room for positivity to grow. And you don’t yell at a flower to “just” grow — you water it. In this case, you water it with listening, with validation, and with unconditional support. It’s OK to experience negative emotions, and with support, we can help people who are stuck in negativity find their own way out. Simply telling them to “be positive” doesn’t cut it.</a:t>
            </a:r>
          </a:p>
        </p:txBody>
      </p:sp>
    </p:spTree>
    <p:extLst>
      <p:ext uri="{BB962C8B-B14F-4D97-AF65-F5344CB8AC3E}">
        <p14:creationId xmlns:p14="http://schemas.microsoft.com/office/powerpoint/2010/main" val="197444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9D73BA-60D5-4C21-98A7-ED0E9E4B97C7}"/>
              </a:ext>
            </a:extLst>
          </p:cNvPr>
          <p:cNvPicPr>
            <a:picLocks noChangeAspect="1"/>
          </p:cNvPicPr>
          <p:nvPr/>
        </p:nvPicPr>
        <p:blipFill>
          <a:blip r:embed="rId2"/>
          <a:stretch>
            <a:fillRect/>
          </a:stretch>
        </p:blipFill>
        <p:spPr>
          <a:xfrm>
            <a:off x="810039" y="964599"/>
            <a:ext cx="10571921" cy="4928801"/>
          </a:xfrm>
          <a:prstGeom prst="rect">
            <a:avLst/>
          </a:prstGeom>
        </p:spPr>
      </p:pic>
    </p:spTree>
    <p:extLst>
      <p:ext uri="{BB962C8B-B14F-4D97-AF65-F5344CB8AC3E}">
        <p14:creationId xmlns:p14="http://schemas.microsoft.com/office/powerpoint/2010/main" val="2784874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9EAA-AEE2-4D37-B69D-C1DC9217395E}"/>
              </a:ext>
            </a:extLst>
          </p:cNvPr>
          <p:cNvSpPr>
            <a:spLocks noGrp="1"/>
          </p:cNvSpPr>
          <p:nvPr>
            <p:ph type="title"/>
          </p:nvPr>
        </p:nvSpPr>
        <p:spPr>
          <a:xfrm>
            <a:off x="1047125" y="180367"/>
            <a:ext cx="4401175" cy="1464283"/>
          </a:xfrm>
        </p:spPr>
        <p:txBody>
          <a:bodyPr>
            <a:normAutofit/>
          </a:bodyPr>
          <a:lstStyle/>
          <a:p>
            <a:r>
              <a:rPr lang="en-US" sz="3000" dirty="0"/>
              <a:t>Validation and hope</a:t>
            </a:r>
          </a:p>
        </p:txBody>
      </p:sp>
      <p:pic>
        <p:nvPicPr>
          <p:cNvPr id="4" name="Picture 3">
            <a:extLst>
              <a:ext uri="{FF2B5EF4-FFF2-40B4-BE49-F238E27FC236}">
                <a16:creationId xmlns:a16="http://schemas.microsoft.com/office/drawing/2014/main" id="{E673BCB6-8222-44D2-B495-7478BD76AD68}"/>
              </a:ext>
            </a:extLst>
          </p:cNvPr>
          <p:cNvPicPr>
            <a:picLocks noChangeAspect="1"/>
          </p:cNvPicPr>
          <p:nvPr/>
        </p:nvPicPr>
        <p:blipFill>
          <a:blip r:embed="rId2"/>
          <a:stretch>
            <a:fillRect/>
          </a:stretch>
        </p:blipFill>
        <p:spPr>
          <a:xfrm>
            <a:off x="1152524" y="1447095"/>
            <a:ext cx="9248775" cy="4991805"/>
          </a:xfrm>
          <a:prstGeom prst="rect">
            <a:avLst/>
          </a:prstGeom>
        </p:spPr>
      </p:pic>
      <p:sp>
        <p:nvSpPr>
          <p:cNvPr id="5" name="Title 1">
            <a:extLst>
              <a:ext uri="{FF2B5EF4-FFF2-40B4-BE49-F238E27FC236}">
                <a16:creationId xmlns:a16="http://schemas.microsoft.com/office/drawing/2014/main" id="{E7C7CBAD-DE14-4E48-9C18-0A98F59E340A}"/>
              </a:ext>
            </a:extLst>
          </p:cNvPr>
          <p:cNvSpPr txBox="1">
            <a:spLocks/>
          </p:cNvSpPr>
          <p:nvPr/>
        </p:nvSpPr>
        <p:spPr>
          <a:xfrm>
            <a:off x="6286500" y="248668"/>
            <a:ext cx="3585200" cy="11984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3000" dirty="0"/>
              <a:t>Toxic Positivity</a:t>
            </a:r>
          </a:p>
        </p:txBody>
      </p:sp>
    </p:spTree>
    <p:extLst>
      <p:ext uri="{BB962C8B-B14F-4D97-AF65-F5344CB8AC3E}">
        <p14:creationId xmlns:p14="http://schemas.microsoft.com/office/powerpoint/2010/main" val="2038949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9D6A-E321-472B-9135-4831615BB466}"/>
              </a:ext>
            </a:extLst>
          </p:cNvPr>
          <p:cNvSpPr>
            <a:spLocks noGrp="1"/>
          </p:cNvSpPr>
          <p:nvPr>
            <p:ph type="title"/>
          </p:nvPr>
        </p:nvSpPr>
        <p:spPr>
          <a:xfrm>
            <a:off x="913775" y="618518"/>
            <a:ext cx="10364451" cy="934980"/>
          </a:xfrm>
        </p:spPr>
        <p:txBody>
          <a:bodyPr/>
          <a:lstStyle/>
          <a:p>
            <a:r>
              <a:rPr lang="en-US" dirty="0"/>
              <a:t>So What?</a:t>
            </a:r>
          </a:p>
        </p:txBody>
      </p:sp>
      <p:pic>
        <p:nvPicPr>
          <p:cNvPr id="4" name="Content Placeholder 3" descr="6dimensionslogonwi.jpg">
            <a:extLst>
              <a:ext uri="{FF2B5EF4-FFF2-40B4-BE49-F238E27FC236}">
                <a16:creationId xmlns:a16="http://schemas.microsoft.com/office/drawing/2014/main" id="{12DBF63B-7E4A-47DA-8608-5B2F00E63057}"/>
              </a:ext>
            </a:extLst>
          </p:cNvPr>
          <p:cNvPicPr>
            <a:picLocks noChangeAspect="1"/>
          </p:cNvPicPr>
          <p:nvPr/>
        </p:nvPicPr>
        <p:blipFill>
          <a:blip r:embed="rId2" cstate="print"/>
          <a:stretch>
            <a:fillRect/>
          </a:stretch>
        </p:blipFill>
        <p:spPr>
          <a:xfrm>
            <a:off x="5982446" y="1631454"/>
            <a:ext cx="4833037" cy="4159746"/>
          </a:xfrm>
          <a:prstGeom prst="rect">
            <a:avLst/>
          </a:prstGeom>
        </p:spPr>
      </p:pic>
      <p:sp>
        <p:nvSpPr>
          <p:cNvPr id="5" name="Content Placeholder 4">
            <a:extLst>
              <a:ext uri="{FF2B5EF4-FFF2-40B4-BE49-F238E27FC236}">
                <a16:creationId xmlns:a16="http://schemas.microsoft.com/office/drawing/2014/main" id="{CFFB1385-6962-4D50-8D27-81F3E53D1D3A}"/>
              </a:ext>
            </a:extLst>
          </p:cNvPr>
          <p:cNvSpPr txBox="1">
            <a:spLocks/>
          </p:cNvSpPr>
          <p:nvPr/>
        </p:nvSpPr>
        <p:spPr>
          <a:xfrm>
            <a:off x="381000" y="1769806"/>
            <a:ext cx="5392994" cy="4432557"/>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en-US" sz="2400" dirty="0"/>
              <a:t>The National Wellness Institute proposes a holistic wellness model: </a:t>
            </a:r>
          </a:p>
          <a:p>
            <a:pPr marL="457200" lvl="1" indent="0" algn="ctr">
              <a:buNone/>
            </a:pPr>
            <a:r>
              <a:rPr lang="en-US" sz="2400" dirty="0"/>
              <a:t>Six Dimensions of Wellness</a:t>
            </a:r>
          </a:p>
        </p:txBody>
      </p:sp>
    </p:spTree>
    <p:extLst>
      <p:ext uri="{BB962C8B-B14F-4D97-AF65-F5344CB8AC3E}">
        <p14:creationId xmlns:p14="http://schemas.microsoft.com/office/powerpoint/2010/main" val="218183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2277" y="1047134"/>
            <a:ext cx="10309123" cy="5289140"/>
          </a:xfrm>
          <a:prstGeom prst="rect">
            <a:avLst/>
          </a:prstGeom>
        </p:spPr>
        <p:txBody>
          <a:bodyPr wrap="square">
            <a:spAutoFit/>
          </a:bodyPr>
          <a:lstStyle/>
          <a:p>
            <a:pPr>
              <a:lnSpc>
                <a:spcPct val="107000"/>
              </a:lnSpc>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13					14					15					16</a:t>
            </a:r>
          </a:p>
          <a:p>
            <a:pPr>
              <a:lnSpc>
                <a:spcPct val="107000"/>
              </a:lnSpc>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9					</a:t>
            </a:r>
            <a:r>
              <a:rPr lang="en-US" sz="4000" dirty="0" smtClean="0">
                <a:latin typeface="Calibri" panose="020F0502020204030204" pitchFamily="34" charset="0"/>
                <a:ea typeface="Calibri" panose="020F0502020204030204" pitchFamily="34" charset="0"/>
                <a:cs typeface="Times New Roman" panose="02020603050405020304" pitchFamily="18" charset="0"/>
              </a:rPr>
              <a:t>	10</a:t>
            </a:r>
            <a:r>
              <a:rPr lang="en-US" sz="4000" dirty="0">
                <a:latin typeface="Calibri" panose="020F0502020204030204" pitchFamily="34" charset="0"/>
                <a:ea typeface="Calibri" panose="020F0502020204030204" pitchFamily="34" charset="0"/>
                <a:cs typeface="Times New Roman" panose="02020603050405020304" pitchFamily="18" charset="0"/>
              </a:rPr>
              <a:t>					11					12</a:t>
            </a:r>
          </a:p>
          <a:p>
            <a:pPr>
              <a:lnSpc>
                <a:spcPct val="107000"/>
              </a:lnSpc>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5					</a:t>
            </a:r>
            <a:r>
              <a:rPr lang="en-US" sz="4000" dirty="0" smtClean="0">
                <a:latin typeface="Calibri" panose="020F0502020204030204" pitchFamily="34" charset="0"/>
                <a:ea typeface="Calibri" panose="020F0502020204030204" pitchFamily="34" charset="0"/>
                <a:cs typeface="Times New Roman" panose="02020603050405020304" pitchFamily="18" charset="0"/>
              </a:rPr>
              <a:t>	6</a:t>
            </a:r>
            <a:r>
              <a:rPr lang="en-US" sz="4000" dirty="0">
                <a:latin typeface="Calibri" panose="020F0502020204030204" pitchFamily="34" charset="0"/>
                <a:ea typeface="Calibri" panose="020F0502020204030204" pitchFamily="34" charset="0"/>
                <a:cs typeface="Times New Roman" panose="02020603050405020304" pitchFamily="18" charset="0"/>
              </a:rPr>
              <a:t>					</a:t>
            </a:r>
            <a:r>
              <a:rPr lang="en-US" sz="4000" dirty="0" smtClean="0">
                <a:latin typeface="Calibri" panose="020F0502020204030204" pitchFamily="34" charset="0"/>
                <a:ea typeface="Calibri" panose="020F0502020204030204" pitchFamily="34" charset="0"/>
                <a:cs typeface="Times New Roman" panose="02020603050405020304" pitchFamily="18" charset="0"/>
              </a:rPr>
              <a:t>	7</a:t>
            </a:r>
            <a:r>
              <a:rPr lang="en-US" sz="4000" dirty="0">
                <a:latin typeface="Calibri" panose="020F0502020204030204" pitchFamily="34" charset="0"/>
                <a:ea typeface="Calibri" panose="020F0502020204030204" pitchFamily="34" charset="0"/>
                <a:cs typeface="Times New Roman" panose="02020603050405020304" pitchFamily="18" charset="0"/>
              </a:rPr>
              <a:t>				</a:t>
            </a:r>
            <a:r>
              <a:rPr lang="en-US" sz="4000" dirty="0" smtClean="0">
                <a:latin typeface="Calibri" panose="020F0502020204030204" pitchFamily="34" charset="0"/>
                <a:ea typeface="Calibri" panose="020F0502020204030204" pitchFamily="34" charset="0"/>
                <a:cs typeface="Times New Roman" panose="02020603050405020304" pitchFamily="18" charset="0"/>
              </a:rPr>
              <a:t>	</a:t>
            </a:r>
            <a:r>
              <a:rPr lang="en-US" sz="4000" dirty="0">
                <a:latin typeface="Calibri" panose="020F0502020204030204" pitchFamily="34" charset="0"/>
                <a:ea typeface="Calibri" panose="020F0502020204030204" pitchFamily="34" charset="0"/>
                <a:cs typeface="Times New Roman" panose="02020603050405020304" pitchFamily="18" charset="0"/>
              </a:rPr>
              <a:t>	8</a:t>
            </a:r>
          </a:p>
          <a:p>
            <a:pPr>
              <a:lnSpc>
                <a:spcPct val="107000"/>
              </a:lnSpc>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1				</a:t>
            </a:r>
            <a:r>
              <a:rPr lang="en-US" sz="4000" dirty="0" smtClean="0">
                <a:latin typeface="Calibri" panose="020F0502020204030204" pitchFamily="34" charset="0"/>
                <a:ea typeface="Calibri" panose="020F0502020204030204" pitchFamily="34" charset="0"/>
                <a:cs typeface="Times New Roman" panose="02020603050405020304" pitchFamily="18" charset="0"/>
              </a:rPr>
              <a:t>	</a:t>
            </a:r>
            <a:r>
              <a:rPr lang="en-US" sz="4000" dirty="0">
                <a:latin typeface="Calibri" panose="020F0502020204030204" pitchFamily="34" charset="0"/>
                <a:ea typeface="Calibri" panose="020F0502020204030204" pitchFamily="34" charset="0"/>
                <a:cs typeface="Times New Roman" panose="02020603050405020304" pitchFamily="18" charset="0"/>
              </a:rPr>
              <a:t>	2				</a:t>
            </a:r>
            <a:r>
              <a:rPr lang="en-US" sz="4000" dirty="0" smtClean="0">
                <a:latin typeface="Calibri" panose="020F0502020204030204" pitchFamily="34" charset="0"/>
                <a:ea typeface="Calibri" panose="020F0502020204030204" pitchFamily="34" charset="0"/>
                <a:cs typeface="Times New Roman" panose="02020603050405020304" pitchFamily="18" charset="0"/>
              </a:rPr>
              <a:t>	</a:t>
            </a:r>
            <a:r>
              <a:rPr lang="en-US" sz="4000" dirty="0">
                <a:latin typeface="Calibri" panose="020F0502020204030204" pitchFamily="34" charset="0"/>
                <a:ea typeface="Calibri" panose="020F0502020204030204" pitchFamily="34" charset="0"/>
                <a:cs typeface="Times New Roman" panose="02020603050405020304" pitchFamily="18" charset="0"/>
              </a:rPr>
              <a:t>	3					</a:t>
            </a:r>
            <a:r>
              <a:rPr lang="en-US" sz="4000" dirty="0" smtClean="0">
                <a:latin typeface="Calibri" panose="020F0502020204030204" pitchFamily="34" charset="0"/>
                <a:ea typeface="Calibri" panose="020F0502020204030204" pitchFamily="34" charset="0"/>
                <a:cs typeface="Times New Roman" panose="02020603050405020304" pitchFamily="18" charset="0"/>
              </a:rPr>
              <a:t>	4</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271253" y="265471"/>
            <a:ext cx="7624916" cy="1015663"/>
          </a:xfrm>
          <a:prstGeom prst="rect">
            <a:avLst/>
          </a:prstGeom>
          <a:noFill/>
        </p:spPr>
        <p:txBody>
          <a:bodyPr wrap="square" rtlCol="0">
            <a:spAutoFit/>
          </a:bodyPr>
          <a:lstStyle/>
          <a:p>
            <a:pPr algn="ctr"/>
            <a:r>
              <a:rPr lang="en-US" sz="3000" dirty="0" smtClean="0"/>
              <a:t>Spread out with your groups in these areas of </a:t>
            </a:r>
            <a:r>
              <a:rPr lang="en-US" sz="3000" dirty="0" err="1" smtClean="0"/>
              <a:t>Plowden</a:t>
            </a:r>
            <a:r>
              <a:rPr lang="en-US" sz="3000" dirty="0" smtClean="0"/>
              <a:t>. Use the entire auditorium!</a:t>
            </a:r>
            <a:endParaRPr lang="en-US" sz="3000" dirty="0"/>
          </a:p>
        </p:txBody>
      </p:sp>
    </p:spTree>
    <p:extLst>
      <p:ext uri="{BB962C8B-B14F-4D97-AF65-F5344CB8AC3E}">
        <p14:creationId xmlns:p14="http://schemas.microsoft.com/office/powerpoint/2010/main" val="111018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59C56-890C-4E4E-934A-03BB19B3E678}"/>
              </a:ext>
            </a:extLst>
          </p:cNvPr>
          <p:cNvSpPr>
            <a:spLocks noGrp="1"/>
          </p:cNvSpPr>
          <p:nvPr>
            <p:ph type="title"/>
          </p:nvPr>
        </p:nvSpPr>
        <p:spPr>
          <a:xfrm>
            <a:off x="913774" y="284220"/>
            <a:ext cx="10364451" cy="816993"/>
          </a:xfrm>
        </p:spPr>
        <p:txBody>
          <a:bodyPr/>
          <a:lstStyle/>
          <a:p>
            <a:r>
              <a:rPr lang="en-US" dirty="0"/>
              <a:t>Relationship bank account</a:t>
            </a:r>
          </a:p>
        </p:txBody>
      </p:sp>
      <p:graphicFrame>
        <p:nvGraphicFramePr>
          <p:cNvPr id="4" name="Content Placeholder 3">
            <a:extLst>
              <a:ext uri="{FF2B5EF4-FFF2-40B4-BE49-F238E27FC236}">
                <a16:creationId xmlns:a16="http://schemas.microsoft.com/office/drawing/2014/main" id="{8A6FA5A4-C8EF-4D84-BCFE-C7C60B8883B5}"/>
              </a:ext>
            </a:extLst>
          </p:cNvPr>
          <p:cNvGraphicFramePr>
            <a:graphicFrameLocks noGrp="1"/>
          </p:cNvGraphicFramePr>
          <p:nvPr>
            <p:ph sz="quarter" idx="13"/>
            <p:extLst>
              <p:ext uri="{D42A27DB-BD31-4B8C-83A1-F6EECF244321}">
                <p14:modId xmlns:p14="http://schemas.microsoft.com/office/powerpoint/2010/main" val="438594407"/>
              </p:ext>
            </p:extLst>
          </p:nvPr>
        </p:nvGraphicFramePr>
        <p:xfrm>
          <a:off x="776748" y="1120877"/>
          <a:ext cx="11002297" cy="5196019"/>
        </p:xfrm>
        <a:graphic>
          <a:graphicData uri="http://schemas.openxmlformats.org/drawingml/2006/table">
            <a:tbl>
              <a:tblPr/>
              <a:tblGrid>
                <a:gridCol w="11002297">
                  <a:extLst>
                    <a:ext uri="{9D8B030D-6E8A-4147-A177-3AD203B41FA5}">
                      <a16:colId xmlns:a16="http://schemas.microsoft.com/office/drawing/2014/main" val="2771700867"/>
                    </a:ext>
                  </a:extLst>
                </a:gridCol>
              </a:tblGrid>
              <a:tr h="5196019">
                <a:tc>
                  <a:txBody>
                    <a:bodyPr/>
                    <a:lstStyle/>
                    <a:p>
                      <a:r>
                        <a:rPr lang="en-US" sz="2400" b="0" i="0" dirty="0">
                          <a:solidFill>
                            <a:srgbClr val="000000"/>
                          </a:solidFill>
                          <a:effectLst/>
                          <a:latin typeface="Georgia" panose="02040502050405020303" pitchFamily="18" charset="0"/>
                        </a:rPr>
                        <a:t>Definition:</a:t>
                      </a:r>
                      <a:br>
                        <a:rPr lang="en-US" sz="2400" b="0" i="0" dirty="0">
                          <a:solidFill>
                            <a:srgbClr val="000000"/>
                          </a:solidFill>
                          <a:effectLst/>
                          <a:latin typeface="Georgia" panose="02040502050405020303" pitchFamily="18" charset="0"/>
                        </a:rPr>
                      </a:br>
                      <a:r>
                        <a:rPr lang="en-US" sz="2400" b="0" i="0" dirty="0">
                          <a:solidFill>
                            <a:srgbClr val="CCB400"/>
                          </a:solidFill>
                          <a:effectLst/>
                          <a:latin typeface="Wingdings" panose="05000000000000000000" pitchFamily="2" charset="2"/>
                        </a:rPr>
                        <a:t> </a:t>
                      </a:r>
                      <a:r>
                        <a:rPr lang="en-US" sz="2400" b="0" i="0" dirty="0">
                          <a:solidFill>
                            <a:srgbClr val="2A373D"/>
                          </a:solidFill>
                          <a:effectLst/>
                          <a:latin typeface="Georgia" panose="02040502050405020303" pitchFamily="18" charset="0"/>
                        </a:rPr>
                        <a:t>Your PBA “represents the amount of trust and confidence you</a:t>
                      </a:r>
                      <a:br>
                        <a:rPr lang="en-US" sz="2400" b="0" i="0" dirty="0">
                          <a:solidFill>
                            <a:srgbClr val="2A373D"/>
                          </a:solidFill>
                          <a:effectLst/>
                          <a:latin typeface="Georgia" panose="02040502050405020303" pitchFamily="18" charset="0"/>
                        </a:rPr>
                      </a:br>
                      <a:r>
                        <a:rPr lang="en-US" sz="2400" b="0" i="0" dirty="0">
                          <a:solidFill>
                            <a:srgbClr val="2A373D"/>
                          </a:solidFill>
                          <a:effectLst/>
                          <a:latin typeface="Georgia" panose="02040502050405020303" pitchFamily="18" charset="0"/>
                        </a:rPr>
                        <a:t>have in yourself. Similarly, the RBA represents the amount of</a:t>
                      </a:r>
                      <a:br>
                        <a:rPr lang="en-US" sz="2400" b="0" i="0" dirty="0">
                          <a:solidFill>
                            <a:srgbClr val="2A373D"/>
                          </a:solidFill>
                          <a:effectLst/>
                          <a:latin typeface="Georgia" panose="02040502050405020303" pitchFamily="18" charset="0"/>
                        </a:rPr>
                      </a:br>
                      <a:r>
                        <a:rPr lang="en-US" sz="2400" b="0" i="0" dirty="0">
                          <a:solidFill>
                            <a:srgbClr val="2A373D"/>
                          </a:solidFill>
                          <a:effectLst/>
                          <a:latin typeface="Georgia" panose="02040502050405020303" pitchFamily="18" charset="0"/>
                        </a:rPr>
                        <a:t>trust and confidence you have in each of your relationships.”</a:t>
                      </a:r>
                      <a:br>
                        <a:rPr lang="en-US" sz="2400" b="0" i="0" dirty="0">
                          <a:solidFill>
                            <a:srgbClr val="2A373D"/>
                          </a:solidFill>
                          <a:effectLst/>
                          <a:latin typeface="Georgia" panose="02040502050405020303" pitchFamily="18" charset="0"/>
                        </a:rPr>
                      </a:br>
                      <a:r>
                        <a:rPr lang="en-US" sz="2400" b="0" i="0" dirty="0">
                          <a:solidFill>
                            <a:srgbClr val="8CADAE"/>
                          </a:solidFill>
                          <a:effectLst/>
                          <a:latin typeface="Wingdings 2" panose="05020102010507070707" pitchFamily="18" charset="2"/>
                        </a:rPr>
                        <a:t> </a:t>
                      </a:r>
                      <a:r>
                        <a:rPr lang="en-US" sz="2400" b="0" i="0" dirty="0">
                          <a:solidFill>
                            <a:srgbClr val="546D7A"/>
                          </a:solidFill>
                          <a:effectLst/>
                          <a:latin typeface="Georgia" panose="02040502050405020303" pitchFamily="18" charset="0"/>
                        </a:rPr>
                        <a:t>Sean Covey, </a:t>
                      </a:r>
                      <a:r>
                        <a:rPr lang="en-US" sz="2400" b="0" i="1" dirty="0">
                          <a:solidFill>
                            <a:srgbClr val="546D7A"/>
                          </a:solidFill>
                          <a:effectLst/>
                          <a:latin typeface="Georgia" panose="02040502050405020303" pitchFamily="18" charset="0"/>
                        </a:rPr>
                        <a:t>Seven Habits of Highly Effective Teens, </a:t>
                      </a:r>
                      <a:r>
                        <a:rPr lang="en-US" sz="2400" b="0" i="0" dirty="0">
                          <a:solidFill>
                            <a:srgbClr val="546D7A"/>
                          </a:solidFill>
                          <a:effectLst/>
                          <a:latin typeface="Georgia" panose="02040502050405020303" pitchFamily="18" charset="0"/>
                        </a:rPr>
                        <a:t>Page 132</a:t>
                      </a:r>
                    </a:p>
                    <a:p>
                      <a:r>
                        <a:rPr lang="en-US" sz="2400" b="0" i="0" dirty="0">
                          <a:solidFill>
                            <a:srgbClr val="546D7A"/>
                          </a:solidFill>
                          <a:effectLst/>
                          <a:latin typeface="Georgia" panose="02040502050405020303" pitchFamily="18" charset="0"/>
                        </a:rPr>
                        <a:t/>
                      </a:r>
                      <a:br>
                        <a:rPr lang="en-US" sz="2400" b="0" i="0" dirty="0">
                          <a:solidFill>
                            <a:srgbClr val="546D7A"/>
                          </a:solidFill>
                          <a:effectLst/>
                          <a:latin typeface="Georgia" panose="02040502050405020303" pitchFamily="18" charset="0"/>
                        </a:rPr>
                      </a:br>
                      <a:r>
                        <a:rPr lang="en-US" sz="2400" b="0" i="0" dirty="0">
                          <a:solidFill>
                            <a:srgbClr val="D16349"/>
                          </a:solidFill>
                          <a:effectLst/>
                          <a:latin typeface="Wingdings 2" panose="05020102010507070707" pitchFamily="18" charset="2"/>
                        </a:rPr>
                        <a:t> </a:t>
                      </a:r>
                      <a:r>
                        <a:rPr lang="en-US" sz="2400" b="0" i="0" dirty="0">
                          <a:solidFill>
                            <a:srgbClr val="000000"/>
                          </a:solidFill>
                          <a:effectLst/>
                          <a:latin typeface="Georgia" panose="02040502050405020303" pitchFamily="18" charset="0"/>
                        </a:rPr>
                        <a:t>However, </a:t>
                      </a:r>
                      <a:r>
                        <a:rPr lang="en-US" sz="2400" b="0" i="1" dirty="0">
                          <a:solidFill>
                            <a:srgbClr val="000000"/>
                          </a:solidFill>
                          <a:effectLst/>
                          <a:latin typeface="Georgia" panose="02040502050405020303" pitchFamily="18" charset="0"/>
                        </a:rPr>
                        <a:t>unlike </a:t>
                      </a:r>
                      <a:r>
                        <a:rPr lang="en-US" sz="2400" b="0" i="0" dirty="0">
                          <a:solidFill>
                            <a:srgbClr val="000000"/>
                          </a:solidFill>
                          <a:effectLst/>
                          <a:latin typeface="Georgia" panose="02040502050405020303" pitchFamily="18" charset="0"/>
                        </a:rPr>
                        <a:t>a Personal Bank Account:</a:t>
                      </a:r>
                      <a:br>
                        <a:rPr lang="en-US" sz="2400" b="0" i="0" dirty="0">
                          <a:solidFill>
                            <a:srgbClr val="000000"/>
                          </a:solidFill>
                          <a:effectLst/>
                          <a:latin typeface="Georgia" panose="02040502050405020303" pitchFamily="18" charset="0"/>
                        </a:rPr>
                      </a:br>
                      <a:r>
                        <a:rPr lang="en-US" sz="2400" b="0" i="0" dirty="0">
                          <a:solidFill>
                            <a:srgbClr val="CCB400"/>
                          </a:solidFill>
                          <a:effectLst/>
                          <a:latin typeface="Wingdings" panose="05000000000000000000" pitchFamily="2" charset="2"/>
                        </a:rPr>
                        <a:t> </a:t>
                      </a:r>
                      <a:r>
                        <a:rPr lang="en-US" sz="2400" b="0" i="0" dirty="0">
                          <a:solidFill>
                            <a:srgbClr val="2A373D"/>
                          </a:solidFill>
                          <a:effectLst/>
                          <a:latin typeface="Georgia" panose="02040502050405020303" pitchFamily="18" charset="0"/>
                        </a:rPr>
                        <a:t>You have an RBA with every single person you meet.</a:t>
                      </a:r>
                      <a:br>
                        <a:rPr lang="en-US" sz="2400" b="0" i="0" dirty="0">
                          <a:solidFill>
                            <a:srgbClr val="2A373D"/>
                          </a:solidFill>
                          <a:effectLst/>
                          <a:latin typeface="Georgia" panose="02040502050405020303" pitchFamily="18" charset="0"/>
                        </a:rPr>
                      </a:br>
                      <a:r>
                        <a:rPr lang="en-US" sz="2400" b="0" i="0" dirty="0">
                          <a:solidFill>
                            <a:srgbClr val="CCB400"/>
                          </a:solidFill>
                          <a:effectLst/>
                          <a:latin typeface="Wingdings" panose="05000000000000000000" pitchFamily="2" charset="2"/>
                        </a:rPr>
                        <a:t> </a:t>
                      </a:r>
                      <a:r>
                        <a:rPr lang="en-US" sz="2400" b="0" i="0" dirty="0">
                          <a:solidFill>
                            <a:srgbClr val="2A373D"/>
                          </a:solidFill>
                          <a:effectLst/>
                          <a:latin typeface="Georgia" panose="02040502050405020303" pitchFamily="18" charset="0"/>
                        </a:rPr>
                        <a:t>Once you have an RBA with someone, you can never close it.</a:t>
                      </a:r>
                      <a:br>
                        <a:rPr lang="en-US" sz="2400" b="0" i="0" dirty="0">
                          <a:solidFill>
                            <a:srgbClr val="2A373D"/>
                          </a:solidFill>
                          <a:effectLst/>
                          <a:latin typeface="Georgia" panose="02040502050405020303" pitchFamily="18" charset="0"/>
                        </a:rPr>
                      </a:br>
                      <a:r>
                        <a:rPr lang="en-US" sz="2400" b="0" i="0" dirty="0">
                          <a:solidFill>
                            <a:srgbClr val="CCB400"/>
                          </a:solidFill>
                          <a:effectLst/>
                          <a:latin typeface="Wingdings" panose="05000000000000000000" pitchFamily="2" charset="2"/>
                        </a:rPr>
                        <a:t> </a:t>
                      </a:r>
                      <a:r>
                        <a:rPr lang="en-US" sz="2400" b="0" i="0" dirty="0">
                          <a:solidFill>
                            <a:srgbClr val="2A373D"/>
                          </a:solidFill>
                          <a:effectLst/>
                          <a:latin typeface="Georgia" panose="02040502050405020303" pitchFamily="18" charset="0"/>
                        </a:rPr>
                        <a:t>In RBA’s, deposits evaporate and withdrawals turn into stone.</a:t>
                      </a:r>
                    </a:p>
                    <a:p>
                      <a:r>
                        <a:rPr lang="en-US" sz="2400" b="0" i="0" dirty="0">
                          <a:solidFill>
                            <a:srgbClr val="2A373D"/>
                          </a:solidFill>
                          <a:effectLst/>
                          <a:latin typeface="Georgia" panose="02040502050405020303" pitchFamily="18" charset="0"/>
                        </a:rPr>
                        <a:t/>
                      </a:r>
                      <a:br>
                        <a:rPr lang="en-US" sz="2400" b="0" i="0" dirty="0">
                          <a:solidFill>
                            <a:srgbClr val="2A373D"/>
                          </a:solidFill>
                          <a:effectLst/>
                          <a:latin typeface="Georgia" panose="02040502050405020303" pitchFamily="18" charset="0"/>
                        </a:rPr>
                      </a:br>
                      <a:r>
                        <a:rPr lang="en-US" sz="2400" b="0" i="0" dirty="0">
                          <a:solidFill>
                            <a:srgbClr val="D16349"/>
                          </a:solidFill>
                          <a:effectLst/>
                          <a:latin typeface="Wingdings 2" panose="05020102010507070707" pitchFamily="18" charset="2"/>
                        </a:rPr>
                        <a:t> </a:t>
                      </a:r>
                      <a:r>
                        <a:rPr lang="en-US" sz="2400" b="0" i="0" dirty="0">
                          <a:solidFill>
                            <a:srgbClr val="000000"/>
                          </a:solidFill>
                          <a:effectLst/>
                          <a:latin typeface="Georgia" panose="02040502050405020303" pitchFamily="18" charset="0"/>
                        </a:rPr>
                        <a:t>So how do you create a positive RBA balance?</a:t>
                      </a:r>
                      <a:br>
                        <a:rPr lang="en-US" sz="2400" b="0" i="0" dirty="0">
                          <a:solidFill>
                            <a:srgbClr val="000000"/>
                          </a:solidFill>
                          <a:effectLst/>
                          <a:latin typeface="Georgia" panose="02040502050405020303" pitchFamily="18" charset="0"/>
                        </a:rPr>
                      </a:br>
                      <a:r>
                        <a:rPr lang="en-US" sz="2400" b="0" i="0" dirty="0">
                          <a:solidFill>
                            <a:srgbClr val="CCB400"/>
                          </a:solidFill>
                          <a:effectLst/>
                          <a:latin typeface="Wingdings" panose="05000000000000000000" pitchFamily="2" charset="2"/>
                        </a:rPr>
                        <a:t> </a:t>
                      </a:r>
                      <a:r>
                        <a:rPr lang="en-US" sz="2400" b="0" i="0" dirty="0">
                          <a:solidFill>
                            <a:srgbClr val="2A373D"/>
                          </a:solidFill>
                          <a:effectLst/>
                          <a:latin typeface="Georgia" panose="02040502050405020303" pitchFamily="18" charset="0"/>
                        </a:rPr>
                        <a:t>Simple. Deposit more than you withdraw (continuously).</a:t>
                      </a:r>
                      <a:endParaRPr lang="en-US" sz="2400" dirty="0">
                        <a:effectLst/>
                      </a:endParaRPr>
                    </a:p>
                  </a:txBody>
                  <a:tcPr marL="27802" marR="27802" marT="13901" marB="1390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410032"/>
                  </a:ext>
                </a:extLst>
              </a:tr>
            </a:tbl>
          </a:graphicData>
        </a:graphic>
      </p:graphicFrame>
      <p:sp>
        <p:nvSpPr>
          <p:cNvPr id="5" name="Rectangle 1">
            <a:extLst>
              <a:ext uri="{FF2B5EF4-FFF2-40B4-BE49-F238E27FC236}">
                <a16:creationId xmlns:a16="http://schemas.microsoft.com/office/drawing/2014/main" id="{712A135F-CF90-4439-8AA7-F2ADFBD4991C}"/>
              </a:ext>
            </a:extLst>
          </p:cNvPr>
          <p:cNvSpPr>
            <a:spLocks noChangeArrowheads="1"/>
          </p:cNvSpPr>
          <p:nvPr/>
        </p:nvSpPr>
        <p:spPr bwMode="auto">
          <a:xfrm>
            <a:off x="-44320173" y="-775449"/>
            <a:ext cx="565121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9406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765A3-FF14-4967-B771-2C356787FD7E}"/>
              </a:ext>
            </a:extLst>
          </p:cNvPr>
          <p:cNvSpPr>
            <a:spLocks noGrp="1"/>
          </p:cNvSpPr>
          <p:nvPr>
            <p:ph type="title"/>
          </p:nvPr>
        </p:nvSpPr>
        <p:spPr>
          <a:xfrm>
            <a:off x="913775" y="618517"/>
            <a:ext cx="5182225" cy="1596177"/>
          </a:xfrm>
        </p:spPr>
        <p:txBody>
          <a:bodyPr/>
          <a:lstStyle/>
          <a:p>
            <a:r>
              <a:rPr lang="en-US" dirty="0"/>
              <a:t>RBA Deposits</a:t>
            </a:r>
          </a:p>
        </p:txBody>
      </p:sp>
      <p:graphicFrame>
        <p:nvGraphicFramePr>
          <p:cNvPr id="4" name="Content Placeholder 3">
            <a:extLst>
              <a:ext uri="{FF2B5EF4-FFF2-40B4-BE49-F238E27FC236}">
                <a16:creationId xmlns:a16="http://schemas.microsoft.com/office/drawing/2014/main" id="{EAB8DC2E-3636-4477-A0E0-CEED5FB8FBDC}"/>
              </a:ext>
            </a:extLst>
          </p:cNvPr>
          <p:cNvGraphicFramePr>
            <a:graphicFrameLocks noGrp="1"/>
          </p:cNvGraphicFramePr>
          <p:nvPr>
            <p:ph sz="quarter" idx="13"/>
            <p:extLst>
              <p:ext uri="{D42A27DB-BD31-4B8C-83A1-F6EECF244321}">
                <p14:modId xmlns:p14="http://schemas.microsoft.com/office/powerpoint/2010/main" val="441271233"/>
              </p:ext>
            </p:extLst>
          </p:nvPr>
        </p:nvGraphicFramePr>
        <p:xfrm>
          <a:off x="913775" y="2339588"/>
          <a:ext cx="5182225" cy="3424237"/>
        </p:xfrm>
        <a:graphic>
          <a:graphicData uri="http://schemas.openxmlformats.org/drawingml/2006/table">
            <a:tbl>
              <a:tblPr/>
              <a:tblGrid>
                <a:gridCol w="5182225">
                  <a:extLst>
                    <a:ext uri="{9D8B030D-6E8A-4147-A177-3AD203B41FA5}">
                      <a16:colId xmlns:a16="http://schemas.microsoft.com/office/drawing/2014/main" val="198052386"/>
                    </a:ext>
                  </a:extLst>
                </a:gridCol>
              </a:tblGrid>
              <a:tr h="3424237">
                <a:tc>
                  <a:txBody>
                    <a:bodyPr/>
                    <a:lstStyle/>
                    <a:p>
                      <a:pPr marL="342900" indent="-342900">
                        <a:buFont typeface="Wingdings" panose="05000000000000000000" pitchFamily="2" charset="2"/>
                        <a:buChar char="v"/>
                      </a:pPr>
                      <a:r>
                        <a:rPr lang="en-US" sz="2400" b="0" i="0" dirty="0">
                          <a:solidFill>
                            <a:srgbClr val="000000"/>
                          </a:solidFill>
                          <a:effectLst/>
                          <a:latin typeface="Georgia" panose="02040502050405020303" pitchFamily="18" charset="0"/>
                        </a:rPr>
                        <a:t>Keep promises</a:t>
                      </a:r>
                    </a:p>
                    <a:p>
                      <a:pPr marL="342900" indent="-342900">
                        <a:buFont typeface="Wingdings" panose="05000000000000000000" pitchFamily="2" charset="2"/>
                        <a:buChar char="v"/>
                      </a:pPr>
                      <a:r>
                        <a:rPr lang="en-US" sz="2400" b="0" i="0" dirty="0">
                          <a:solidFill>
                            <a:srgbClr val="000000"/>
                          </a:solidFill>
                          <a:effectLst/>
                          <a:latin typeface="Georgia" panose="02040502050405020303" pitchFamily="18" charset="0"/>
                        </a:rPr>
                        <a:t>Be considerate</a:t>
                      </a:r>
                    </a:p>
                    <a:p>
                      <a:pPr marL="342900" indent="-342900">
                        <a:buFont typeface="Wingdings" panose="05000000000000000000" pitchFamily="2" charset="2"/>
                        <a:buChar char="v"/>
                      </a:pPr>
                      <a:r>
                        <a:rPr lang="en-US" sz="2400" b="0" i="0" dirty="0">
                          <a:solidFill>
                            <a:srgbClr val="000000"/>
                          </a:solidFill>
                          <a:effectLst/>
                          <a:latin typeface="Georgia" panose="02040502050405020303" pitchFamily="18" charset="0"/>
                        </a:rPr>
                        <a:t>Be loyal</a:t>
                      </a:r>
                    </a:p>
                    <a:p>
                      <a:pPr marL="342900" indent="-342900">
                        <a:buFont typeface="Wingdings" panose="05000000000000000000" pitchFamily="2" charset="2"/>
                        <a:buChar char="v"/>
                      </a:pPr>
                      <a:r>
                        <a:rPr lang="en-US" sz="2400" b="0" i="0" dirty="0">
                          <a:solidFill>
                            <a:srgbClr val="000000"/>
                          </a:solidFill>
                          <a:effectLst/>
                          <a:latin typeface="Georgia" panose="02040502050405020303" pitchFamily="18" charset="0"/>
                        </a:rPr>
                        <a:t>Listen</a:t>
                      </a:r>
                    </a:p>
                    <a:p>
                      <a:pPr marL="342900" indent="-342900">
                        <a:buFont typeface="Wingdings" panose="05000000000000000000" pitchFamily="2" charset="2"/>
                        <a:buChar char="v"/>
                      </a:pPr>
                      <a:r>
                        <a:rPr lang="en-US" sz="2400" b="0" i="0" dirty="0">
                          <a:solidFill>
                            <a:srgbClr val="000000"/>
                          </a:solidFill>
                          <a:effectLst/>
                          <a:latin typeface="Georgia" panose="02040502050405020303" pitchFamily="18" charset="0"/>
                        </a:rPr>
                        <a:t>Say “I’m sorry”</a:t>
                      </a:r>
                    </a:p>
                    <a:p>
                      <a:pPr marL="342900" indent="-342900">
                        <a:buFont typeface="Wingdings" panose="05000000000000000000" pitchFamily="2" charset="2"/>
                        <a:buChar char="v"/>
                      </a:pPr>
                      <a:r>
                        <a:rPr lang="en-US" sz="2400" b="0" i="0" dirty="0">
                          <a:solidFill>
                            <a:srgbClr val="000000"/>
                          </a:solidFill>
                          <a:effectLst/>
                          <a:latin typeface="Georgia" panose="02040502050405020303" pitchFamily="18" charset="0"/>
                        </a:rPr>
                        <a:t>Set clear expectations</a:t>
                      </a:r>
                      <a:r>
                        <a:rPr lang="en-US" sz="1500" b="0" i="0" dirty="0">
                          <a:solidFill>
                            <a:srgbClr val="000000"/>
                          </a:solidFill>
                          <a:effectLst/>
                          <a:latin typeface="Georgia" panose="02040502050405020303" pitchFamily="18" charset="0"/>
                        </a:rPr>
                        <a:t/>
                      </a:r>
                      <a:br>
                        <a:rPr lang="en-US" sz="1500" b="0" i="0" dirty="0">
                          <a:solidFill>
                            <a:srgbClr val="000000"/>
                          </a:solidFill>
                          <a:effectLst/>
                          <a:latin typeface="Georgia" panose="02040502050405020303" pitchFamily="18" charset="0"/>
                        </a:rPr>
                      </a:br>
                      <a:endParaRPr lang="en-US" sz="1000" dirty="0">
                        <a:effectLst/>
                      </a:endParaRPr>
                    </a:p>
                  </a:txBody>
                  <a:tcPr marL="49989" marR="49989" marT="24994" marB="2499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392246"/>
                  </a:ext>
                </a:extLst>
              </a:tr>
            </a:tbl>
          </a:graphicData>
        </a:graphic>
      </p:graphicFrame>
      <p:sp>
        <p:nvSpPr>
          <p:cNvPr id="5" name="Rectangle 1">
            <a:extLst>
              <a:ext uri="{FF2B5EF4-FFF2-40B4-BE49-F238E27FC236}">
                <a16:creationId xmlns:a16="http://schemas.microsoft.com/office/drawing/2014/main" id="{3FAE8FFE-4366-4CAA-BD14-D521ACC3CC6B}"/>
              </a:ext>
            </a:extLst>
          </p:cNvPr>
          <p:cNvSpPr>
            <a:spLocks noChangeArrowheads="1"/>
          </p:cNvSpPr>
          <p:nvPr/>
        </p:nvSpPr>
        <p:spPr bwMode="auto">
          <a:xfrm>
            <a:off x="-26995594" y="-323165"/>
            <a:ext cx="391875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Content Placeholder 3">
            <a:extLst>
              <a:ext uri="{FF2B5EF4-FFF2-40B4-BE49-F238E27FC236}">
                <a16:creationId xmlns:a16="http://schemas.microsoft.com/office/drawing/2014/main" id="{08B03727-411B-4E95-83E5-2F062C1B1010}"/>
              </a:ext>
            </a:extLst>
          </p:cNvPr>
          <p:cNvGraphicFramePr>
            <a:graphicFrameLocks/>
          </p:cNvGraphicFramePr>
          <p:nvPr>
            <p:extLst>
              <p:ext uri="{D42A27DB-BD31-4B8C-83A1-F6EECF244321}">
                <p14:modId xmlns:p14="http://schemas.microsoft.com/office/powerpoint/2010/main" val="2064629402"/>
              </p:ext>
            </p:extLst>
          </p:nvPr>
        </p:nvGraphicFramePr>
        <p:xfrm>
          <a:off x="6247775" y="2339587"/>
          <a:ext cx="5182225" cy="3424237"/>
        </p:xfrm>
        <a:graphic>
          <a:graphicData uri="http://schemas.openxmlformats.org/drawingml/2006/table">
            <a:tbl>
              <a:tblPr/>
              <a:tblGrid>
                <a:gridCol w="5182225">
                  <a:extLst>
                    <a:ext uri="{9D8B030D-6E8A-4147-A177-3AD203B41FA5}">
                      <a16:colId xmlns:a16="http://schemas.microsoft.com/office/drawing/2014/main" val="198052386"/>
                    </a:ext>
                  </a:extLst>
                </a:gridCol>
              </a:tblGrid>
              <a:tr h="3424237">
                <a:tc>
                  <a:txBody>
                    <a:bodyPr/>
                    <a:lstStyle/>
                    <a:p>
                      <a:pPr marL="342900" indent="-342900">
                        <a:buFont typeface="Wingdings" panose="05000000000000000000" pitchFamily="2" charset="2"/>
                        <a:buChar char="v"/>
                      </a:pPr>
                      <a:r>
                        <a:rPr lang="en-US" sz="2400" b="0" i="0" dirty="0">
                          <a:solidFill>
                            <a:srgbClr val="000000"/>
                          </a:solidFill>
                          <a:effectLst/>
                          <a:latin typeface="Georgia" panose="02040502050405020303" pitchFamily="18" charset="0"/>
                        </a:rPr>
                        <a:t>Break promises</a:t>
                      </a:r>
                    </a:p>
                    <a:p>
                      <a:pPr marL="342900" indent="-342900">
                        <a:buFont typeface="Wingdings" panose="05000000000000000000" pitchFamily="2" charset="2"/>
                        <a:buChar char="v"/>
                      </a:pPr>
                      <a:r>
                        <a:rPr lang="en-US" sz="2400" b="0" i="0" dirty="0">
                          <a:solidFill>
                            <a:srgbClr val="000000"/>
                          </a:solidFill>
                          <a:effectLst/>
                          <a:latin typeface="Georgia" panose="02040502050405020303" pitchFamily="18" charset="0"/>
                        </a:rPr>
                        <a:t>Be selfish</a:t>
                      </a:r>
                    </a:p>
                    <a:p>
                      <a:pPr marL="342900" indent="-342900">
                        <a:buFont typeface="Wingdings" panose="05000000000000000000" pitchFamily="2" charset="2"/>
                        <a:buChar char="v"/>
                      </a:pPr>
                      <a:r>
                        <a:rPr lang="en-US" sz="2400" b="0" i="0" dirty="0">
                          <a:solidFill>
                            <a:srgbClr val="000000"/>
                          </a:solidFill>
                          <a:effectLst/>
                          <a:latin typeface="Georgia" panose="02040502050405020303" pitchFamily="18" charset="0"/>
                        </a:rPr>
                        <a:t>Be disloyal</a:t>
                      </a:r>
                    </a:p>
                    <a:p>
                      <a:pPr marL="342900" indent="-342900">
                        <a:buFont typeface="Wingdings" panose="05000000000000000000" pitchFamily="2" charset="2"/>
                        <a:buChar char="v"/>
                      </a:pPr>
                      <a:r>
                        <a:rPr lang="en-US" sz="2400" b="0" i="0" dirty="0">
                          <a:solidFill>
                            <a:srgbClr val="000000"/>
                          </a:solidFill>
                          <a:effectLst/>
                          <a:latin typeface="Georgia" panose="02040502050405020303" pitchFamily="18" charset="0"/>
                        </a:rPr>
                        <a:t>Don’t listen</a:t>
                      </a:r>
                    </a:p>
                    <a:p>
                      <a:pPr marL="342900" indent="-342900">
                        <a:buFont typeface="Wingdings" panose="05000000000000000000" pitchFamily="2" charset="2"/>
                        <a:buChar char="v"/>
                      </a:pPr>
                      <a:r>
                        <a:rPr lang="en-US" sz="2400" b="0" i="0" dirty="0">
                          <a:solidFill>
                            <a:srgbClr val="000000"/>
                          </a:solidFill>
                          <a:effectLst/>
                          <a:latin typeface="Georgia" panose="02040502050405020303" pitchFamily="18" charset="0"/>
                        </a:rPr>
                        <a:t>Say “It’s your fault”</a:t>
                      </a:r>
                    </a:p>
                    <a:p>
                      <a:pPr marL="342900" indent="-342900">
                        <a:buFont typeface="Wingdings" panose="05000000000000000000" pitchFamily="2" charset="2"/>
                        <a:buChar char="v"/>
                      </a:pPr>
                      <a:r>
                        <a:rPr lang="en-US" sz="2400" b="0" i="0" dirty="0">
                          <a:solidFill>
                            <a:srgbClr val="000000"/>
                          </a:solidFill>
                          <a:effectLst/>
                          <a:latin typeface="Georgia" panose="02040502050405020303" pitchFamily="18" charset="0"/>
                        </a:rPr>
                        <a:t>Set false expectations</a:t>
                      </a:r>
                      <a:endParaRPr lang="en-US" sz="2400" dirty="0">
                        <a:effectLst/>
                      </a:endParaRPr>
                    </a:p>
                  </a:txBody>
                  <a:tcPr marL="49989" marR="49989" marT="24994" marB="2499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392246"/>
                  </a:ext>
                </a:extLst>
              </a:tr>
            </a:tbl>
          </a:graphicData>
        </a:graphic>
      </p:graphicFrame>
      <p:sp>
        <p:nvSpPr>
          <p:cNvPr id="7" name="Title 1">
            <a:extLst>
              <a:ext uri="{FF2B5EF4-FFF2-40B4-BE49-F238E27FC236}">
                <a16:creationId xmlns:a16="http://schemas.microsoft.com/office/drawing/2014/main" id="{5D7F4529-8C72-46CF-968B-582C67078C26}"/>
              </a:ext>
            </a:extLst>
          </p:cNvPr>
          <p:cNvSpPr txBox="1">
            <a:spLocks/>
          </p:cNvSpPr>
          <p:nvPr/>
        </p:nvSpPr>
        <p:spPr>
          <a:xfrm>
            <a:off x="6096000" y="586540"/>
            <a:ext cx="5182225"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dirty="0"/>
              <a:t>RBA withdrawals</a:t>
            </a:r>
          </a:p>
        </p:txBody>
      </p:sp>
    </p:spTree>
    <p:extLst>
      <p:ext uri="{BB962C8B-B14F-4D97-AF65-F5344CB8AC3E}">
        <p14:creationId xmlns:p14="http://schemas.microsoft.com/office/powerpoint/2010/main" val="134837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7AAEA-3C8D-46AA-B114-5E501806EAB6}"/>
              </a:ext>
            </a:extLst>
          </p:cNvPr>
          <p:cNvSpPr>
            <a:spLocks noGrp="1"/>
          </p:cNvSpPr>
          <p:nvPr>
            <p:ph type="title"/>
          </p:nvPr>
        </p:nvSpPr>
        <p:spPr>
          <a:xfrm>
            <a:off x="1110732" y="235058"/>
            <a:ext cx="10364451" cy="1151289"/>
          </a:xfrm>
        </p:spPr>
        <p:txBody>
          <a:bodyPr/>
          <a:lstStyle/>
          <a:p>
            <a:r>
              <a:rPr lang="en-US" dirty="0"/>
              <a:t>Habit 6: synergize</a:t>
            </a:r>
          </a:p>
        </p:txBody>
      </p:sp>
      <p:graphicFrame>
        <p:nvGraphicFramePr>
          <p:cNvPr id="4" name="Content Placeholder 3">
            <a:extLst>
              <a:ext uri="{FF2B5EF4-FFF2-40B4-BE49-F238E27FC236}">
                <a16:creationId xmlns:a16="http://schemas.microsoft.com/office/drawing/2014/main" id="{97D1B86E-0F81-48AA-9B9F-FE73DBB8BBD3}"/>
              </a:ext>
            </a:extLst>
          </p:cNvPr>
          <p:cNvGraphicFramePr>
            <a:graphicFrameLocks noGrp="1"/>
          </p:cNvGraphicFramePr>
          <p:nvPr>
            <p:ph sz="quarter" idx="13"/>
            <p:extLst>
              <p:ext uri="{D42A27DB-BD31-4B8C-83A1-F6EECF244321}">
                <p14:modId xmlns:p14="http://schemas.microsoft.com/office/powerpoint/2010/main" val="1223478995"/>
              </p:ext>
            </p:extLst>
          </p:nvPr>
        </p:nvGraphicFramePr>
        <p:xfrm>
          <a:off x="1307691" y="1288026"/>
          <a:ext cx="9970534" cy="4877889"/>
        </p:xfrm>
        <a:graphic>
          <a:graphicData uri="http://schemas.openxmlformats.org/drawingml/2006/table">
            <a:tbl>
              <a:tblPr/>
              <a:tblGrid>
                <a:gridCol w="9970534">
                  <a:extLst>
                    <a:ext uri="{9D8B030D-6E8A-4147-A177-3AD203B41FA5}">
                      <a16:colId xmlns:a16="http://schemas.microsoft.com/office/drawing/2014/main" val="2442893991"/>
                    </a:ext>
                  </a:extLst>
                </a:gridCol>
              </a:tblGrid>
              <a:tr h="4877889">
                <a:tc>
                  <a:txBody>
                    <a:bodyPr/>
                    <a:lstStyle/>
                    <a:p>
                      <a:pPr algn="ctr"/>
                      <a:r>
                        <a:rPr lang="en-US" sz="2600" b="0" i="1" dirty="0">
                          <a:solidFill>
                            <a:srgbClr val="000000"/>
                          </a:solidFill>
                          <a:effectLst/>
                          <a:latin typeface="Georgia" panose="02040502050405020303" pitchFamily="18" charset="0"/>
                        </a:rPr>
                        <a:t>Work together to achieve more.</a:t>
                      </a:r>
                    </a:p>
                    <a:p>
                      <a:r>
                        <a:rPr lang="en-US" sz="2600" b="0" i="1" dirty="0">
                          <a:solidFill>
                            <a:srgbClr val="000000"/>
                          </a:solidFill>
                          <a:effectLst/>
                          <a:latin typeface="Georgia" panose="02040502050405020303" pitchFamily="18" charset="0"/>
                        </a:rPr>
                        <a:t/>
                      </a:r>
                      <a:br>
                        <a:rPr lang="en-US" sz="2600" b="0" i="1" dirty="0">
                          <a:solidFill>
                            <a:srgbClr val="000000"/>
                          </a:solidFill>
                          <a:effectLst/>
                          <a:latin typeface="Georgia" panose="02040502050405020303" pitchFamily="18" charset="0"/>
                        </a:rPr>
                      </a:br>
                      <a:r>
                        <a:rPr lang="en-US" sz="2600" b="0" i="0" dirty="0">
                          <a:solidFill>
                            <a:srgbClr val="000000"/>
                          </a:solidFill>
                          <a:effectLst/>
                          <a:latin typeface="Georgia" panose="02040502050405020303" pitchFamily="18" charset="0"/>
                        </a:rPr>
                        <a:t>Definition:</a:t>
                      </a:r>
                      <a:br>
                        <a:rPr lang="en-US" sz="2600" b="0" i="0" dirty="0">
                          <a:solidFill>
                            <a:srgbClr val="000000"/>
                          </a:solidFill>
                          <a:effectLst/>
                          <a:latin typeface="Georgia" panose="02040502050405020303" pitchFamily="18" charset="0"/>
                        </a:rPr>
                      </a:br>
                      <a:r>
                        <a:rPr lang="en-US" sz="2600" b="0" i="0" dirty="0">
                          <a:solidFill>
                            <a:srgbClr val="CCB400"/>
                          </a:solidFill>
                          <a:effectLst/>
                          <a:latin typeface="Wingdings" panose="05000000000000000000" pitchFamily="2" charset="2"/>
                        </a:rPr>
                        <a:t> </a:t>
                      </a:r>
                      <a:r>
                        <a:rPr lang="en-US" sz="2600" b="0" i="0" dirty="0">
                          <a:solidFill>
                            <a:srgbClr val="2A373D"/>
                          </a:solidFill>
                          <a:effectLst/>
                          <a:latin typeface="Georgia" panose="02040502050405020303" pitchFamily="18" charset="0"/>
                        </a:rPr>
                        <a:t>Synergy means that the sum is greater that its individual parts.</a:t>
                      </a:r>
                      <a:br>
                        <a:rPr lang="en-US" sz="2600" b="0" i="0" dirty="0">
                          <a:solidFill>
                            <a:srgbClr val="2A373D"/>
                          </a:solidFill>
                          <a:effectLst/>
                          <a:latin typeface="Georgia" panose="02040502050405020303" pitchFamily="18" charset="0"/>
                        </a:rPr>
                      </a:br>
                      <a:r>
                        <a:rPr lang="en-US" sz="2600" b="0" i="0" dirty="0">
                          <a:solidFill>
                            <a:srgbClr val="D16349"/>
                          </a:solidFill>
                          <a:effectLst/>
                          <a:latin typeface="Wingdings 2" panose="05020102010507070707" pitchFamily="18" charset="2"/>
                        </a:rPr>
                        <a:t> </a:t>
                      </a:r>
                      <a:r>
                        <a:rPr lang="en-US" sz="2600" b="0" i="0" dirty="0">
                          <a:solidFill>
                            <a:srgbClr val="000000"/>
                          </a:solidFill>
                          <a:effectLst/>
                          <a:latin typeface="Georgia" panose="02040502050405020303" pitchFamily="18" charset="0"/>
                        </a:rPr>
                        <a:t>Start with understanding that we are all UNIQUE.</a:t>
                      </a:r>
                    </a:p>
                    <a:p>
                      <a:r>
                        <a:rPr lang="en-US" sz="2600" b="0" i="0" dirty="0">
                          <a:solidFill>
                            <a:srgbClr val="000000"/>
                          </a:solidFill>
                          <a:effectLst/>
                          <a:latin typeface="Georgia" panose="02040502050405020303" pitchFamily="18" charset="0"/>
                        </a:rPr>
                        <a:t/>
                      </a:r>
                      <a:br>
                        <a:rPr lang="en-US" sz="2600" b="0" i="0" dirty="0">
                          <a:solidFill>
                            <a:srgbClr val="000000"/>
                          </a:solidFill>
                          <a:effectLst/>
                          <a:latin typeface="Georgia" panose="02040502050405020303" pitchFamily="18" charset="0"/>
                        </a:rPr>
                      </a:br>
                      <a:r>
                        <a:rPr lang="en-US" sz="2600" b="0" i="0" dirty="0">
                          <a:solidFill>
                            <a:srgbClr val="CCB400"/>
                          </a:solidFill>
                          <a:effectLst/>
                          <a:latin typeface="Wingdings" panose="05000000000000000000" pitchFamily="2" charset="2"/>
                        </a:rPr>
                        <a:t> </a:t>
                      </a:r>
                      <a:r>
                        <a:rPr lang="en-US" sz="2600" b="0" i="0" dirty="0">
                          <a:solidFill>
                            <a:srgbClr val="2A373D"/>
                          </a:solidFill>
                          <a:effectLst/>
                          <a:latin typeface="Georgia" panose="02040502050405020303" pitchFamily="18" charset="0"/>
                        </a:rPr>
                        <a:t>What makes you unique?</a:t>
                      </a:r>
                      <a:br>
                        <a:rPr lang="en-US" sz="2600" b="0" i="0" dirty="0">
                          <a:solidFill>
                            <a:srgbClr val="2A373D"/>
                          </a:solidFill>
                          <a:effectLst/>
                          <a:latin typeface="Georgia" panose="02040502050405020303" pitchFamily="18" charset="0"/>
                        </a:rPr>
                      </a:br>
                      <a:r>
                        <a:rPr lang="en-US" sz="2600" b="0" i="0" dirty="0">
                          <a:solidFill>
                            <a:srgbClr val="D16349"/>
                          </a:solidFill>
                          <a:effectLst/>
                          <a:latin typeface="Wingdings 2" panose="05020102010507070707" pitchFamily="18" charset="2"/>
                        </a:rPr>
                        <a:t> </a:t>
                      </a:r>
                      <a:r>
                        <a:rPr lang="en-US" sz="2600" b="0" i="0" dirty="0">
                          <a:solidFill>
                            <a:srgbClr val="000000"/>
                          </a:solidFill>
                          <a:effectLst/>
                          <a:latin typeface="Georgia" panose="02040502050405020303" pitchFamily="18" charset="0"/>
                        </a:rPr>
                        <a:t>Synergy is celebrating difference, NOT just tolerating it.</a:t>
                      </a:r>
                      <a:br>
                        <a:rPr lang="en-US" sz="2600" b="0" i="0" dirty="0">
                          <a:solidFill>
                            <a:srgbClr val="000000"/>
                          </a:solidFill>
                          <a:effectLst/>
                          <a:latin typeface="Georgia" panose="02040502050405020303" pitchFamily="18" charset="0"/>
                        </a:rPr>
                      </a:br>
                      <a:r>
                        <a:rPr lang="en-US" sz="2600" b="0" i="0" dirty="0">
                          <a:solidFill>
                            <a:srgbClr val="D16349"/>
                          </a:solidFill>
                          <a:effectLst/>
                          <a:latin typeface="Wingdings 2" panose="05020102010507070707" pitchFamily="18" charset="2"/>
                        </a:rPr>
                        <a:t> </a:t>
                      </a:r>
                      <a:r>
                        <a:rPr lang="en-US" sz="2600" b="0" i="0" dirty="0">
                          <a:solidFill>
                            <a:srgbClr val="000000"/>
                          </a:solidFill>
                          <a:effectLst/>
                          <a:latin typeface="Georgia" panose="02040502050405020303" pitchFamily="18" charset="0"/>
                        </a:rPr>
                        <a:t>Synergy is working as a team, NOT just an individual.</a:t>
                      </a:r>
                      <a:br>
                        <a:rPr lang="en-US" sz="2600" b="0" i="0" dirty="0">
                          <a:solidFill>
                            <a:srgbClr val="000000"/>
                          </a:solidFill>
                          <a:effectLst/>
                          <a:latin typeface="Georgia" panose="02040502050405020303" pitchFamily="18" charset="0"/>
                        </a:rPr>
                      </a:br>
                      <a:r>
                        <a:rPr lang="en-US" sz="2600" b="0" i="0" dirty="0">
                          <a:solidFill>
                            <a:srgbClr val="D16349"/>
                          </a:solidFill>
                          <a:effectLst/>
                          <a:latin typeface="Wingdings 2" panose="05020102010507070707" pitchFamily="18" charset="2"/>
                        </a:rPr>
                        <a:t> </a:t>
                      </a:r>
                      <a:r>
                        <a:rPr lang="en-US" sz="2600" b="0" i="0" dirty="0">
                          <a:solidFill>
                            <a:srgbClr val="000000"/>
                          </a:solidFill>
                          <a:effectLst/>
                          <a:latin typeface="Georgia" panose="02040502050405020303" pitchFamily="18" charset="0"/>
                        </a:rPr>
                        <a:t>Synergy is finding new a better ways, NOT settling.</a:t>
                      </a:r>
                      <a:endParaRPr lang="en-US" sz="2600" dirty="0">
                        <a:effectLst/>
                      </a:endParaRPr>
                    </a:p>
                  </a:txBody>
                  <a:tcPr marL="35546" marR="35546" marT="17773" marB="177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62026"/>
                  </a:ext>
                </a:extLst>
              </a:tr>
            </a:tbl>
          </a:graphicData>
        </a:graphic>
      </p:graphicFrame>
      <p:sp>
        <p:nvSpPr>
          <p:cNvPr id="5" name="Rectangle 1">
            <a:extLst>
              <a:ext uri="{FF2B5EF4-FFF2-40B4-BE49-F238E27FC236}">
                <a16:creationId xmlns:a16="http://schemas.microsoft.com/office/drawing/2014/main" id="{265B8A93-BAB3-4211-B33E-C2ACD17A67CD}"/>
              </a:ext>
            </a:extLst>
          </p:cNvPr>
          <p:cNvSpPr>
            <a:spLocks noChangeArrowheads="1"/>
          </p:cNvSpPr>
          <p:nvPr/>
        </p:nvSpPr>
        <p:spPr bwMode="auto">
          <a:xfrm>
            <a:off x="-32737652" y="-323165"/>
            <a:ext cx="449296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042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DE29020-6709-4B9B-895F-A99F6B61338F}"/>
              </a:ext>
            </a:extLst>
          </p:cNvPr>
          <p:cNvPicPr>
            <a:picLocks noGrp="1" noChangeAspect="1"/>
          </p:cNvPicPr>
          <p:nvPr>
            <p:ph sz="quarter" idx="13"/>
          </p:nvPr>
        </p:nvPicPr>
        <p:blipFill>
          <a:blip r:embed="rId2"/>
          <a:stretch>
            <a:fillRect/>
          </a:stretch>
        </p:blipFill>
        <p:spPr>
          <a:xfrm>
            <a:off x="2615381" y="0"/>
            <a:ext cx="7054644" cy="6899443"/>
          </a:xfrm>
        </p:spPr>
      </p:pic>
    </p:spTree>
    <p:extLst>
      <p:ext uri="{BB962C8B-B14F-4D97-AF65-F5344CB8AC3E}">
        <p14:creationId xmlns:p14="http://schemas.microsoft.com/office/powerpoint/2010/main" val="403189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AB956-D0DF-4A97-91E2-341588849967}"/>
              </a:ext>
            </a:extLst>
          </p:cNvPr>
          <p:cNvSpPr>
            <a:spLocks noGrp="1"/>
          </p:cNvSpPr>
          <p:nvPr>
            <p:ph type="title"/>
          </p:nvPr>
        </p:nvSpPr>
        <p:spPr>
          <a:xfrm>
            <a:off x="913775" y="618518"/>
            <a:ext cx="10364451" cy="857858"/>
          </a:xfrm>
        </p:spPr>
        <p:txBody>
          <a:bodyPr/>
          <a:lstStyle/>
          <a:p>
            <a:r>
              <a:rPr lang="en-US" dirty="0"/>
              <a:t>Activity</a:t>
            </a:r>
          </a:p>
        </p:txBody>
      </p:sp>
      <p:sp>
        <p:nvSpPr>
          <p:cNvPr id="3" name="Content Placeholder 2">
            <a:extLst>
              <a:ext uri="{FF2B5EF4-FFF2-40B4-BE49-F238E27FC236}">
                <a16:creationId xmlns:a16="http://schemas.microsoft.com/office/drawing/2014/main" id="{02785808-0B9F-4A63-A2BE-6A0F0AB78C08}"/>
              </a:ext>
            </a:extLst>
          </p:cNvPr>
          <p:cNvSpPr>
            <a:spLocks noGrp="1"/>
          </p:cNvSpPr>
          <p:nvPr>
            <p:ph sz="quarter" idx="13"/>
          </p:nvPr>
        </p:nvSpPr>
        <p:spPr>
          <a:xfrm>
            <a:off x="638175" y="1714500"/>
            <a:ext cx="10925175" cy="4305300"/>
          </a:xfrm>
        </p:spPr>
        <p:txBody>
          <a:bodyPr>
            <a:normAutofit lnSpcReduction="10000"/>
          </a:bodyPr>
          <a:lstStyle/>
          <a:p>
            <a:r>
              <a:rPr lang="en-US" sz="2600" dirty="0"/>
              <a:t>Think of something that you are struggling with at the present moment. It can be school-based, relationships, emotional, social, or physical struggles.</a:t>
            </a:r>
          </a:p>
          <a:p>
            <a:endParaRPr lang="en-US" sz="2600" dirty="0"/>
          </a:p>
          <a:p>
            <a:r>
              <a:rPr lang="en-US" sz="2600" dirty="0"/>
              <a:t>Write one of the biggest struggles you have on your sheet of paper. </a:t>
            </a:r>
            <a:r>
              <a:rPr lang="en-US" sz="2600" u="sng" dirty="0"/>
              <a:t>Do not put your name on it.</a:t>
            </a:r>
          </a:p>
          <a:p>
            <a:endParaRPr lang="en-US" sz="2600" u="sng" dirty="0"/>
          </a:p>
          <a:p>
            <a:r>
              <a:rPr lang="en-US" sz="2600" dirty="0"/>
              <a:t>let us know when you are done.</a:t>
            </a:r>
          </a:p>
          <a:p>
            <a:endParaRPr lang="en-US" sz="2400" u="sng" dirty="0"/>
          </a:p>
        </p:txBody>
      </p:sp>
    </p:spTree>
    <p:extLst>
      <p:ext uri="{BB962C8B-B14F-4D97-AF65-F5344CB8AC3E}">
        <p14:creationId xmlns:p14="http://schemas.microsoft.com/office/powerpoint/2010/main" val="1102854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C5A40-4276-44E6-BB3A-03FE5288481E}"/>
              </a:ext>
            </a:extLst>
          </p:cNvPr>
          <p:cNvSpPr>
            <a:spLocks noGrp="1"/>
          </p:cNvSpPr>
          <p:nvPr>
            <p:ph type="title"/>
          </p:nvPr>
        </p:nvSpPr>
        <p:spPr/>
        <p:txBody>
          <a:bodyPr/>
          <a:lstStyle/>
          <a:p>
            <a:r>
              <a:rPr lang="en-US" b="1" dirty="0" err="1"/>
              <a:t>Brené</a:t>
            </a:r>
            <a:r>
              <a:rPr lang="en-US" b="1" dirty="0"/>
              <a:t> Brown on Empathy</a:t>
            </a:r>
            <a:br>
              <a:rPr lang="en-US" b="1" dirty="0"/>
            </a:br>
            <a:endParaRPr lang="en-US" dirty="0"/>
          </a:p>
        </p:txBody>
      </p:sp>
      <p:sp>
        <p:nvSpPr>
          <p:cNvPr id="3" name="Content Placeholder 2">
            <a:extLst>
              <a:ext uri="{FF2B5EF4-FFF2-40B4-BE49-F238E27FC236}">
                <a16:creationId xmlns:a16="http://schemas.microsoft.com/office/drawing/2014/main" id="{1D966788-D5BB-4315-9129-B04A89BF5EB2}"/>
              </a:ext>
            </a:extLst>
          </p:cNvPr>
          <p:cNvSpPr>
            <a:spLocks noGrp="1"/>
          </p:cNvSpPr>
          <p:nvPr>
            <p:ph sz="quarter" idx="13"/>
          </p:nvPr>
        </p:nvSpPr>
        <p:spPr/>
        <p:txBody>
          <a:bodyPr/>
          <a:lstStyle/>
          <a:p>
            <a:r>
              <a:rPr lang="en-US" dirty="0">
                <a:hlinkClick r:id="rId2"/>
              </a:rPr>
              <a:t>https://www.youtube.com/watch?v=1Evwgu369Jw</a:t>
            </a:r>
            <a:r>
              <a:rPr lang="en-US" dirty="0"/>
              <a:t> </a:t>
            </a:r>
          </a:p>
        </p:txBody>
      </p:sp>
    </p:spTree>
    <p:extLst>
      <p:ext uri="{BB962C8B-B14F-4D97-AF65-F5344CB8AC3E}">
        <p14:creationId xmlns:p14="http://schemas.microsoft.com/office/powerpoint/2010/main" val="4155558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2776-6B10-4CC8-A87D-CD22B5F120A5}"/>
              </a:ext>
            </a:extLst>
          </p:cNvPr>
          <p:cNvSpPr>
            <a:spLocks noGrp="1"/>
          </p:cNvSpPr>
          <p:nvPr>
            <p:ph type="title"/>
          </p:nvPr>
        </p:nvSpPr>
        <p:spPr>
          <a:xfrm>
            <a:off x="695325" y="618517"/>
            <a:ext cx="10953750" cy="1596177"/>
          </a:xfrm>
        </p:spPr>
        <p:txBody>
          <a:bodyPr>
            <a:normAutofit fontScale="90000"/>
          </a:bodyPr>
          <a:lstStyle/>
          <a:p>
            <a:r>
              <a:rPr lang="en-US" dirty="0"/>
              <a:t/>
            </a:r>
            <a:br>
              <a:rPr lang="en-US" dirty="0"/>
            </a:br>
            <a:r>
              <a:rPr lang="en-US" dirty="0"/>
              <a:t>Toxic Positivity</a:t>
            </a:r>
            <a:br>
              <a:rPr lang="en-US" dirty="0"/>
            </a:br>
            <a:r>
              <a:rPr lang="en-US" dirty="0"/>
              <a:t>(</a:t>
            </a:r>
            <a:r>
              <a:rPr lang="en-US" sz="2700" dirty="0"/>
              <a:t>Whitney Hawkins Goodman, owner of </a:t>
            </a:r>
            <a:r>
              <a:rPr lang="en-US" sz="2700" dirty="0">
                <a:hlinkClick r:id="rId2"/>
              </a:rPr>
              <a:t>The Collaborative </a:t>
            </a:r>
            <a:r>
              <a:rPr lang="en-US" sz="2200" dirty="0">
                <a:hlinkClick r:id="rId2"/>
              </a:rPr>
              <a:t>Counseling Center</a:t>
            </a:r>
            <a:r>
              <a:rPr lang="en-US" sz="2200" dirty="0"/>
              <a:t>.)</a:t>
            </a:r>
            <a:r>
              <a:rPr lang="en-US" sz="2700" dirty="0"/>
              <a:t/>
            </a:r>
            <a:br>
              <a:rPr lang="en-US" sz="2700" dirty="0"/>
            </a:br>
            <a:r>
              <a:rPr lang="en-US" dirty="0"/>
              <a:t/>
            </a:r>
            <a:br>
              <a:rPr lang="en-US" dirty="0"/>
            </a:br>
            <a:endParaRPr lang="en-US" dirty="0"/>
          </a:p>
        </p:txBody>
      </p:sp>
      <p:sp>
        <p:nvSpPr>
          <p:cNvPr id="3" name="Content Placeholder 2">
            <a:extLst>
              <a:ext uri="{FF2B5EF4-FFF2-40B4-BE49-F238E27FC236}">
                <a16:creationId xmlns:a16="http://schemas.microsoft.com/office/drawing/2014/main" id="{97F20CE2-2FF8-4F7B-BEBC-341A81E24841}"/>
              </a:ext>
            </a:extLst>
          </p:cNvPr>
          <p:cNvSpPr>
            <a:spLocks noGrp="1"/>
          </p:cNvSpPr>
          <p:nvPr>
            <p:ph sz="quarter" idx="13"/>
          </p:nvPr>
        </p:nvSpPr>
        <p:spPr/>
        <p:txBody>
          <a:bodyPr>
            <a:normAutofit/>
          </a:bodyPr>
          <a:lstStyle/>
          <a:p>
            <a:r>
              <a:rPr lang="en-US" sz="2600" dirty="0"/>
              <a:t>If sympathy is shouting down at someone while they’re stuck in a hole, empathy is getting into the hole with them. If “toxic positivity” is telling someone to just “look at the bright side,” support is putting yourself in someone’s shoes, and accepting their feelings for what they are.</a:t>
            </a:r>
          </a:p>
        </p:txBody>
      </p:sp>
    </p:spTree>
    <p:extLst>
      <p:ext uri="{BB962C8B-B14F-4D97-AF65-F5344CB8AC3E}">
        <p14:creationId xmlns:p14="http://schemas.microsoft.com/office/powerpoint/2010/main" val="203100047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91</TotalTime>
  <Words>706</Words>
  <Application>Microsoft Office PowerPoint</Application>
  <PresentationFormat>Widescreen</PresentationFormat>
  <Paragraphs>52</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Georgia</vt:lpstr>
      <vt:lpstr>Times New Roman</vt:lpstr>
      <vt:lpstr>Tw Cen MT</vt:lpstr>
      <vt:lpstr>Wingdings</vt:lpstr>
      <vt:lpstr>Wingdings 2</vt:lpstr>
      <vt:lpstr>Droplet</vt:lpstr>
      <vt:lpstr>Teaching Fellows Junior, sophomore, Freshman Seminar</vt:lpstr>
      <vt:lpstr>PowerPoint Presentation</vt:lpstr>
      <vt:lpstr>Relationship bank account</vt:lpstr>
      <vt:lpstr>RBA Deposits</vt:lpstr>
      <vt:lpstr>Habit 6: synergize</vt:lpstr>
      <vt:lpstr>PowerPoint Presentation</vt:lpstr>
      <vt:lpstr>Activity</vt:lpstr>
      <vt:lpstr>Brené Brown on Empathy </vt:lpstr>
      <vt:lpstr> Toxic Positivity (Whitney Hawkins Goodman, owner of The Collaborative Counseling Center.)  </vt:lpstr>
      <vt:lpstr>PowerPoint Presentation</vt:lpstr>
      <vt:lpstr>PowerPoint Presentation</vt:lpstr>
      <vt:lpstr>PowerPoint Presentation</vt:lpstr>
      <vt:lpstr>Validation and hope</vt:lpstr>
      <vt:lpstr>So What?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Fellows Juniors, sophomores, Freshman Seminar</dc:title>
  <dc:creator>Dr. Sherell Fuller</dc:creator>
  <cp:lastModifiedBy>Hallman, Jenna</cp:lastModifiedBy>
  <cp:revision>9</cp:revision>
  <dcterms:created xsi:type="dcterms:W3CDTF">2019-10-22T03:44:27Z</dcterms:created>
  <dcterms:modified xsi:type="dcterms:W3CDTF">2021-05-17T16:49:51Z</dcterms:modified>
</cp:coreProperties>
</file>