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328" r:id="rId2"/>
    <p:sldId id="291" r:id="rId3"/>
    <p:sldId id="327" r:id="rId4"/>
    <p:sldId id="295" r:id="rId5"/>
    <p:sldId id="292" r:id="rId6"/>
    <p:sldId id="329" r:id="rId7"/>
    <p:sldId id="305" r:id="rId8"/>
    <p:sldId id="303" r:id="rId9"/>
    <p:sldId id="330" r:id="rId10"/>
    <p:sldId id="331" r:id="rId11"/>
    <p:sldId id="315" r:id="rId12"/>
    <p:sldId id="332" r:id="rId13"/>
    <p:sldId id="323" r:id="rId14"/>
    <p:sldId id="312" r:id="rId15"/>
    <p:sldId id="333" r:id="rId16"/>
    <p:sldId id="313" r:id="rId17"/>
    <p:sldId id="318" r:id="rId18"/>
    <p:sldId id="334" r:id="rId19"/>
    <p:sldId id="335" r:id="rId20"/>
    <p:sldId id="336" r:id="rId21"/>
    <p:sldId id="337" r:id="rId22"/>
    <p:sldId id="338" r:id="rId23"/>
    <p:sldId id="339" r:id="rId24"/>
    <p:sldId id="340" r:id="rId25"/>
    <p:sldId id="341" r:id="rId26"/>
    <p:sldId id="309" r:id="rId27"/>
    <p:sldId id="351" r:id="rId28"/>
    <p:sldId id="352" r:id="rId29"/>
    <p:sldId id="353" r:id="rId30"/>
    <p:sldId id="354" r:id="rId31"/>
    <p:sldId id="355" r:id="rId32"/>
    <p:sldId id="356" r:id="rId33"/>
    <p:sldId id="348" r:id="rId34"/>
    <p:sldId id="349" r:id="rId35"/>
    <p:sldId id="350" r:id="rId36"/>
    <p:sldId id="324"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97"/>
    <a:srgbClr val="FFFFFF"/>
    <a:srgbClr val="30B05D"/>
    <a:srgbClr val="2EB05D"/>
    <a:srgbClr val="47B0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441" autoAdjust="0"/>
    <p:restoredTop sz="52575"/>
  </p:normalViewPr>
  <p:slideViewPr>
    <p:cSldViewPr snapToGrid="0">
      <p:cViewPr varScale="1">
        <p:scale>
          <a:sx n="35" d="100"/>
          <a:sy n="35" d="100"/>
        </p:scale>
        <p:origin x="1428" y="24"/>
      </p:cViewPr>
      <p:guideLst/>
    </p:cSldViewPr>
  </p:slideViewPr>
  <p:outlineViewPr>
    <p:cViewPr>
      <p:scale>
        <a:sx n="33" d="100"/>
        <a:sy n="33" d="100"/>
      </p:scale>
      <p:origin x="0" y="-16416"/>
    </p:cViewPr>
  </p:outlineViewPr>
  <p:notesTextViewPr>
    <p:cViewPr>
      <p:scale>
        <a:sx n="1" d="1"/>
        <a:sy n="1" d="1"/>
      </p:scale>
      <p:origin x="0" y="0"/>
    </p:cViewPr>
  </p:notesTextViewPr>
  <p:notesViewPr>
    <p:cSldViewPr snapToGrid="0">
      <p:cViewPr varScale="1">
        <p:scale>
          <a:sx n="54" d="100"/>
          <a:sy n="54" d="100"/>
        </p:scale>
        <p:origin x="2820"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31735A-8D46-44C7-9F0C-DB6F259BF332}"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BC548174-FEF8-4ECF-A445-F4A897D21D8D}">
      <dgm:prSet phldrT="[Text]"/>
      <dgm:spPr>
        <a:solidFill>
          <a:srgbClr val="30B05D"/>
        </a:solidFill>
      </dgm:spPr>
      <dgm:t>
        <a:bodyPr/>
        <a:lstStyle/>
        <a:p>
          <a:r>
            <a:rPr lang="en-US" dirty="0">
              <a:solidFill>
                <a:srgbClr val="004A97"/>
              </a:solidFill>
            </a:rPr>
            <a:t>Body of Knowledge </a:t>
          </a:r>
        </a:p>
      </dgm:t>
    </dgm:pt>
    <dgm:pt modelId="{7B9A91F6-1806-4044-99CD-4B61415C6E96}" type="parTrans" cxnId="{8C6DAC49-61A1-491E-AD77-68CC046450A0}">
      <dgm:prSet/>
      <dgm:spPr/>
      <dgm:t>
        <a:bodyPr/>
        <a:lstStyle/>
        <a:p>
          <a:endParaRPr lang="en-US"/>
        </a:p>
      </dgm:t>
    </dgm:pt>
    <dgm:pt modelId="{A18F7365-5BE1-49DD-8348-EDB0C796291D}" type="sibTrans" cxnId="{8C6DAC49-61A1-491E-AD77-68CC046450A0}">
      <dgm:prSet/>
      <dgm:spPr/>
      <dgm:t>
        <a:bodyPr/>
        <a:lstStyle/>
        <a:p>
          <a:endParaRPr lang="en-US"/>
        </a:p>
      </dgm:t>
    </dgm:pt>
    <dgm:pt modelId="{C46753CE-C1D8-4CF9-A290-219807A1B830}">
      <dgm:prSet phldrT="[Text]"/>
      <dgm:spPr>
        <a:solidFill>
          <a:srgbClr val="30B05D"/>
        </a:solidFill>
      </dgm:spPr>
      <dgm:t>
        <a:bodyPr/>
        <a:lstStyle/>
        <a:p>
          <a:r>
            <a:rPr lang="en-US" dirty="0">
              <a:solidFill>
                <a:srgbClr val="004A97"/>
              </a:solidFill>
            </a:rPr>
            <a:t>5 Core Propositions</a:t>
          </a:r>
        </a:p>
      </dgm:t>
    </dgm:pt>
    <dgm:pt modelId="{4F392903-5719-422E-88D5-A2A52140CCC2}" type="parTrans" cxnId="{96E5D0D3-0340-4AE1-9D62-990E77A28808}">
      <dgm:prSet/>
      <dgm:spPr>
        <a:solidFill>
          <a:srgbClr val="004A97"/>
        </a:solidFill>
      </dgm:spPr>
      <dgm:t>
        <a:bodyPr/>
        <a:lstStyle/>
        <a:p>
          <a:endParaRPr lang="en-US"/>
        </a:p>
      </dgm:t>
    </dgm:pt>
    <dgm:pt modelId="{8B560D9C-2B6D-4CD1-BE96-B2C898DF9776}" type="sibTrans" cxnId="{96E5D0D3-0340-4AE1-9D62-990E77A28808}">
      <dgm:prSet/>
      <dgm:spPr/>
      <dgm:t>
        <a:bodyPr/>
        <a:lstStyle/>
        <a:p>
          <a:endParaRPr lang="en-US"/>
        </a:p>
      </dgm:t>
    </dgm:pt>
    <dgm:pt modelId="{143D0612-C36F-4AD0-9063-2FBD87830729}">
      <dgm:prSet phldrT="[Text]"/>
      <dgm:spPr>
        <a:solidFill>
          <a:srgbClr val="30B05D"/>
        </a:solidFill>
      </dgm:spPr>
      <dgm:t>
        <a:bodyPr/>
        <a:lstStyle/>
        <a:p>
          <a:r>
            <a:rPr lang="en-US" dirty="0">
              <a:solidFill>
                <a:srgbClr val="004A97"/>
              </a:solidFill>
            </a:rPr>
            <a:t>The Architecture of Accomplished Teaching</a:t>
          </a:r>
        </a:p>
      </dgm:t>
    </dgm:pt>
    <dgm:pt modelId="{0DBADC33-0D0C-4199-A3E8-0960719043A9}" type="parTrans" cxnId="{5D004195-F450-40C4-95F0-77FBB4A486E6}">
      <dgm:prSet/>
      <dgm:spPr>
        <a:solidFill>
          <a:srgbClr val="004A97"/>
        </a:solidFill>
      </dgm:spPr>
      <dgm:t>
        <a:bodyPr/>
        <a:lstStyle/>
        <a:p>
          <a:endParaRPr lang="en-US"/>
        </a:p>
      </dgm:t>
    </dgm:pt>
    <dgm:pt modelId="{1ABF3348-CC83-4CB2-BC18-BA9DF067214E}" type="sibTrans" cxnId="{5D004195-F450-40C4-95F0-77FBB4A486E6}">
      <dgm:prSet/>
      <dgm:spPr/>
      <dgm:t>
        <a:bodyPr/>
        <a:lstStyle/>
        <a:p>
          <a:endParaRPr lang="en-US"/>
        </a:p>
      </dgm:t>
    </dgm:pt>
    <dgm:pt modelId="{D4ABCEEA-D6B5-4428-BC24-6D465B8FE753}">
      <dgm:prSet phldrT="[Text]"/>
      <dgm:spPr>
        <a:solidFill>
          <a:srgbClr val="30B05D"/>
        </a:solidFill>
      </dgm:spPr>
      <dgm:t>
        <a:bodyPr/>
        <a:lstStyle/>
        <a:p>
          <a:r>
            <a:rPr lang="en-US" dirty="0">
              <a:solidFill>
                <a:srgbClr val="004A97"/>
              </a:solidFill>
            </a:rPr>
            <a:t>National Board Professional Teaching Standards</a:t>
          </a:r>
        </a:p>
      </dgm:t>
    </dgm:pt>
    <dgm:pt modelId="{9D54A4CD-3A86-4B60-9D2C-A3B7639F126A}" type="parTrans" cxnId="{A61E5EA8-4DFE-4218-B6F3-E63C1FC41567}">
      <dgm:prSet/>
      <dgm:spPr>
        <a:solidFill>
          <a:srgbClr val="004A97"/>
        </a:solidFill>
      </dgm:spPr>
      <dgm:t>
        <a:bodyPr/>
        <a:lstStyle/>
        <a:p>
          <a:endParaRPr lang="en-US"/>
        </a:p>
      </dgm:t>
    </dgm:pt>
    <dgm:pt modelId="{8422949D-A969-47AF-A800-5493AE67A63D}" type="sibTrans" cxnId="{A61E5EA8-4DFE-4218-B6F3-E63C1FC41567}">
      <dgm:prSet/>
      <dgm:spPr/>
      <dgm:t>
        <a:bodyPr/>
        <a:lstStyle/>
        <a:p>
          <a:endParaRPr lang="en-US"/>
        </a:p>
      </dgm:t>
    </dgm:pt>
    <dgm:pt modelId="{4DD0920C-96A0-49EC-A53C-1461AAE4F346}" type="pres">
      <dgm:prSet presAssocID="{8B31735A-8D46-44C7-9F0C-DB6F259BF332}" presName="cycle" presStyleCnt="0">
        <dgm:presLayoutVars>
          <dgm:chMax val="1"/>
          <dgm:dir/>
          <dgm:animLvl val="ctr"/>
          <dgm:resizeHandles val="exact"/>
        </dgm:presLayoutVars>
      </dgm:prSet>
      <dgm:spPr/>
      <dgm:t>
        <a:bodyPr/>
        <a:lstStyle/>
        <a:p>
          <a:endParaRPr lang="en-US"/>
        </a:p>
      </dgm:t>
    </dgm:pt>
    <dgm:pt modelId="{E666BD8D-F04F-46EC-8151-DE0FF5F24398}" type="pres">
      <dgm:prSet presAssocID="{BC548174-FEF8-4ECF-A445-F4A897D21D8D}" presName="centerShape" presStyleLbl="node0" presStyleIdx="0" presStyleCnt="1"/>
      <dgm:spPr/>
      <dgm:t>
        <a:bodyPr/>
        <a:lstStyle/>
        <a:p>
          <a:endParaRPr lang="en-US"/>
        </a:p>
      </dgm:t>
    </dgm:pt>
    <dgm:pt modelId="{1EA7F914-E022-4FFB-9AAF-D898A06DA9E5}" type="pres">
      <dgm:prSet presAssocID="{4F392903-5719-422E-88D5-A2A52140CCC2}" presName="parTrans" presStyleLbl="bgSibTrans2D1" presStyleIdx="0" presStyleCnt="3"/>
      <dgm:spPr/>
      <dgm:t>
        <a:bodyPr/>
        <a:lstStyle/>
        <a:p>
          <a:endParaRPr lang="en-US"/>
        </a:p>
      </dgm:t>
    </dgm:pt>
    <dgm:pt modelId="{2BEADF19-86AD-4E98-9880-A881FFEE8D75}" type="pres">
      <dgm:prSet presAssocID="{C46753CE-C1D8-4CF9-A290-219807A1B830}" presName="node" presStyleLbl="node1" presStyleIdx="0" presStyleCnt="3">
        <dgm:presLayoutVars>
          <dgm:bulletEnabled val="1"/>
        </dgm:presLayoutVars>
      </dgm:prSet>
      <dgm:spPr/>
      <dgm:t>
        <a:bodyPr/>
        <a:lstStyle/>
        <a:p>
          <a:endParaRPr lang="en-US"/>
        </a:p>
      </dgm:t>
    </dgm:pt>
    <dgm:pt modelId="{DC6BCCD1-D3ED-402B-8DD8-315BF37A1061}" type="pres">
      <dgm:prSet presAssocID="{0DBADC33-0D0C-4199-A3E8-0960719043A9}" presName="parTrans" presStyleLbl="bgSibTrans2D1" presStyleIdx="1" presStyleCnt="3"/>
      <dgm:spPr/>
      <dgm:t>
        <a:bodyPr/>
        <a:lstStyle/>
        <a:p>
          <a:endParaRPr lang="en-US"/>
        </a:p>
      </dgm:t>
    </dgm:pt>
    <dgm:pt modelId="{C3A1ADAB-15B5-4843-871E-CC52AA1BC0FE}" type="pres">
      <dgm:prSet presAssocID="{143D0612-C36F-4AD0-9063-2FBD87830729}" presName="node" presStyleLbl="node1" presStyleIdx="1" presStyleCnt="3">
        <dgm:presLayoutVars>
          <dgm:bulletEnabled val="1"/>
        </dgm:presLayoutVars>
      </dgm:prSet>
      <dgm:spPr/>
      <dgm:t>
        <a:bodyPr/>
        <a:lstStyle/>
        <a:p>
          <a:endParaRPr lang="en-US"/>
        </a:p>
      </dgm:t>
    </dgm:pt>
    <dgm:pt modelId="{F5D8C170-39B5-4EA9-9874-41644554E260}" type="pres">
      <dgm:prSet presAssocID="{9D54A4CD-3A86-4B60-9D2C-A3B7639F126A}" presName="parTrans" presStyleLbl="bgSibTrans2D1" presStyleIdx="2" presStyleCnt="3"/>
      <dgm:spPr/>
      <dgm:t>
        <a:bodyPr/>
        <a:lstStyle/>
        <a:p>
          <a:endParaRPr lang="en-US"/>
        </a:p>
      </dgm:t>
    </dgm:pt>
    <dgm:pt modelId="{61021E36-FA1F-4C46-A136-F5E5B84FE9DC}" type="pres">
      <dgm:prSet presAssocID="{D4ABCEEA-D6B5-4428-BC24-6D465B8FE753}" presName="node" presStyleLbl="node1" presStyleIdx="2" presStyleCnt="3">
        <dgm:presLayoutVars>
          <dgm:bulletEnabled val="1"/>
        </dgm:presLayoutVars>
      </dgm:prSet>
      <dgm:spPr/>
      <dgm:t>
        <a:bodyPr/>
        <a:lstStyle/>
        <a:p>
          <a:endParaRPr lang="en-US"/>
        </a:p>
      </dgm:t>
    </dgm:pt>
  </dgm:ptLst>
  <dgm:cxnLst>
    <dgm:cxn modelId="{6F0B76B4-CAF2-4A2D-891D-1429DDAA55AB}" type="presOf" srcId="{D4ABCEEA-D6B5-4428-BC24-6D465B8FE753}" destId="{61021E36-FA1F-4C46-A136-F5E5B84FE9DC}" srcOrd="0" destOrd="0" presId="urn:microsoft.com/office/officeart/2005/8/layout/radial4"/>
    <dgm:cxn modelId="{5D004195-F450-40C4-95F0-77FBB4A486E6}" srcId="{BC548174-FEF8-4ECF-A445-F4A897D21D8D}" destId="{143D0612-C36F-4AD0-9063-2FBD87830729}" srcOrd="1" destOrd="0" parTransId="{0DBADC33-0D0C-4199-A3E8-0960719043A9}" sibTransId="{1ABF3348-CC83-4CB2-BC18-BA9DF067214E}"/>
    <dgm:cxn modelId="{C4DE11A7-F254-4B5D-A77A-73CA3569EFE5}" type="presOf" srcId="{BC548174-FEF8-4ECF-A445-F4A897D21D8D}" destId="{E666BD8D-F04F-46EC-8151-DE0FF5F24398}" srcOrd="0" destOrd="0" presId="urn:microsoft.com/office/officeart/2005/8/layout/radial4"/>
    <dgm:cxn modelId="{40A0F095-4B6C-491B-BE2B-373B5092264E}" type="presOf" srcId="{9D54A4CD-3A86-4B60-9D2C-A3B7639F126A}" destId="{F5D8C170-39B5-4EA9-9874-41644554E260}" srcOrd="0" destOrd="0" presId="urn:microsoft.com/office/officeart/2005/8/layout/radial4"/>
    <dgm:cxn modelId="{2731D985-6062-44D4-8AE8-695827D5B168}" type="presOf" srcId="{0DBADC33-0D0C-4199-A3E8-0960719043A9}" destId="{DC6BCCD1-D3ED-402B-8DD8-315BF37A1061}" srcOrd="0" destOrd="0" presId="urn:microsoft.com/office/officeart/2005/8/layout/radial4"/>
    <dgm:cxn modelId="{A61E5EA8-4DFE-4218-B6F3-E63C1FC41567}" srcId="{BC548174-FEF8-4ECF-A445-F4A897D21D8D}" destId="{D4ABCEEA-D6B5-4428-BC24-6D465B8FE753}" srcOrd="2" destOrd="0" parTransId="{9D54A4CD-3A86-4B60-9D2C-A3B7639F126A}" sibTransId="{8422949D-A969-47AF-A800-5493AE67A63D}"/>
    <dgm:cxn modelId="{91BBCA6D-C7CF-4A62-AAA7-F9E40CEB71C1}" type="presOf" srcId="{4F392903-5719-422E-88D5-A2A52140CCC2}" destId="{1EA7F914-E022-4FFB-9AAF-D898A06DA9E5}" srcOrd="0" destOrd="0" presId="urn:microsoft.com/office/officeart/2005/8/layout/radial4"/>
    <dgm:cxn modelId="{96E5D0D3-0340-4AE1-9D62-990E77A28808}" srcId="{BC548174-FEF8-4ECF-A445-F4A897D21D8D}" destId="{C46753CE-C1D8-4CF9-A290-219807A1B830}" srcOrd="0" destOrd="0" parTransId="{4F392903-5719-422E-88D5-A2A52140CCC2}" sibTransId="{8B560D9C-2B6D-4CD1-BE96-B2C898DF9776}"/>
    <dgm:cxn modelId="{DC9DCC41-426A-43A6-AC78-39775C18DD2D}" type="presOf" srcId="{143D0612-C36F-4AD0-9063-2FBD87830729}" destId="{C3A1ADAB-15B5-4843-871E-CC52AA1BC0FE}" srcOrd="0" destOrd="0" presId="urn:microsoft.com/office/officeart/2005/8/layout/radial4"/>
    <dgm:cxn modelId="{8C6DAC49-61A1-491E-AD77-68CC046450A0}" srcId="{8B31735A-8D46-44C7-9F0C-DB6F259BF332}" destId="{BC548174-FEF8-4ECF-A445-F4A897D21D8D}" srcOrd="0" destOrd="0" parTransId="{7B9A91F6-1806-4044-99CD-4B61415C6E96}" sibTransId="{A18F7365-5BE1-49DD-8348-EDB0C796291D}"/>
    <dgm:cxn modelId="{79A37F03-965C-4507-AD55-A1A7395B4883}" type="presOf" srcId="{8B31735A-8D46-44C7-9F0C-DB6F259BF332}" destId="{4DD0920C-96A0-49EC-A53C-1461AAE4F346}" srcOrd="0" destOrd="0" presId="urn:microsoft.com/office/officeart/2005/8/layout/radial4"/>
    <dgm:cxn modelId="{8A80F605-865A-4C97-A669-702DA584BF09}" type="presOf" srcId="{C46753CE-C1D8-4CF9-A290-219807A1B830}" destId="{2BEADF19-86AD-4E98-9880-A881FFEE8D75}" srcOrd="0" destOrd="0" presId="urn:microsoft.com/office/officeart/2005/8/layout/radial4"/>
    <dgm:cxn modelId="{547BDE64-251E-4C01-8109-10302ED3EB71}" type="presParOf" srcId="{4DD0920C-96A0-49EC-A53C-1461AAE4F346}" destId="{E666BD8D-F04F-46EC-8151-DE0FF5F24398}" srcOrd="0" destOrd="0" presId="urn:microsoft.com/office/officeart/2005/8/layout/radial4"/>
    <dgm:cxn modelId="{8B63ABF2-987E-4D21-8C56-17542AD1D38B}" type="presParOf" srcId="{4DD0920C-96A0-49EC-A53C-1461AAE4F346}" destId="{1EA7F914-E022-4FFB-9AAF-D898A06DA9E5}" srcOrd="1" destOrd="0" presId="urn:microsoft.com/office/officeart/2005/8/layout/radial4"/>
    <dgm:cxn modelId="{FAE9A324-0E30-4108-A2C1-7E712DE37F59}" type="presParOf" srcId="{4DD0920C-96A0-49EC-A53C-1461AAE4F346}" destId="{2BEADF19-86AD-4E98-9880-A881FFEE8D75}" srcOrd="2" destOrd="0" presId="urn:microsoft.com/office/officeart/2005/8/layout/radial4"/>
    <dgm:cxn modelId="{695DB108-AA4C-42E5-8412-911DF166461C}" type="presParOf" srcId="{4DD0920C-96A0-49EC-A53C-1461AAE4F346}" destId="{DC6BCCD1-D3ED-402B-8DD8-315BF37A1061}" srcOrd="3" destOrd="0" presId="urn:microsoft.com/office/officeart/2005/8/layout/radial4"/>
    <dgm:cxn modelId="{15B3389E-0C71-4E14-AA57-DF75FDA8B076}" type="presParOf" srcId="{4DD0920C-96A0-49EC-A53C-1461AAE4F346}" destId="{C3A1ADAB-15B5-4843-871E-CC52AA1BC0FE}" srcOrd="4" destOrd="0" presId="urn:microsoft.com/office/officeart/2005/8/layout/radial4"/>
    <dgm:cxn modelId="{EEC6CF20-23DD-4A8F-9410-2FB0CD40770C}" type="presParOf" srcId="{4DD0920C-96A0-49EC-A53C-1461AAE4F346}" destId="{F5D8C170-39B5-4EA9-9874-41644554E260}" srcOrd="5" destOrd="0" presId="urn:microsoft.com/office/officeart/2005/8/layout/radial4"/>
    <dgm:cxn modelId="{F2E329EF-CBED-4DD9-BDC9-2AEC8FCEE75B}" type="presParOf" srcId="{4DD0920C-96A0-49EC-A53C-1461AAE4F346}" destId="{61021E36-FA1F-4C46-A136-F5E5B84FE9DC}"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F2B121C-B9F8-44CB-9252-BB38C246C80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5F035523-3365-4CEC-8C76-93D909CB633B}">
      <dgm:prSet phldrT="[Text]" custT="1"/>
      <dgm:spPr/>
      <dgm:t>
        <a:bodyPr/>
        <a:lstStyle/>
        <a:p>
          <a:r>
            <a:rPr lang="en-US" sz="2800" dirty="0" smtClean="0">
              <a:solidFill>
                <a:srgbClr val="004A97"/>
              </a:solidFill>
              <a:latin typeface="Arial" panose="020B0604020202020204" pitchFamily="34" charset="0"/>
              <a:cs typeface="Arial" panose="020B0604020202020204" pitchFamily="34" charset="0"/>
            </a:rPr>
            <a:t>“</a:t>
          </a:r>
          <a:r>
            <a:rPr lang="en-US" sz="2400" dirty="0" smtClean="0">
              <a:solidFill>
                <a:srgbClr val="004A97"/>
              </a:solidFill>
              <a:latin typeface="Arial" panose="020B0604020202020204" pitchFamily="34" charset="0"/>
              <a:cs typeface="Arial" panose="020B0604020202020204" pitchFamily="34" charset="0"/>
            </a:rPr>
            <a:t>What Teachers Should Know and Be Able to Do” (5 Core Propositions)</a:t>
          </a:r>
          <a:endParaRPr lang="en-US" sz="2400" dirty="0">
            <a:solidFill>
              <a:srgbClr val="004A97"/>
            </a:solidFill>
            <a:latin typeface="Arial" panose="020B0604020202020204" pitchFamily="34" charset="0"/>
            <a:cs typeface="Arial" panose="020B0604020202020204" pitchFamily="34" charset="0"/>
          </a:endParaRPr>
        </a:p>
      </dgm:t>
    </dgm:pt>
    <dgm:pt modelId="{BD495A87-8C38-49F5-8862-5E59CFB9BE8D}" type="parTrans" cxnId="{0E621234-4BF4-435A-B32F-A977F86D0651}">
      <dgm:prSet/>
      <dgm:spPr/>
      <dgm:t>
        <a:bodyPr/>
        <a:lstStyle/>
        <a:p>
          <a:endParaRPr lang="en-US"/>
        </a:p>
      </dgm:t>
    </dgm:pt>
    <dgm:pt modelId="{1F95DBE1-97F4-4540-9B9B-F64E32C943C5}" type="sibTrans" cxnId="{0E621234-4BF4-435A-B32F-A977F86D0651}">
      <dgm:prSet/>
      <dgm:spPr/>
      <dgm:t>
        <a:bodyPr/>
        <a:lstStyle/>
        <a:p>
          <a:endParaRPr lang="en-US"/>
        </a:p>
      </dgm:t>
    </dgm:pt>
    <dgm:pt modelId="{89320A15-7C8F-4C59-91F9-2CA3E4B48B99}">
      <dgm:prSet phldrT="[Text]" custT="1"/>
      <dgm:spPr/>
      <dgm:t>
        <a:bodyPr/>
        <a:lstStyle/>
        <a:p>
          <a:r>
            <a:rPr lang="en-US" sz="2400" dirty="0" smtClean="0">
              <a:solidFill>
                <a:srgbClr val="004A97"/>
              </a:solidFill>
              <a:latin typeface="Arial" panose="020B0604020202020204" pitchFamily="34" charset="0"/>
              <a:cs typeface="Arial" panose="020B0604020202020204" pitchFamily="34" charset="0"/>
            </a:rPr>
            <a:t>“Architecture of Accomplished Teaching (AAT)”</a:t>
          </a:r>
          <a:endParaRPr lang="en-US" sz="2400" dirty="0">
            <a:solidFill>
              <a:srgbClr val="004A97"/>
            </a:solidFill>
            <a:latin typeface="Arial" panose="020B0604020202020204" pitchFamily="34" charset="0"/>
            <a:cs typeface="Arial" panose="020B0604020202020204" pitchFamily="34" charset="0"/>
          </a:endParaRPr>
        </a:p>
      </dgm:t>
    </dgm:pt>
    <dgm:pt modelId="{64521582-E9E0-4A06-9F68-D85DCCB2FE4A}" type="parTrans" cxnId="{BBCF2FEA-A504-4B26-B8A2-80C568DB0205}">
      <dgm:prSet/>
      <dgm:spPr/>
      <dgm:t>
        <a:bodyPr/>
        <a:lstStyle/>
        <a:p>
          <a:endParaRPr lang="en-US"/>
        </a:p>
      </dgm:t>
    </dgm:pt>
    <dgm:pt modelId="{9F59B0F0-F104-43C5-9FD5-ED10C132F9B3}" type="sibTrans" cxnId="{BBCF2FEA-A504-4B26-B8A2-80C568DB0205}">
      <dgm:prSet/>
      <dgm:spPr/>
      <dgm:t>
        <a:bodyPr/>
        <a:lstStyle/>
        <a:p>
          <a:endParaRPr lang="en-US"/>
        </a:p>
      </dgm:t>
    </dgm:pt>
    <dgm:pt modelId="{19132306-79AE-4E1A-8785-9A773D7DDADA}">
      <dgm:prSet phldrT="[Text]"/>
      <dgm:spPr/>
      <dgm:t>
        <a:bodyPr/>
        <a:lstStyle/>
        <a:p>
          <a:endParaRPr lang="en-US" sz="1400" dirty="0"/>
        </a:p>
      </dgm:t>
    </dgm:pt>
    <dgm:pt modelId="{90E9F7B6-A3B0-4B55-BC6D-22B8BDDA91A7}" type="parTrans" cxnId="{9B71E280-6ACB-4691-B9CE-905A31E0562C}">
      <dgm:prSet/>
      <dgm:spPr/>
      <dgm:t>
        <a:bodyPr/>
        <a:lstStyle/>
        <a:p>
          <a:endParaRPr lang="en-US"/>
        </a:p>
      </dgm:t>
    </dgm:pt>
    <dgm:pt modelId="{18B129BD-6714-4C86-B6CF-77E7D5A14030}" type="sibTrans" cxnId="{9B71E280-6ACB-4691-B9CE-905A31E0562C}">
      <dgm:prSet/>
      <dgm:spPr/>
      <dgm:t>
        <a:bodyPr/>
        <a:lstStyle/>
        <a:p>
          <a:endParaRPr lang="en-US"/>
        </a:p>
      </dgm:t>
    </dgm:pt>
    <dgm:pt modelId="{0E69079B-3324-4A66-A36B-75AE0367E4BF}">
      <dgm:prSet phldrT="[Text]" custT="1"/>
      <dgm:spPr/>
      <dgm:t>
        <a:bodyPr/>
        <a:lstStyle/>
        <a:p>
          <a:r>
            <a:rPr lang="en-US" sz="2400" dirty="0" smtClean="0">
              <a:solidFill>
                <a:srgbClr val="004A97"/>
              </a:solidFill>
              <a:latin typeface="Arial" panose="020B0604020202020204" pitchFamily="34" charset="0"/>
              <a:cs typeface="Arial" panose="020B0604020202020204" pitchFamily="34" charset="0"/>
            </a:rPr>
            <a:t>Certificate Specific Standards</a:t>
          </a:r>
          <a:endParaRPr lang="en-US" sz="2400" dirty="0">
            <a:solidFill>
              <a:srgbClr val="004A97"/>
            </a:solidFill>
            <a:latin typeface="Arial" panose="020B0604020202020204" pitchFamily="34" charset="0"/>
            <a:cs typeface="Arial" panose="020B0604020202020204" pitchFamily="34" charset="0"/>
          </a:endParaRPr>
        </a:p>
      </dgm:t>
    </dgm:pt>
    <dgm:pt modelId="{AA481F02-11C6-49D1-8468-8C8C3955724D}" type="parTrans" cxnId="{84E36AB8-409C-4E49-8BD9-A53659F79E9A}">
      <dgm:prSet/>
      <dgm:spPr/>
      <dgm:t>
        <a:bodyPr/>
        <a:lstStyle/>
        <a:p>
          <a:endParaRPr lang="en-US"/>
        </a:p>
      </dgm:t>
    </dgm:pt>
    <dgm:pt modelId="{08181566-0815-4692-B717-5A2A5CDC052C}" type="sibTrans" cxnId="{84E36AB8-409C-4E49-8BD9-A53659F79E9A}">
      <dgm:prSet/>
      <dgm:spPr/>
      <dgm:t>
        <a:bodyPr/>
        <a:lstStyle/>
        <a:p>
          <a:endParaRPr lang="en-US"/>
        </a:p>
      </dgm:t>
    </dgm:pt>
    <dgm:pt modelId="{CB39DB38-CE77-49FF-9C43-DED1E49ECB8C}">
      <dgm:prSet phldrT="[Text]"/>
      <dgm:spPr>
        <a:solidFill>
          <a:srgbClr val="00B050"/>
        </a:solidFill>
      </dgm:spPr>
      <dgm:t>
        <a:bodyPr/>
        <a:lstStyle/>
        <a:p>
          <a:r>
            <a:rPr lang="en-US" dirty="0" smtClean="0">
              <a:latin typeface="Arial" panose="020B0604020202020204" pitchFamily="34" charset="0"/>
              <a:cs typeface="Arial" panose="020B0604020202020204" pitchFamily="34" charset="0"/>
            </a:rPr>
            <a:t>Body of Knowledge</a:t>
          </a:r>
          <a:endParaRPr lang="en-US" dirty="0">
            <a:latin typeface="Arial" panose="020B0604020202020204" pitchFamily="34" charset="0"/>
            <a:cs typeface="Arial" panose="020B0604020202020204" pitchFamily="34" charset="0"/>
          </a:endParaRPr>
        </a:p>
      </dgm:t>
    </dgm:pt>
    <dgm:pt modelId="{1DB8F065-1ECD-4258-8AEE-A06495017A02}" type="sibTrans" cxnId="{144C8116-9C13-4783-99AE-A9360DED5FC9}">
      <dgm:prSet/>
      <dgm:spPr/>
      <dgm:t>
        <a:bodyPr/>
        <a:lstStyle/>
        <a:p>
          <a:endParaRPr lang="en-US"/>
        </a:p>
      </dgm:t>
    </dgm:pt>
    <dgm:pt modelId="{465069EA-CA20-4461-8900-8F6408CC6363}" type="parTrans" cxnId="{144C8116-9C13-4783-99AE-A9360DED5FC9}">
      <dgm:prSet/>
      <dgm:spPr/>
      <dgm:t>
        <a:bodyPr/>
        <a:lstStyle/>
        <a:p>
          <a:endParaRPr lang="en-US"/>
        </a:p>
      </dgm:t>
    </dgm:pt>
    <dgm:pt modelId="{D8AB6559-5802-486B-8E19-B4497A7AAF2D}" type="pres">
      <dgm:prSet presAssocID="{EF2B121C-B9F8-44CB-9252-BB38C246C800}" presName="linearFlow" presStyleCnt="0">
        <dgm:presLayoutVars>
          <dgm:dir/>
          <dgm:animLvl val="lvl"/>
          <dgm:resizeHandles val="exact"/>
        </dgm:presLayoutVars>
      </dgm:prSet>
      <dgm:spPr/>
      <dgm:t>
        <a:bodyPr/>
        <a:lstStyle/>
        <a:p>
          <a:endParaRPr lang="en-US"/>
        </a:p>
      </dgm:t>
    </dgm:pt>
    <dgm:pt modelId="{0FE1B1D0-F890-43E4-864E-F8590F1959C7}" type="pres">
      <dgm:prSet presAssocID="{CB39DB38-CE77-49FF-9C43-DED1E49ECB8C}" presName="composite" presStyleCnt="0"/>
      <dgm:spPr/>
    </dgm:pt>
    <dgm:pt modelId="{F463EB61-248C-48C7-A120-FF0B6693EF1C}" type="pres">
      <dgm:prSet presAssocID="{CB39DB38-CE77-49FF-9C43-DED1E49ECB8C}" presName="parentText" presStyleLbl="alignNode1" presStyleIdx="0" presStyleCnt="1" custScaleX="108452" custLinFactX="-50896" custLinFactY="-1877" custLinFactNeighborX="-100000" custLinFactNeighborY="-100000">
        <dgm:presLayoutVars>
          <dgm:chMax val="1"/>
          <dgm:bulletEnabled val="1"/>
        </dgm:presLayoutVars>
      </dgm:prSet>
      <dgm:spPr/>
      <dgm:t>
        <a:bodyPr/>
        <a:lstStyle/>
        <a:p>
          <a:endParaRPr lang="en-US"/>
        </a:p>
      </dgm:t>
    </dgm:pt>
    <dgm:pt modelId="{A6D54AB8-C2C9-40B8-9AD0-6FAB5C30A0E1}" type="pres">
      <dgm:prSet presAssocID="{CB39DB38-CE77-49FF-9C43-DED1E49ECB8C}" presName="descendantText" presStyleLbl="alignAcc1" presStyleIdx="0" presStyleCnt="1" custScaleX="81503" custScaleY="82467" custLinFactNeighborX="-10313" custLinFactNeighborY="-4784">
        <dgm:presLayoutVars>
          <dgm:bulletEnabled val="1"/>
        </dgm:presLayoutVars>
      </dgm:prSet>
      <dgm:spPr/>
      <dgm:t>
        <a:bodyPr/>
        <a:lstStyle/>
        <a:p>
          <a:endParaRPr lang="en-US"/>
        </a:p>
      </dgm:t>
    </dgm:pt>
  </dgm:ptLst>
  <dgm:cxnLst>
    <dgm:cxn modelId="{B65551D7-597A-4226-8DB9-005F8C820264}" type="presOf" srcId="{19132306-79AE-4E1A-8785-9A773D7DDADA}" destId="{A6D54AB8-C2C9-40B8-9AD0-6FAB5C30A0E1}" srcOrd="0" destOrd="3" presId="urn:microsoft.com/office/officeart/2005/8/layout/chevron2"/>
    <dgm:cxn modelId="{C4E8EF7F-7EC5-4954-A2E3-5F2C458A559B}" type="presOf" srcId="{EF2B121C-B9F8-44CB-9252-BB38C246C800}" destId="{D8AB6559-5802-486B-8E19-B4497A7AAF2D}" srcOrd="0" destOrd="0" presId="urn:microsoft.com/office/officeart/2005/8/layout/chevron2"/>
    <dgm:cxn modelId="{BBCF2FEA-A504-4B26-B8A2-80C568DB0205}" srcId="{CB39DB38-CE77-49FF-9C43-DED1E49ECB8C}" destId="{89320A15-7C8F-4C59-91F9-2CA3E4B48B99}" srcOrd="1" destOrd="0" parTransId="{64521582-E9E0-4A06-9F68-D85DCCB2FE4A}" sibTransId="{9F59B0F0-F104-43C5-9FD5-ED10C132F9B3}"/>
    <dgm:cxn modelId="{747F5D00-5DB2-4810-99B0-39406667CA56}" type="presOf" srcId="{5F035523-3365-4CEC-8C76-93D909CB633B}" destId="{A6D54AB8-C2C9-40B8-9AD0-6FAB5C30A0E1}" srcOrd="0" destOrd="0" presId="urn:microsoft.com/office/officeart/2005/8/layout/chevron2"/>
    <dgm:cxn modelId="{5ADCCFBE-7B57-40CE-8123-7E2E89CB9753}" type="presOf" srcId="{CB39DB38-CE77-49FF-9C43-DED1E49ECB8C}" destId="{F463EB61-248C-48C7-A120-FF0B6693EF1C}" srcOrd="0" destOrd="0" presId="urn:microsoft.com/office/officeart/2005/8/layout/chevron2"/>
    <dgm:cxn modelId="{9B71E280-6ACB-4691-B9CE-905A31E0562C}" srcId="{CB39DB38-CE77-49FF-9C43-DED1E49ECB8C}" destId="{19132306-79AE-4E1A-8785-9A773D7DDADA}" srcOrd="3" destOrd="0" parTransId="{90E9F7B6-A3B0-4B55-BC6D-22B8BDDA91A7}" sibTransId="{18B129BD-6714-4C86-B6CF-77E7D5A14030}"/>
    <dgm:cxn modelId="{44AC89B5-EC07-4F41-9C45-0CC853A9DC7F}" type="presOf" srcId="{89320A15-7C8F-4C59-91F9-2CA3E4B48B99}" destId="{A6D54AB8-C2C9-40B8-9AD0-6FAB5C30A0E1}" srcOrd="0" destOrd="1" presId="urn:microsoft.com/office/officeart/2005/8/layout/chevron2"/>
    <dgm:cxn modelId="{84E36AB8-409C-4E49-8BD9-A53659F79E9A}" srcId="{CB39DB38-CE77-49FF-9C43-DED1E49ECB8C}" destId="{0E69079B-3324-4A66-A36B-75AE0367E4BF}" srcOrd="2" destOrd="0" parTransId="{AA481F02-11C6-49D1-8468-8C8C3955724D}" sibTransId="{08181566-0815-4692-B717-5A2A5CDC052C}"/>
    <dgm:cxn modelId="{144C8116-9C13-4783-99AE-A9360DED5FC9}" srcId="{EF2B121C-B9F8-44CB-9252-BB38C246C800}" destId="{CB39DB38-CE77-49FF-9C43-DED1E49ECB8C}" srcOrd="0" destOrd="0" parTransId="{465069EA-CA20-4461-8900-8F6408CC6363}" sibTransId="{1DB8F065-1ECD-4258-8AEE-A06495017A02}"/>
    <dgm:cxn modelId="{0E621234-4BF4-435A-B32F-A977F86D0651}" srcId="{CB39DB38-CE77-49FF-9C43-DED1E49ECB8C}" destId="{5F035523-3365-4CEC-8C76-93D909CB633B}" srcOrd="0" destOrd="0" parTransId="{BD495A87-8C38-49F5-8862-5E59CFB9BE8D}" sibTransId="{1F95DBE1-97F4-4540-9B9B-F64E32C943C5}"/>
    <dgm:cxn modelId="{BB52778B-9BA7-4B77-8B6E-0AE6D72B2591}" type="presOf" srcId="{0E69079B-3324-4A66-A36B-75AE0367E4BF}" destId="{A6D54AB8-C2C9-40B8-9AD0-6FAB5C30A0E1}" srcOrd="0" destOrd="2" presId="urn:microsoft.com/office/officeart/2005/8/layout/chevron2"/>
    <dgm:cxn modelId="{8624B480-1978-47F0-B374-F5BADFF6DEA9}" type="presParOf" srcId="{D8AB6559-5802-486B-8E19-B4497A7AAF2D}" destId="{0FE1B1D0-F890-43E4-864E-F8590F1959C7}" srcOrd="0" destOrd="0" presId="urn:microsoft.com/office/officeart/2005/8/layout/chevron2"/>
    <dgm:cxn modelId="{CF836B30-3D3C-44F7-BCBE-B824231C61ED}" type="presParOf" srcId="{0FE1B1D0-F890-43E4-864E-F8590F1959C7}" destId="{F463EB61-248C-48C7-A120-FF0B6693EF1C}" srcOrd="0" destOrd="0" presId="urn:microsoft.com/office/officeart/2005/8/layout/chevron2"/>
    <dgm:cxn modelId="{B4099D29-C0AD-464B-8AA0-861BBC06C179}" type="presParOf" srcId="{0FE1B1D0-F890-43E4-864E-F8590F1959C7}" destId="{A6D54AB8-C2C9-40B8-9AD0-6FAB5C30A0E1}"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F2B121C-B9F8-44CB-9252-BB38C246C80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5F035523-3365-4CEC-8C76-93D909CB633B}">
      <dgm:prSet phldrT="[Text]" custT="1"/>
      <dgm:spPr/>
      <dgm:t>
        <a:bodyPr/>
        <a:lstStyle/>
        <a:p>
          <a:r>
            <a:rPr lang="en-US" sz="2400" dirty="0" smtClean="0">
              <a:solidFill>
                <a:srgbClr val="004A97"/>
              </a:solidFill>
              <a:latin typeface="Arial" panose="020B0604020202020204" pitchFamily="34" charset="0"/>
              <a:cs typeface="Arial" panose="020B0604020202020204" pitchFamily="34" charset="0"/>
            </a:rPr>
            <a:t>“Guide to National Board Certification”</a:t>
          </a:r>
          <a:endParaRPr lang="en-US" sz="2400" dirty="0">
            <a:solidFill>
              <a:srgbClr val="004A97"/>
            </a:solidFill>
            <a:latin typeface="Arial" panose="020B0604020202020204" pitchFamily="34" charset="0"/>
            <a:cs typeface="Arial" panose="020B0604020202020204" pitchFamily="34" charset="0"/>
          </a:endParaRPr>
        </a:p>
      </dgm:t>
    </dgm:pt>
    <dgm:pt modelId="{BD495A87-8C38-49F5-8862-5E59CFB9BE8D}" type="parTrans" cxnId="{0E621234-4BF4-435A-B32F-A977F86D0651}">
      <dgm:prSet/>
      <dgm:spPr/>
      <dgm:t>
        <a:bodyPr/>
        <a:lstStyle/>
        <a:p>
          <a:endParaRPr lang="en-US"/>
        </a:p>
      </dgm:t>
    </dgm:pt>
    <dgm:pt modelId="{1F95DBE1-97F4-4540-9B9B-F64E32C943C5}" type="sibTrans" cxnId="{0E621234-4BF4-435A-B32F-A977F86D0651}">
      <dgm:prSet/>
      <dgm:spPr/>
      <dgm:t>
        <a:bodyPr/>
        <a:lstStyle/>
        <a:p>
          <a:endParaRPr lang="en-US"/>
        </a:p>
      </dgm:t>
    </dgm:pt>
    <dgm:pt modelId="{89320A15-7C8F-4C59-91F9-2CA3E4B48B99}">
      <dgm:prSet phldrT="[Text]" custT="1"/>
      <dgm:spPr/>
      <dgm:t>
        <a:bodyPr/>
        <a:lstStyle/>
        <a:p>
          <a:r>
            <a:rPr lang="en-US" sz="2400" dirty="0" smtClean="0">
              <a:solidFill>
                <a:srgbClr val="004A97"/>
              </a:solidFill>
              <a:latin typeface="Arial" panose="020B0604020202020204" pitchFamily="34" charset="0"/>
              <a:cs typeface="Arial" panose="020B0604020202020204" pitchFamily="34" charset="0"/>
            </a:rPr>
            <a:t>“Choosing the Right Certificate”</a:t>
          </a:r>
          <a:endParaRPr lang="en-US" sz="2400" dirty="0">
            <a:solidFill>
              <a:srgbClr val="004A97"/>
            </a:solidFill>
            <a:latin typeface="Arial" panose="020B0604020202020204" pitchFamily="34" charset="0"/>
            <a:cs typeface="Arial" panose="020B0604020202020204" pitchFamily="34" charset="0"/>
          </a:endParaRPr>
        </a:p>
      </dgm:t>
    </dgm:pt>
    <dgm:pt modelId="{64521582-E9E0-4A06-9F68-D85DCCB2FE4A}" type="parTrans" cxnId="{BBCF2FEA-A504-4B26-B8A2-80C568DB0205}">
      <dgm:prSet/>
      <dgm:spPr/>
      <dgm:t>
        <a:bodyPr/>
        <a:lstStyle/>
        <a:p>
          <a:endParaRPr lang="en-US"/>
        </a:p>
      </dgm:t>
    </dgm:pt>
    <dgm:pt modelId="{9F59B0F0-F104-43C5-9FD5-ED10C132F9B3}" type="sibTrans" cxnId="{BBCF2FEA-A504-4B26-B8A2-80C568DB0205}">
      <dgm:prSet/>
      <dgm:spPr/>
      <dgm:t>
        <a:bodyPr/>
        <a:lstStyle/>
        <a:p>
          <a:endParaRPr lang="en-US"/>
        </a:p>
      </dgm:t>
    </dgm:pt>
    <dgm:pt modelId="{0E69079B-3324-4A66-A36B-75AE0367E4BF}">
      <dgm:prSet phldrT="[Text]" custT="1"/>
      <dgm:spPr/>
      <dgm:t>
        <a:bodyPr/>
        <a:lstStyle/>
        <a:p>
          <a:r>
            <a:rPr lang="en-US" sz="2400" dirty="0" smtClean="0">
              <a:solidFill>
                <a:srgbClr val="004A97"/>
              </a:solidFill>
              <a:latin typeface="Arial" panose="020B0604020202020204" pitchFamily="34" charset="0"/>
              <a:cs typeface="Arial" panose="020B0604020202020204" pitchFamily="34" charset="0"/>
            </a:rPr>
            <a:t>“Component 1: Content Knowledge Assessment Center Policy and Guidelines”</a:t>
          </a:r>
          <a:endParaRPr lang="en-US" sz="2400" dirty="0">
            <a:solidFill>
              <a:srgbClr val="004A97"/>
            </a:solidFill>
            <a:latin typeface="Arial" panose="020B0604020202020204" pitchFamily="34" charset="0"/>
            <a:cs typeface="Arial" panose="020B0604020202020204" pitchFamily="34" charset="0"/>
          </a:endParaRPr>
        </a:p>
      </dgm:t>
    </dgm:pt>
    <dgm:pt modelId="{AA481F02-11C6-49D1-8468-8C8C3955724D}" type="parTrans" cxnId="{84E36AB8-409C-4E49-8BD9-A53659F79E9A}">
      <dgm:prSet/>
      <dgm:spPr/>
      <dgm:t>
        <a:bodyPr/>
        <a:lstStyle/>
        <a:p>
          <a:endParaRPr lang="en-US"/>
        </a:p>
      </dgm:t>
    </dgm:pt>
    <dgm:pt modelId="{08181566-0815-4692-B717-5A2A5CDC052C}" type="sibTrans" cxnId="{84E36AB8-409C-4E49-8BD9-A53659F79E9A}">
      <dgm:prSet/>
      <dgm:spPr/>
      <dgm:t>
        <a:bodyPr/>
        <a:lstStyle/>
        <a:p>
          <a:endParaRPr lang="en-US"/>
        </a:p>
      </dgm:t>
    </dgm:pt>
    <dgm:pt modelId="{CB39DB38-CE77-49FF-9C43-DED1E49ECB8C}">
      <dgm:prSet phldrT="[Text]"/>
      <dgm:spPr>
        <a:solidFill>
          <a:srgbClr val="00B050"/>
        </a:solidFill>
      </dgm:spPr>
      <dgm:t>
        <a:bodyPr/>
        <a:lstStyle/>
        <a:p>
          <a:r>
            <a:rPr lang="en-US" dirty="0" smtClean="0">
              <a:latin typeface="Arial" panose="020B0604020202020204" pitchFamily="34" charset="0"/>
              <a:cs typeface="Arial" panose="020B0604020202020204" pitchFamily="34" charset="0"/>
            </a:rPr>
            <a:t>Overview/Decision Making/General Information</a:t>
          </a:r>
          <a:endParaRPr lang="en-US" dirty="0">
            <a:latin typeface="Arial" panose="020B0604020202020204" pitchFamily="34" charset="0"/>
            <a:cs typeface="Arial" panose="020B0604020202020204" pitchFamily="34" charset="0"/>
          </a:endParaRPr>
        </a:p>
      </dgm:t>
    </dgm:pt>
    <dgm:pt modelId="{1DB8F065-1ECD-4258-8AEE-A06495017A02}" type="sibTrans" cxnId="{144C8116-9C13-4783-99AE-A9360DED5FC9}">
      <dgm:prSet/>
      <dgm:spPr/>
      <dgm:t>
        <a:bodyPr/>
        <a:lstStyle/>
        <a:p>
          <a:endParaRPr lang="en-US"/>
        </a:p>
      </dgm:t>
    </dgm:pt>
    <dgm:pt modelId="{465069EA-CA20-4461-8900-8F6408CC6363}" type="parTrans" cxnId="{144C8116-9C13-4783-99AE-A9360DED5FC9}">
      <dgm:prSet/>
      <dgm:spPr/>
      <dgm:t>
        <a:bodyPr/>
        <a:lstStyle/>
        <a:p>
          <a:endParaRPr lang="en-US"/>
        </a:p>
      </dgm:t>
    </dgm:pt>
    <dgm:pt modelId="{5650A220-C0A8-4D18-8624-174CC52AF7AA}">
      <dgm:prSet phldrT="[Text]" custT="1"/>
      <dgm:spPr/>
      <dgm:t>
        <a:bodyPr/>
        <a:lstStyle/>
        <a:p>
          <a:r>
            <a:rPr lang="en-US" sz="2400" dirty="0" smtClean="0">
              <a:solidFill>
                <a:srgbClr val="004A97"/>
              </a:solidFill>
              <a:latin typeface="Arial" panose="020B0604020202020204" pitchFamily="34" charset="0"/>
              <a:cs typeface="Arial" panose="020B0604020202020204" pitchFamily="34" charset="0"/>
            </a:rPr>
            <a:t>“Scoring Guide”</a:t>
          </a:r>
          <a:endParaRPr lang="en-US" sz="2400" dirty="0">
            <a:solidFill>
              <a:srgbClr val="004A97"/>
            </a:solidFill>
            <a:latin typeface="Arial" panose="020B0604020202020204" pitchFamily="34" charset="0"/>
            <a:cs typeface="Arial" panose="020B0604020202020204" pitchFamily="34" charset="0"/>
          </a:endParaRPr>
        </a:p>
      </dgm:t>
    </dgm:pt>
    <dgm:pt modelId="{B724257C-99A4-425E-BC8A-A24AEEBB8581}" type="parTrans" cxnId="{762E0A02-F101-4DEB-8133-8750ABFDE581}">
      <dgm:prSet/>
      <dgm:spPr/>
      <dgm:t>
        <a:bodyPr/>
        <a:lstStyle/>
        <a:p>
          <a:endParaRPr lang="en-US"/>
        </a:p>
      </dgm:t>
    </dgm:pt>
    <dgm:pt modelId="{0FA5C5DF-102A-40DD-910D-A38765D0A668}" type="sibTrans" cxnId="{762E0A02-F101-4DEB-8133-8750ABFDE581}">
      <dgm:prSet/>
      <dgm:spPr/>
      <dgm:t>
        <a:bodyPr/>
        <a:lstStyle/>
        <a:p>
          <a:endParaRPr lang="en-US"/>
        </a:p>
      </dgm:t>
    </dgm:pt>
    <dgm:pt modelId="{D8AB6559-5802-486B-8E19-B4497A7AAF2D}" type="pres">
      <dgm:prSet presAssocID="{EF2B121C-B9F8-44CB-9252-BB38C246C800}" presName="linearFlow" presStyleCnt="0">
        <dgm:presLayoutVars>
          <dgm:dir/>
          <dgm:animLvl val="lvl"/>
          <dgm:resizeHandles val="exact"/>
        </dgm:presLayoutVars>
      </dgm:prSet>
      <dgm:spPr/>
      <dgm:t>
        <a:bodyPr/>
        <a:lstStyle/>
        <a:p>
          <a:endParaRPr lang="en-US"/>
        </a:p>
      </dgm:t>
    </dgm:pt>
    <dgm:pt modelId="{0FE1B1D0-F890-43E4-864E-F8590F1959C7}" type="pres">
      <dgm:prSet presAssocID="{CB39DB38-CE77-49FF-9C43-DED1E49ECB8C}" presName="composite" presStyleCnt="0"/>
      <dgm:spPr/>
    </dgm:pt>
    <dgm:pt modelId="{F463EB61-248C-48C7-A120-FF0B6693EF1C}" type="pres">
      <dgm:prSet presAssocID="{CB39DB38-CE77-49FF-9C43-DED1E49ECB8C}" presName="parentText" presStyleLbl="alignNode1" presStyleIdx="0" presStyleCnt="1" custScaleX="108452" custLinFactX="-50896" custLinFactY="-1877" custLinFactNeighborX="-100000" custLinFactNeighborY="-100000">
        <dgm:presLayoutVars>
          <dgm:chMax val="1"/>
          <dgm:bulletEnabled val="1"/>
        </dgm:presLayoutVars>
      </dgm:prSet>
      <dgm:spPr/>
      <dgm:t>
        <a:bodyPr/>
        <a:lstStyle/>
        <a:p>
          <a:endParaRPr lang="en-US"/>
        </a:p>
      </dgm:t>
    </dgm:pt>
    <dgm:pt modelId="{A6D54AB8-C2C9-40B8-9AD0-6FAB5C30A0E1}" type="pres">
      <dgm:prSet presAssocID="{CB39DB38-CE77-49FF-9C43-DED1E49ECB8C}" presName="descendantText" presStyleLbl="alignAcc1" presStyleIdx="0" presStyleCnt="1" custScaleX="81503" custScaleY="105728" custLinFactNeighborX="-10971" custLinFactNeighborY="1478">
        <dgm:presLayoutVars>
          <dgm:bulletEnabled val="1"/>
        </dgm:presLayoutVars>
      </dgm:prSet>
      <dgm:spPr/>
      <dgm:t>
        <a:bodyPr/>
        <a:lstStyle/>
        <a:p>
          <a:endParaRPr lang="en-US"/>
        </a:p>
      </dgm:t>
    </dgm:pt>
  </dgm:ptLst>
  <dgm:cxnLst>
    <dgm:cxn modelId="{397A56B8-0061-4199-9E13-50F121C0F957}" type="presOf" srcId="{0E69079B-3324-4A66-A36B-75AE0367E4BF}" destId="{A6D54AB8-C2C9-40B8-9AD0-6FAB5C30A0E1}" srcOrd="0" destOrd="3" presId="urn:microsoft.com/office/officeart/2005/8/layout/chevron2"/>
    <dgm:cxn modelId="{0354B03D-311D-406C-AD9E-663317A18393}" type="presOf" srcId="{5F035523-3365-4CEC-8C76-93D909CB633B}" destId="{A6D54AB8-C2C9-40B8-9AD0-6FAB5C30A0E1}" srcOrd="0" destOrd="0" presId="urn:microsoft.com/office/officeart/2005/8/layout/chevron2"/>
    <dgm:cxn modelId="{762E0A02-F101-4DEB-8133-8750ABFDE581}" srcId="{CB39DB38-CE77-49FF-9C43-DED1E49ECB8C}" destId="{5650A220-C0A8-4D18-8624-174CC52AF7AA}" srcOrd="2" destOrd="0" parTransId="{B724257C-99A4-425E-BC8A-A24AEEBB8581}" sibTransId="{0FA5C5DF-102A-40DD-910D-A38765D0A668}"/>
    <dgm:cxn modelId="{1C61FED2-E662-4167-9E85-54511D6E84E1}" type="presOf" srcId="{EF2B121C-B9F8-44CB-9252-BB38C246C800}" destId="{D8AB6559-5802-486B-8E19-B4497A7AAF2D}" srcOrd="0" destOrd="0" presId="urn:microsoft.com/office/officeart/2005/8/layout/chevron2"/>
    <dgm:cxn modelId="{9DA7E11B-4F49-4985-B985-A06E2F4383EA}" type="presOf" srcId="{89320A15-7C8F-4C59-91F9-2CA3E4B48B99}" destId="{A6D54AB8-C2C9-40B8-9AD0-6FAB5C30A0E1}" srcOrd="0" destOrd="1" presId="urn:microsoft.com/office/officeart/2005/8/layout/chevron2"/>
    <dgm:cxn modelId="{BBCF2FEA-A504-4B26-B8A2-80C568DB0205}" srcId="{CB39DB38-CE77-49FF-9C43-DED1E49ECB8C}" destId="{89320A15-7C8F-4C59-91F9-2CA3E4B48B99}" srcOrd="1" destOrd="0" parTransId="{64521582-E9E0-4A06-9F68-D85DCCB2FE4A}" sibTransId="{9F59B0F0-F104-43C5-9FD5-ED10C132F9B3}"/>
    <dgm:cxn modelId="{62AADAE5-65D2-4C1C-8378-92146998FB45}" type="presOf" srcId="{5650A220-C0A8-4D18-8624-174CC52AF7AA}" destId="{A6D54AB8-C2C9-40B8-9AD0-6FAB5C30A0E1}" srcOrd="0" destOrd="2" presId="urn:microsoft.com/office/officeart/2005/8/layout/chevron2"/>
    <dgm:cxn modelId="{BD14C98C-F2D8-41D6-A060-AF1FAD00C0A1}" type="presOf" srcId="{CB39DB38-CE77-49FF-9C43-DED1E49ECB8C}" destId="{F463EB61-248C-48C7-A120-FF0B6693EF1C}" srcOrd="0" destOrd="0" presId="urn:microsoft.com/office/officeart/2005/8/layout/chevron2"/>
    <dgm:cxn modelId="{84E36AB8-409C-4E49-8BD9-A53659F79E9A}" srcId="{CB39DB38-CE77-49FF-9C43-DED1E49ECB8C}" destId="{0E69079B-3324-4A66-A36B-75AE0367E4BF}" srcOrd="3" destOrd="0" parTransId="{AA481F02-11C6-49D1-8468-8C8C3955724D}" sibTransId="{08181566-0815-4692-B717-5A2A5CDC052C}"/>
    <dgm:cxn modelId="{144C8116-9C13-4783-99AE-A9360DED5FC9}" srcId="{EF2B121C-B9F8-44CB-9252-BB38C246C800}" destId="{CB39DB38-CE77-49FF-9C43-DED1E49ECB8C}" srcOrd="0" destOrd="0" parTransId="{465069EA-CA20-4461-8900-8F6408CC6363}" sibTransId="{1DB8F065-1ECD-4258-8AEE-A06495017A02}"/>
    <dgm:cxn modelId="{0E621234-4BF4-435A-B32F-A977F86D0651}" srcId="{CB39DB38-CE77-49FF-9C43-DED1E49ECB8C}" destId="{5F035523-3365-4CEC-8C76-93D909CB633B}" srcOrd="0" destOrd="0" parTransId="{BD495A87-8C38-49F5-8862-5E59CFB9BE8D}" sibTransId="{1F95DBE1-97F4-4540-9B9B-F64E32C943C5}"/>
    <dgm:cxn modelId="{962526EA-FE54-4CF7-A027-5FB983A9E5A9}" type="presParOf" srcId="{D8AB6559-5802-486B-8E19-B4497A7AAF2D}" destId="{0FE1B1D0-F890-43E4-864E-F8590F1959C7}" srcOrd="0" destOrd="0" presId="urn:microsoft.com/office/officeart/2005/8/layout/chevron2"/>
    <dgm:cxn modelId="{B8F7534A-D9B0-411D-B6C2-7773D75CC5CC}" type="presParOf" srcId="{0FE1B1D0-F890-43E4-864E-F8590F1959C7}" destId="{F463EB61-248C-48C7-A120-FF0B6693EF1C}" srcOrd="0" destOrd="0" presId="urn:microsoft.com/office/officeart/2005/8/layout/chevron2"/>
    <dgm:cxn modelId="{04D02885-EBB6-4466-AD33-36B74FCFE336}" type="presParOf" srcId="{0FE1B1D0-F890-43E4-864E-F8590F1959C7}" destId="{A6D54AB8-C2C9-40B8-9AD0-6FAB5C30A0E1}"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F2B121C-B9F8-44CB-9252-BB38C246C800}"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5F035523-3365-4CEC-8C76-93D909CB633B}">
      <dgm:prSet phldrT="[Text]" custT="1"/>
      <dgm:spPr/>
      <dgm:t>
        <a:bodyPr/>
        <a:lstStyle/>
        <a:p>
          <a:r>
            <a:rPr lang="en-US" sz="2800" dirty="0" smtClean="0">
              <a:solidFill>
                <a:srgbClr val="004A97"/>
              </a:solidFill>
              <a:latin typeface="Arial" panose="020B0604020202020204" pitchFamily="34" charset="0"/>
              <a:cs typeface="Arial" panose="020B0604020202020204" pitchFamily="34" charset="0"/>
            </a:rPr>
            <a:t>“General Portfolio Instructions”</a:t>
          </a:r>
          <a:endParaRPr lang="en-US" sz="2800" dirty="0">
            <a:solidFill>
              <a:srgbClr val="004A97"/>
            </a:solidFill>
            <a:latin typeface="Arial" panose="020B0604020202020204" pitchFamily="34" charset="0"/>
            <a:cs typeface="Arial" panose="020B0604020202020204" pitchFamily="34" charset="0"/>
          </a:endParaRPr>
        </a:p>
      </dgm:t>
    </dgm:pt>
    <dgm:pt modelId="{BD495A87-8C38-49F5-8862-5E59CFB9BE8D}" type="parTrans" cxnId="{0E621234-4BF4-435A-B32F-A977F86D0651}">
      <dgm:prSet/>
      <dgm:spPr/>
      <dgm:t>
        <a:bodyPr/>
        <a:lstStyle/>
        <a:p>
          <a:endParaRPr lang="en-US"/>
        </a:p>
      </dgm:t>
    </dgm:pt>
    <dgm:pt modelId="{1F95DBE1-97F4-4540-9B9B-F64E32C943C5}" type="sibTrans" cxnId="{0E621234-4BF4-435A-B32F-A977F86D0651}">
      <dgm:prSet/>
      <dgm:spPr/>
      <dgm:t>
        <a:bodyPr/>
        <a:lstStyle/>
        <a:p>
          <a:endParaRPr lang="en-US"/>
        </a:p>
      </dgm:t>
    </dgm:pt>
    <dgm:pt modelId="{19132306-79AE-4E1A-8785-9A773D7DDADA}">
      <dgm:prSet phldrT="[Text]"/>
      <dgm:spPr/>
      <dgm:t>
        <a:bodyPr/>
        <a:lstStyle/>
        <a:p>
          <a:endParaRPr lang="en-US" sz="1400" dirty="0"/>
        </a:p>
      </dgm:t>
    </dgm:pt>
    <dgm:pt modelId="{90E9F7B6-A3B0-4B55-BC6D-22B8BDDA91A7}" type="parTrans" cxnId="{9B71E280-6ACB-4691-B9CE-905A31E0562C}">
      <dgm:prSet/>
      <dgm:spPr/>
      <dgm:t>
        <a:bodyPr/>
        <a:lstStyle/>
        <a:p>
          <a:endParaRPr lang="en-US"/>
        </a:p>
      </dgm:t>
    </dgm:pt>
    <dgm:pt modelId="{18B129BD-6714-4C86-B6CF-77E7D5A14030}" type="sibTrans" cxnId="{9B71E280-6ACB-4691-B9CE-905A31E0562C}">
      <dgm:prSet/>
      <dgm:spPr/>
      <dgm:t>
        <a:bodyPr/>
        <a:lstStyle/>
        <a:p>
          <a:endParaRPr lang="en-US"/>
        </a:p>
      </dgm:t>
    </dgm:pt>
    <dgm:pt modelId="{0E69079B-3324-4A66-A36B-75AE0367E4BF}">
      <dgm:prSet phldrT="[Text]" custT="1"/>
      <dgm:spPr/>
      <dgm:t>
        <a:bodyPr/>
        <a:lstStyle/>
        <a:p>
          <a:r>
            <a:rPr lang="en-US" sz="2800" dirty="0" smtClean="0">
              <a:solidFill>
                <a:srgbClr val="004A97"/>
              </a:solidFill>
              <a:latin typeface="Arial" panose="020B0604020202020204" pitchFamily="34" charset="0"/>
              <a:cs typeface="Arial" panose="020B0604020202020204" pitchFamily="34" charset="0"/>
            </a:rPr>
            <a:t>Certificate Specific Instructions</a:t>
          </a:r>
          <a:endParaRPr lang="en-US" sz="2800" dirty="0">
            <a:solidFill>
              <a:srgbClr val="004A97"/>
            </a:solidFill>
            <a:latin typeface="Arial" panose="020B0604020202020204" pitchFamily="34" charset="0"/>
            <a:cs typeface="Arial" panose="020B0604020202020204" pitchFamily="34" charset="0"/>
          </a:endParaRPr>
        </a:p>
      </dgm:t>
    </dgm:pt>
    <dgm:pt modelId="{AA481F02-11C6-49D1-8468-8C8C3955724D}" type="parTrans" cxnId="{84E36AB8-409C-4E49-8BD9-A53659F79E9A}">
      <dgm:prSet/>
      <dgm:spPr/>
      <dgm:t>
        <a:bodyPr/>
        <a:lstStyle/>
        <a:p>
          <a:endParaRPr lang="en-US"/>
        </a:p>
      </dgm:t>
    </dgm:pt>
    <dgm:pt modelId="{08181566-0815-4692-B717-5A2A5CDC052C}" type="sibTrans" cxnId="{84E36AB8-409C-4E49-8BD9-A53659F79E9A}">
      <dgm:prSet/>
      <dgm:spPr/>
      <dgm:t>
        <a:bodyPr/>
        <a:lstStyle/>
        <a:p>
          <a:endParaRPr lang="en-US"/>
        </a:p>
      </dgm:t>
    </dgm:pt>
    <dgm:pt modelId="{CB39DB38-CE77-49FF-9C43-DED1E49ECB8C}">
      <dgm:prSet phldrT="[Text]"/>
      <dgm:spPr>
        <a:solidFill>
          <a:srgbClr val="00B050"/>
        </a:solidFill>
      </dgm:spPr>
      <dgm:t>
        <a:bodyPr/>
        <a:lstStyle/>
        <a:p>
          <a:r>
            <a:rPr lang="en-US" dirty="0" smtClean="0">
              <a:latin typeface="Arial" panose="020B0604020202020204" pitchFamily="34" charset="0"/>
              <a:cs typeface="Arial" panose="020B0604020202020204" pitchFamily="34" charset="0"/>
            </a:rPr>
            <a:t>Completing the Work </a:t>
          </a:r>
          <a:endParaRPr lang="en-US" dirty="0">
            <a:latin typeface="Arial" panose="020B0604020202020204" pitchFamily="34" charset="0"/>
            <a:cs typeface="Arial" panose="020B0604020202020204" pitchFamily="34" charset="0"/>
          </a:endParaRPr>
        </a:p>
      </dgm:t>
    </dgm:pt>
    <dgm:pt modelId="{1DB8F065-1ECD-4258-8AEE-A06495017A02}" type="sibTrans" cxnId="{144C8116-9C13-4783-99AE-A9360DED5FC9}">
      <dgm:prSet/>
      <dgm:spPr/>
      <dgm:t>
        <a:bodyPr/>
        <a:lstStyle/>
        <a:p>
          <a:endParaRPr lang="en-US"/>
        </a:p>
      </dgm:t>
    </dgm:pt>
    <dgm:pt modelId="{465069EA-CA20-4461-8900-8F6408CC6363}" type="parTrans" cxnId="{144C8116-9C13-4783-99AE-A9360DED5FC9}">
      <dgm:prSet/>
      <dgm:spPr/>
      <dgm:t>
        <a:bodyPr/>
        <a:lstStyle/>
        <a:p>
          <a:endParaRPr lang="en-US"/>
        </a:p>
      </dgm:t>
    </dgm:pt>
    <dgm:pt modelId="{D8AB6559-5802-486B-8E19-B4497A7AAF2D}" type="pres">
      <dgm:prSet presAssocID="{EF2B121C-B9F8-44CB-9252-BB38C246C800}" presName="linearFlow" presStyleCnt="0">
        <dgm:presLayoutVars>
          <dgm:dir/>
          <dgm:animLvl val="lvl"/>
          <dgm:resizeHandles val="exact"/>
        </dgm:presLayoutVars>
      </dgm:prSet>
      <dgm:spPr/>
      <dgm:t>
        <a:bodyPr/>
        <a:lstStyle/>
        <a:p>
          <a:endParaRPr lang="en-US"/>
        </a:p>
      </dgm:t>
    </dgm:pt>
    <dgm:pt modelId="{0FE1B1D0-F890-43E4-864E-F8590F1959C7}" type="pres">
      <dgm:prSet presAssocID="{CB39DB38-CE77-49FF-9C43-DED1E49ECB8C}" presName="composite" presStyleCnt="0"/>
      <dgm:spPr/>
    </dgm:pt>
    <dgm:pt modelId="{F463EB61-248C-48C7-A120-FF0B6693EF1C}" type="pres">
      <dgm:prSet presAssocID="{CB39DB38-CE77-49FF-9C43-DED1E49ECB8C}" presName="parentText" presStyleLbl="alignNode1" presStyleIdx="0" presStyleCnt="1" custScaleX="108452" custLinFactX="-50896" custLinFactY="-1877" custLinFactNeighborX="-100000" custLinFactNeighborY="-100000">
        <dgm:presLayoutVars>
          <dgm:chMax val="1"/>
          <dgm:bulletEnabled val="1"/>
        </dgm:presLayoutVars>
      </dgm:prSet>
      <dgm:spPr/>
      <dgm:t>
        <a:bodyPr/>
        <a:lstStyle/>
        <a:p>
          <a:endParaRPr lang="en-US"/>
        </a:p>
      </dgm:t>
    </dgm:pt>
    <dgm:pt modelId="{A6D54AB8-C2C9-40B8-9AD0-6FAB5C30A0E1}" type="pres">
      <dgm:prSet presAssocID="{CB39DB38-CE77-49FF-9C43-DED1E49ECB8C}" presName="descendantText" presStyleLbl="alignAcc1" presStyleIdx="0" presStyleCnt="1" custScaleX="81503" custScaleY="82467" custLinFactNeighborX="-10971" custLinFactNeighborY="1478">
        <dgm:presLayoutVars>
          <dgm:bulletEnabled val="1"/>
        </dgm:presLayoutVars>
      </dgm:prSet>
      <dgm:spPr/>
      <dgm:t>
        <a:bodyPr/>
        <a:lstStyle/>
        <a:p>
          <a:endParaRPr lang="en-US"/>
        </a:p>
      </dgm:t>
    </dgm:pt>
  </dgm:ptLst>
  <dgm:cxnLst>
    <dgm:cxn modelId="{9220EBD8-3468-4605-86B1-0744BE3D0AA6}" type="presOf" srcId="{0E69079B-3324-4A66-A36B-75AE0367E4BF}" destId="{A6D54AB8-C2C9-40B8-9AD0-6FAB5C30A0E1}" srcOrd="0" destOrd="1" presId="urn:microsoft.com/office/officeart/2005/8/layout/chevron2"/>
    <dgm:cxn modelId="{6144BE9D-BA4A-4BE2-B879-6AD2B15E7007}" type="presOf" srcId="{19132306-79AE-4E1A-8785-9A773D7DDADA}" destId="{A6D54AB8-C2C9-40B8-9AD0-6FAB5C30A0E1}" srcOrd="0" destOrd="2" presId="urn:microsoft.com/office/officeart/2005/8/layout/chevron2"/>
    <dgm:cxn modelId="{345803AF-130F-42E6-B1ED-B40A6A8878FC}" type="presOf" srcId="{5F035523-3365-4CEC-8C76-93D909CB633B}" destId="{A6D54AB8-C2C9-40B8-9AD0-6FAB5C30A0E1}" srcOrd="0" destOrd="0" presId="urn:microsoft.com/office/officeart/2005/8/layout/chevron2"/>
    <dgm:cxn modelId="{C46915F1-4FA0-4FE4-ABF5-195CFAEA258F}" type="presOf" srcId="{EF2B121C-B9F8-44CB-9252-BB38C246C800}" destId="{D8AB6559-5802-486B-8E19-B4497A7AAF2D}" srcOrd="0" destOrd="0" presId="urn:microsoft.com/office/officeart/2005/8/layout/chevron2"/>
    <dgm:cxn modelId="{144C8116-9C13-4783-99AE-A9360DED5FC9}" srcId="{EF2B121C-B9F8-44CB-9252-BB38C246C800}" destId="{CB39DB38-CE77-49FF-9C43-DED1E49ECB8C}" srcOrd="0" destOrd="0" parTransId="{465069EA-CA20-4461-8900-8F6408CC6363}" sibTransId="{1DB8F065-1ECD-4258-8AEE-A06495017A02}"/>
    <dgm:cxn modelId="{84E36AB8-409C-4E49-8BD9-A53659F79E9A}" srcId="{CB39DB38-CE77-49FF-9C43-DED1E49ECB8C}" destId="{0E69079B-3324-4A66-A36B-75AE0367E4BF}" srcOrd="1" destOrd="0" parTransId="{AA481F02-11C6-49D1-8468-8C8C3955724D}" sibTransId="{08181566-0815-4692-B717-5A2A5CDC052C}"/>
    <dgm:cxn modelId="{0E621234-4BF4-435A-B32F-A977F86D0651}" srcId="{CB39DB38-CE77-49FF-9C43-DED1E49ECB8C}" destId="{5F035523-3365-4CEC-8C76-93D909CB633B}" srcOrd="0" destOrd="0" parTransId="{BD495A87-8C38-49F5-8862-5E59CFB9BE8D}" sibTransId="{1F95DBE1-97F4-4540-9B9B-F64E32C943C5}"/>
    <dgm:cxn modelId="{57063932-F37F-4C1D-9B4D-31685E4CAAC7}" type="presOf" srcId="{CB39DB38-CE77-49FF-9C43-DED1E49ECB8C}" destId="{F463EB61-248C-48C7-A120-FF0B6693EF1C}" srcOrd="0" destOrd="0" presId="urn:microsoft.com/office/officeart/2005/8/layout/chevron2"/>
    <dgm:cxn modelId="{9B71E280-6ACB-4691-B9CE-905A31E0562C}" srcId="{CB39DB38-CE77-49FF-9C43-DED1E49ECB8C}" destId="{19132306-79AE-4E1A-8785-9A773D7DDADA}" srcOrd="2" destOrd="0" parTransId="{90E9F7B6-A3B0-4B55-BC6D-22B8BDDA91A7}" sibTransId="{18B129BD-6714-4C86-B6CF-77E7D5A14030}"/>
    <dgm:cxn modelId="{663F8BE7-E25C-401A-98B8-C5D11A0F01CF}" type="presParOf" srcId="{D8AB6559-5802-486B-8E19-B4497A7AAF2D}" destId="{0FE1B1D0-F890-43E4-864E-F8590F1959C7}" srcOrd="0" destOrd="0" presId="urn:microsoft.com/office/officeart/2005/8/layout/chevron2"/>
    <dgm:cxn modelId="{FE90E536-31DD-4306-824B-6481E1B3279A}" type="presParOf" srcId="{0FE1B1D0-F890-43E4-864E-F8590F1959C7}" destId="{F463EB61-248C-48C7-A120-FF0B6693EF1C}" srcOrd="0" destOrd="0" presId="urn:microsoft.com/office/officeart/2005/8/layout/chevron2"/>
    <dgm:cxn modelId="{C16209CF-2F04-4E9C-AAF2-6CF3198CC4BA}" type="presParOf" srcId="{0FE1B1D0-F890-43E4-864E-F8590F1959C7}" destId="{A6D54AB8-C2C9-40B8-9AD0-6FAB5C30A0E1}"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66BD8D-F04F-46EC-8151-DE0FF5F24398}">
      <dsp:nvSpPr>
        <dsp:cNvPr id="0" name=""/>
        <dsp:cNvSpPr/>
      </dsp:nvSpPr>
      <dsp:spPr>
        <a:xfrm>
          <a:off x="4035869" y="3091198"/>
          <a:ext cx="2596261" cy="2596261"/>
        </a:xfrm>
        <a:prstGeom prst="ellipse">
          <a:avLst/>
        </a:prstGeom>
        <a:solidFill>
          <a:srgbClr val="30B05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dirty="0">
              <a:solidFill>
                <a:srgbClr val="004A97"/>
              </a:solidFill>
            </a:rPr>
            <a:t>Body of Knowledge </a:t>
          </a:r>
        </a:p>
      </dsp:txBody>
      <dsp:txXfrm>
        <a:off x="4416083" y="3471412"/>
        <a:ext cx="1835833" cy="1835833"/>
      </dsp:txXfrm>
    </dsp:sp>
    <dsp:sp modelId="{1EA7F914-E022-4FFB-9AAF-D898A06DA9E5}">
      <dsp:nvSpPr>
        <dsp:cNvPr id="0" name=""/>
        <dsp:cNvSpPr/>
      </dsp:nvSpPr>
      <dsp:spPr>
        <a:xfrm rot="12900000">
          <a:off x="2367932" y="2638390"/>
          <a:ext cx="1987670" cy="739934"/>
        </a:xfrm>
        <a:prstGeom prst="leftArrow">
          <a:avLst>
            <a:gd name="adj1" fmla="val 60000"/>
            <a:gd name="adj2" fmla="val 50000"/>
          </a:avLst>
        </a:prstGeom>
        <a:solidFill>
          <a:srgbClr val="004A97"/>
        </a:solidFill>
        <a:ln>
          <a:noFill/>
        </a:ln>
        <a:effectLst/>
      </dsp:spPr>
      <dsp:style>
        <a:lnRef idx="0">
          <a:scrgbClr r="0" g="0" b="0"/>
        </a:lnRef>
        <a:fillRef idx="1">
          <a:scrgbClr r="0" g="0" b="0"/>
        </a:fillRef>
        <a:effectRef idx="0">
          <a:scrgbClr r="0" g="0" b="0"/>
        </a:effectRef>
        <a:fontRef idx="minor">
          <a:schemeClr val="lt1"/>
        </a:fontRef>
      </dsp:style>
    </dsp:sp>
    <dsp:sp modelId="{2BEADF19-86AD-4E98-9880-A881FFEE8D75}">
      <dsp:nvSpPr>
        <dsp:cNvPr id="0" name=""/>
        <dsp:cNvSpPr/>
      </dsp:nvSpPr>
      <dsp:spPr>
        <a:xfrm>
          <a:off x="1314441" y="1451737"/>
          <a:ext cx="2466448" cy="1973159"/>
        </a:xfrm>
        <a:prstGeom prst="roundRect">
          <a:avLst>
            <a:gd name="adj" fmla="val 10000"/>
          </a:avLst>
        </a:prstGeom>
        <a:solidFill>
          <a:srgbClr val="30B05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47625" rIns="47625" bIns="47625" numCol="1" spcCol="1270" anchor="ctr" anchorCtr="0">
          <a:noAutofit/>
        </a:bodyPr>
        <a:lstStyle/>
        <a:p>
          <a:pPr lvl="0" algn="ctr" defTabSz="1111250">
            <a:lnSpc>
              <a:spcPct val="90000"/>
            </a:lnSpc>
            <a:spcBef>
              <a:spcPct val="0"/>
            </a:spcBef>
            <a:spcAft>
              <a:spcPct val="35000"/>
            </a:spcAft>
          </a:pPr>
          <a:r>
            <a:rPr lang="en-US" sz="2500" kern="1200" dirty="0">
              <a:solidFill>
                <a:srgbClr val="004A97"/>
              </a:solidFill>
            </a:rPr>
            <a:t>5 Core Propositions</a:t>
          </a:r>
        </a:p>
      </dsp:txBody>
      <dsp:txXfrm>
        <a:off x="1372233" y="1509529"/>
        <a:ext cx="2350864" cy="1857575"/>
      </dsp:txXfrm>
    </dsp:sp>
    <dsp:sp modelId="{DC6BCCD1-D3ED-402B-8DD8-315BF37A1061}">
      <dsp:nvSpPr>
        <dsp:cNvPr id="0" name=""/>
        <dsp:cNvSpPr/>
      </dsp:nvSpPr>
      <dsp:spPr>
        <a:xfrm rot="16200000">
          <a:off x="4340164" y="1611711"/>
          <a:ext cx="1987670" cy="739934"/>
        </a:xfrm>
        <a:prstGeom prst="leftArrow">
          <a:avLst>
            <a:gd name="adj1" fmla="val 60000"/>
            <a:gd name="adj2" fmla="val 50000"/>
          </a:avLst>
        </a:prstGeom>
        <a:solidFill>
          <a:srgbClr val="004A97"/>
        </a:solidFill>
        <a:ln>
          <a:noFill/>
        </a:ln>
        <a:effectLst/>
      </dsp:spPr>
      <dsp:style>
        <a:lnRef idx="0">
          <a:scrgbClr r="0" g="0" b="0"/>
        </a:lnRef>
        <a:fillRef idx="1">
          <a:scrgbClr r="0" g="0" b="0"/>
        </a:fillRef>
        <a:effectRef idx="0">
          <a:scrgbClr r="0" g="0" b="0"/>
        </a:effectRef>
        <a:fontRef idx="minor">
          <a:schemeClr val="lt1"/>
        </a:fontRef>
      </dsp:style>
    </dsp:sp>
    <dsp:sp modelId="{C3A1ADAB-15B5-4843-871E-CC52AA1BC0FE}">
      <dsp:nvSpPr>
        <dsp:cNvPr id="0" name=""/>
        <dsp:cNvSpPr/>
      </dsp:nvSpPr>
      <dsp:spPr>
        <a:xfrm>
          <a:off x="4100775" y="1263"/>
          <a:ext cx="2466448" cy="1973159"/>
        </a:xfrm>
        <a:prstGeom prst="roundRect">
          <a:avLst>
            <a:gd name="adj" fmla="val 10000"/>
          </a:avLst>
        </a:prstGeom>
        <a:solidFill>
          <a:srgbClr val="30B05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47625" rIns="47625" bIns="47625" numCol="1" spcCol="1270" anchor="ctr" anchorCtr="0">
          <a:noAutofit/>
        </a:bodyPr>
        <a:lstStyle/>
        <a:p>
          <a:pPr lvl="0" algn="ctr" defTabSz="1111250">
            <a:lnSpc>
              <a:spcPct val="90000"/>
            </a:lnSpc>
            <a:spcBef>
              <a:spcPct val="0"/>
            </a:spcBef>
            <a:spcAft>
              <a:spcPct val="35000"/>
            </a:spcAft>
          </a:pPr>
          <a:r>
            <a:rPr lang="en-US" sz="2500" kern="1200" dirty="0">
              <a:solidFill>
                <a:srgbClr val="004A97"/>
              </a:solidFill>
            </a:rPr>
            <a:t>The Architecture of Accomplished Teaching</a:t>
          </a:r>
        </a:p>
      </dsp:txBody>
      <dsp:txXfrm>
        <a:off x="4158567" y="59055"/>
        <a:ext cx="2350864" cy="1857575"/>
      </dsp:txXfrm>
    </dsp:sp>
    <dsp:sp modelId="{F5D8C170-39B5-4EA9-9874-41644554E260}">
      <dsp:nvSpPr>
        <dsp:cNvPr id="0" name=""/>
        <dsp:cNvSpPr/>
      </dsp:nvSpPr>
      <dsp:spPr>
        <a:xfrm rot="19500000">
          <a:off x="6312396" y="2638390"/>
          <a:ext cx="1987670" cy="739934"/>
        </a:xfrm>
        <a:prstGeom prst="leftArrow">
          <a:avLst>
            <a:gd name="adj1" fmla="val 60000"/>
            <a:gd name="adj2" fmla="val 50000"/>
          </a:avLst>
        </a:prstGeom>
        <a:solidFill>
          <a:srgbClr val="004A97"/>
        </a:solidFill>
        <a:ln>
          <a:noFill/>
        </a:ln>
        <a:effectLst/>
      </dsp:spPr>
      <dsp:style>
        <a:lnRef idx="0">
          <a:scrgbClr r="0" g="0" b="0"/>
        </a:lnRef>
        <a:fillRef idx="1">
          <a:scrgbClr r="0" g="0" b="0"/>
        </a:fillRef>
        <a:effectRef idx="0">
          <a:scrgbClr r="0" g="0" b="0"/>
        </a:effectRef>
        <a:fontRef idx="minor">
          <a:schemeClr val="lt1"/>
        </a:fontRef>
      </dsp:style>
    </dsp:sp>
    <dsp:sp modelId="{61021E36-FA1F-4C46-A136-F5E5B84FE9DC}">
      <dsp:nvSpPr>
        <dsp:cNvPr id="0" name=""/>
        <dsp:cNvSpPr/>
      </dsp:nvSpPr>
      <dsp:spPr>
        <a:xfrm>
          <a:off x="6887109" y="1451737"/>
          <a:ext cx="2466448" cy="1973159"/>
        </a:xfrm>
        <a:prstGeom prst="roundRect">
          <a:avLst>
            <a:gd name="adj" fmla="val 10000"/>
          </a:avLst>
        </a:prstGeom>
        <a:solidFill>
          <a:srgbClr val="30B05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47625" rIns="47625" bIns="47625" numCol="1" spcCol="1270" anchor="ctr" anchorCtr="0">
          <a:noAutofit/>
        </a:bodyPr>
        <a:lstStyle/>
        <a:p>
          <a:pPr lvl="0" algn="ctr" defTabSz="1111250">
            <a:lnSpc>
              <a:spcPct val="90000"/>
            </a:lnSpc>
            <a:spcBef>
              <a:spcPct val="0"/>
            </a:spcBef>
            <a:spcAft>
              <a:spcPct val="35000"/>
            </a:spcAft>
          </a:pPr>
          <a:r>
            <a:rPr lang="en-US" sz="2500" kern="1200" dirty="0">
              <a:solidFill>
                <a:srgbClr val="004A97"/>
              </a:solidFill>
            </a:rPr>
            <a:t>National Board Professional Teaching Standards</a:t>
          </a:r>
        </a:p>
      </dsp:txBody>
      <dsp:txXfrm>
        <a:off x="6944901" y="1509529"/>
        <a:ext cx="2350864" cy="18575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63EB61-248C-48C7-A120-FF0B6693EF1C}">
      <dsp:nvSpPr>
        <dsp:cNvPr id="0" name=""/>
        <dsp:cNvSpPr/>
      </dsp:nvSpPr>
      <dsp:spPr>
        <a:xfrm rot="5400000">
          <a:off x="-515708" y="515708"/>
          <a:ext cx="4282655" cy="3251237"/>
        </a:xfrm>
        <a:prstGeom prst="chevron">
          <a:avLst/>
        </a:prstGeom>
        <a:solidFill>
          <a:srgbClr val="00B05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95" tIns="23495" rIns="23495" bIns="23495" numCol="1" spcCol="1270" anchor="ctr" anchorCtr="0">
          <a:noAutofit/>
        </a:bodyPr>
        <a:lstStyle/>
        <a:p>
          <a:pPr lvl="0" algn="ctr" defTabSz="1644650">
            <a:lnSpc>
              <a:spcPct val="90000"/>
            </a:lnSpc>
            <a:spcBef>
              <a:spcPct val="0"/>
            </a:spcBef>
            <a:spcAft>
              <a:spcPct val="35000"/>
            </a:spcAft>
          </a:pPr>
          <a:r>
            <a:rPr lang="en-US" sz="3700" kern="1200" dirty="0" smtClean="0">
              <a:latin typeface="Arial" panose="020B0604020202020204" pitchFamily="34" charset="0"/>
              <a:cs typeface="Arial" panose="020B0604020202020204" pitchFamily="34" charset="0"/>
            </a:rPr>
            <a:t>Body of Knowledge</a:t>
          </a:r>
          <a:endParaRPr lang="en-US" sz="3700" kern="1200" dirty="0">
            <a:latin typeface="Arial" panose="020B0604020202020204" pitchFamily="34" charset="0"/>
            <a:cs typeface="Arial" panose="020B0604020202020204" pitchFamily="34" charset="0"/>
          </a:endParaRPr>
        </a:p>
      </dsp:txBody>
      <dsp:txXfrm rot="-5400000">
        <a:off x="2" y="1625618"/>
        <a:ext cx="3251237" cy="1031418"/>
      </dsp:txXfrm>
    </dsp:sp>
    <dsp:sp modelId="{A6D54AB8-C2C9-40B8-9AD0-6FAB5C30A0E1}">
      <dsp:nvSpPr>
        <dsp:cNvPr id="0" name=""/>
        <dsp:cNvSpPr/>
      </dsp:nvSpPr>
      <dsp:spPr>
        <a:xfrm rot="5400000">
          <a:off x="5091570" y="-1664184"/>
          <a:ext cx="2295655" cy="584574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smtClean="0">
              <a:solidFill>
                <a:srgbClr val="004A97"/>
              </a:solidFill>
              <a:latin typeface="Arial" panose="020B0604020202020204" pitchFamily="34" charset="0"/>
              <a:cs typeface="Arial" panose="020B0604020202020204" pitchFamily="34" charset="0"/>
            </a:rPr>
            <a:t>“</a:t>
          </a:r>
          <a:r>
            <a:rPr lang="en-US" sz="2400" kern="1200" dirty="0" smtClean="0">
              <a:solidFill>
                <a:srgbClr val="004A97"/>
              </a:solidFill>
              <a:latin typeface="Arial" panose="020B0604020202020204" pitchFamily="34" charset="0"/>
              <a:cs typeface="Arial" panose="020B0604020202020204" pitchFamily="34" charset="0"/>
            </a:rPr>
            <a:t>What Teachers Should Know and Be Able to Do” (5 Core Propositions)</a:t>
          </a:r>
          <a:endParaRPr lang="en-US" sz="2400" kern="1200" dirty="0">
            <a:solidFill>
              <a:srgbClr val="004A97"/>
            </a:solidFill>
            <a:latin typeface="Arial" panose="020B0604020202020204" pitchFamily="34" charset="0"/>
            <a:cs typeface="Arial" panose="020B0604020202020204" pitchFamily="34" charset="0"/>
          </a:endParaRPr>
        </a:p>
        <a:p>
          <a:pPr marL="228600" lvl="1" indent="-228600" algn="l" defTabSz="1066800">
            <a:lnSpc>
              <a:spcPct val="90000"/>
            </a:lnSpc>
            <a:spcBef>
              <a:spcPct val="0"/>
            </a:spcBef>
            <a:spcAft>
              <a:spcPct val="15000"/>
            </a:spcAft>
            <a:buChar char="••"/>
          </a:pPr>
          <a:r>
            <a:rPr lang="en-US" sz="2400" kern="1200" dirty="0" smtClean="0">
              <a:solidFill>
                <a:srgbClr val="004A97"/>
              </a:solidFill>
              <a:latin typeface="Arial" panose="020B0604020202020204" pitchFamily="34" charset="0"/>
              <a:cs typeface="Arial" panose="020B0604020202020204" pitchFamily="34" charset="0"/>
            </a:rPr>
            <a:t>“Architecture of Accomplished Teaching (AAT)”</a:t>
          </a:r>
          <a:endParaRPr lang="en-US" sz="2400" kern="1200" dirty="0">
            <a:solidFill>
              <a:srgbClr val="004A97"/>
            </a:solidFill>
            <a:latin typeface="Arial" panose="020B0604020202020204" pitchFamily="34" charset="0"/>
            <a:cs typeface="Arial" panose="020B0604020202020204" pitchFamily="34" charset="0"/>
          </a:endParaRPr>
        </a:p>
        <a:p>
          <a:pPr marL="228600" lvl="1" indent="-228600" algn="l" defTabSz="1066800">
            <a:lnSpc>
              <a:spcPct val="90000"/>
            </a:lnSpc>
            <a:spcBef>
              <a:spcPct val="0"/>
            </a:spcBef>
            <a:spcAft>
              <a:spcPct val="15000"/>
            </a:spcAft>
            <a:buChar char="••"/>
          </a:pPr>
          <a:r>
            <a:rPr lang="en-US" sz="2400" kern="1200" dirty="0" smtClean="0">
              <a:solidFill>
                <a:srgbClr val="004A97"/>
              </a:solidFill>
              <a:latin typeface="Arial" panose="020B0604020202020204" pitchFamily="34" charset="0"/>
              <a:cs typeface="Arial" panose="020B0604020202020204" pitchFamily="34" charset="0"/>
            </a:rPr>
            <a:t>Certificate Specific Standards</a:t>
          </a:r>
          <a:endParaRPr lang="en-US" sz="2400" kern="1200" dirty="0">
            <a:solidFill>
              <a:srgbClr val="004A97"/>
            </a:solidFill>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endParaRPr lang="en-US" sz="1400" kern="1200" dirty="0"/>
        </a:p>
      </dsp:txBody>
      <dsp:txXfrm rot="-5400000">
        <a:off x="3316524" y="222927"/>
        <a:ext cx="5733683" cy="20715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63EB61-248C-48C7-A120-FF0B6693EF1C}">
      <dsp:nvSpPr>
        <dsp:cNvPr id="0" name=""/>
        <dsp:cNvSpPr/>
      </dsp:nvSpPr>
      <dsp:spPr>
        <a:xfrm rot="5400000">
          <a:off x="-506139" y="506139"/>
          <a:ext cx="4203191" cy="3190911"/>
        </a:xfrm>
        <a:prstGeom prst="chevron">
          <a:avLst/>
        </a:prstGeom>
        <a:solidFill>
          <a:srgbClr val="00B05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latin typeface="Arial" panose="020B0604020202020204" pitchFamily="34" charset="0"/>
              <a:cs typeface="Arial" panose="020B0604020202020204" pitchFamily="34" charset="0"/>
            </a:rPr>
            <a:t>Overview/Decision Making/General Information</a:t>
          </a:r>
          <a:endParaRPr lang="en-US" sz="2400" kern="1200" dirty="0">
            <a:latin typeface="Arial" panose="020B0604020202020204" pitchFamily="34" charset="0"/>
            <a:cs typeface="Arial" panose="020B0604020202020204" pitchFamily="34" charset="0"/>
          </a:endParaRPr>
        </a:p>
      </dsp:txBody>
      <dsp:txXfrm rot="-5400000">
        <a:off x="2" y="1595455"/>
        <a:ext cx="3190911" cy="1012280"/>
      </dsp:txXfrm>
    </dsp:sp>
    <dsp:sp modelId="{A6D54AB8-C2C9-40B8-9AD0-6FAB5C30A0E1}">
      <dsp:nvSpPr>
        <dsp:cNvPr id="0" name=""/>
        <dsp:cNvSpPr/>
      </dsp:nvSpPr>
      <dsp:spPr>
        <a:xfrm rot="5400000">
          <a:off x="4715401" y="-1460269"/>
          <a:ext cx="2888567" cy="589108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solidFill>
                <a:srgbClr val="004A97"/>
              </a:solidFill>
              <a:latin typeface="Arial" panose="020B0604020202020204" pitchFamily="34" charset="0"/>
              <a:cs typeface="Arial" panose="020B0604020202020204" pitchFamily="34" charset="0"/>
            </a:rPr>
            <a:t>“Guide to National Board Certification”</a:t>
          </a:r>
          <a:endParaRPr lang="en-US" sz="2400" kern="1200" dirty="0">
            <a:solidFill>
              <a:srgbClr val="004A97"/>
            </a:solidFill>
            <a:latin typeface="Arial" panose="020B0604020202020204" pitchFamily="34" charset="0"/>
            <a:cs typeface="Arial" panose="020B0604020202020204" pitchFamily="34" charset="0"/>
          </a:endParaRPr>
        </a:p>
        <a:p>
          <a:pPr marL="228600" lvl="1" indent="-228600" algn="l" defTabSz="1066800">
            <a:lnSpc>
              <a:spcPct val="90000"/>
            </a:lnSpc>
            <a:spcBef>
              <a:spcPct val="0"/>
            </a:spcBef>
            <a:spcAft>
              <a:spcPct val="15000"/>
            </a:spcAft>
            <a:buChar char="••"/>
          </a:pPr>
          <a:r>
            <a:rPr lang="en-US" sz="2400" kern="1200" dirty="0" smtClean="0">
              <a:solidFill>
                <a:srgbClr val="004A97"/>
              </a:solidFill>
              <a:latin typeface="Arial" panose="020B0604020202020204" pitchFamily="34" charset="0"/>
              <a:cs typeface="Arial" panose="020B0604020202020204" pitchFamily="34" charset="0"/>
            </a:rPr>
            <a:t>“Choosing the Right Certificate”</a:t>
          </a:r>
          <a:endParaRPr lang="en-US" sz="2400" kern="1200" dirty="0">
            <a:solidFill>
              <a:srgbClr val="004A97"/>
            </a:solidFill>
            <a:latin typeface="Arial" panose="020B0604020202020204" pitchFamily="34" charset="0"/>
            <a:cs typeface="Arial" panose="020B0604020202020204" pitchFamily="34" charset="0"/>
          </a:endParaRPr>
        </a:p>
        <a:p>
          <a:pPr marL="228600" lvl="1" indent="-228600" algn="l" defTabSz="1066800">
            <a:lnSpc>
              <a:spcPct val="90000"/>
            </a:lnSpc>
            <a:spcBef>
              <a:spcPct val="0"/>
            </a:spcBef>
            <a:spcAft>
              <a:spcPct val="15000"/>
            </a:spcAft>
            <a:buChar char="••"/>
          </a:pPr>
          <a:r>
            <a:rPr lang="en-US" sz="2400" kern="1200" dirty="0" smtClean="0">
              <a:solidFill>
                <a:srgbClr val="004A97"/>
              </a:solidFill>
              <a:latin typeface="Arial" panose="020B0604020202020204" pitchFamily="34" charset="0"/>
              <a:cs typeface="Arial" panose="020B0604020202020204" pitchFamily="34" charset="0"/>
            </a:rPr>
            <a:t>“Scoring Guide”</a:t>
          </a:r>
          <a:endParaRPr lang="en-US" sz="2400" kern="1200" dirty="0">
            <a:solidFill>
              <a:srgbClr val="004A97"/>
            </a:solidFill>
            <a:latin typeface="Arial" panose="020B0604020202020204" pitchFamily="34" charset="0"/>
            <a:cs typeface="Arial" panose="020B0604020202020204" pitchFamily="34" charset="0"/>
          </a:endParaRPr>
        </a:p>
        <a:p>
          <a:pPr marL="228600" lvl="1" indent="-228600" algn="l" defTabSz="1066800">
            <a:lnSpc>
              <a:spcPct val="90000"/>
            </a:lnSpc>
            <a:spcBef>
              <a:spcPct val="0"/>
            </a:spcBef>
            <a:spcAft>
              <a:spcPct val="15000"/>
            </a:spcAft>
            <a:buChar char="••"/>
          </a:pPr>
          <a:r>
            <a:rPr lang="en-US" sz="2400" kern="1200" dirty="0" smtClean="0">
              <a:solidFill>
                <a:srgbClr val="004A97"/>
              </a:solidFill>
              <a:latin typeface="Arial" panose="020B0604020202020204" pitchFamily="34" charset="0"/>
              <a:cs typeface="Arial" panose="020B0604020202020204" pitchFamily="34" charset="0"/>
            </a:rPr>
            <a:t>“Component 1: Content Knowledge Assessment Center Policy and Guidelines”</a:t>
          </a:r>
          <a:endParaRPr lang="en-US" sz="2400" kern="1200" dirty="0">
            <a:solidFill>
              <a:srgbClr val="004A97"/>
            </a:solidFill>
            <a:latin typeface="Arial" panose="020B0604020202020204" pitchFamily="34" charset="0"/>
            <a:cs typeface="Arial" panose="020B0604020202020204" pitchFamily="34" charset="0"/>
          </a:endParaRPr>
        </a:p>
      </dsp:txBody>
      <dsp:txXfrm rot="-5400000">
        <a:off x="3214143" y="181997"/>
        <a:ext cx="5750075" cy="260655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63EB61-248C-48C7-A120-FF0B6693EF1C}">
      <dsp:nvSpPr>
        <dsp:cNvPr id="0" name=""/>
        <dsp:cNvSpPr/>
      </dsp:nvSpPr>
      <dsp:spPr>
        <a:xfrm rot="5400000">
          <a:off x="-515708" y="515708"/>
          <a:ext cx="4282655" cy="3251237"/>
        </a:xfrm>
        <a:prstGeom prst="chevron">
          <a:avLst/>
        </a:prstGeom>
        <a:solidFill>
          <a:srgbClr val="00B05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95" tIns="23495" rIns="23495" bIns="23495" numCol="1" spcCol="1270" anchor="ctr" anchorCtr="0">
          <a:noAutofit/>
        </a:bodyPr>
        <a:lstStyle/>
        <a:p>
          <a:pPr lvl="0" algn="ctr" defTabSz="1644650">
            <a:lnSpc>
              <a:spcPct val="90000"/>
            </a:lnSpc>
            <a:spcBef>
              <a:spcPct val="0"/>
            </a:spcBef>
            <a:spcAft>
              <a:spcPct val="35000"/>
            </a:spcAft>
          </a:pPr>
          <a:r>
            <a:rPr lang="en-US" sz="3700" kern="1200" dirty="0" smtClean="0">
              <a:latin typeface="Arial" panose="020B0604020202020204" pitchFamily="34" charset="0"/>
              <a:cs typeface="Arial" panose="020B0604020202020204" pitchFamily="34" charset="0"/>
            </a:rPr>
            <a:t>Completing the Work </a:t>
          </a:r>
          <a:endParaRPr lang="en-US" sz="3700" kern="1200" dirty="0">
            <a:latin typeface="Arial" panose="020B0604020202020204" pitchFamily="34" charset="0"/>
            <a:cs typeface="Arial" panose="020B0604020202020204" pitchFamily="34" charset="0"/>
          </a:endParaRPr>
        </a:p>
      </dsp:txBody>
      <dsp:txXfrm rot="-5400000">
        <a:off x="2" y="1625618"/>
        <a:ext cx="3251237" cy="1031418"/>
      </dsp:txXfrm>
    </dsp:sp>
    <dsp:sp modelId="{A6D54AB8-C2C9-40B8-9AD0-6FAB5C30A0E1}">
      <dsp:nvSpPr>
        <dsp:cNvPr id="0" name=""/>
        <dsp:cNvSpPr/>
      </dsp:nvSpPr>
      <dsp:spPr>
        <a:xfrm rot="5400000">
          <a:off x="5044376" y="-1489867"/>
          <a:ext cx="2295655" cy="584574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smtClean="0">
              <a:solidFill>
                <a:srgbClr val="004A97"/>
              </a:solidFill>
              <a:latin typeface="Arial" panose="020B0604020202020204" pitchFamily="34" charset="0"/>
              <a:cs typeface="Arial" panose="020B0604020202020204" pitchFamily="34" charset="0"/>
            </a:rPr>
            <a:t>“General Portfolio Instructions”</a:t>
          </a:r>
          <a:endParaRPr lang="en-US" sz="2800" kern="1200" dirty="0">
            <a:solidFill>
              <a:srgbClr val="004A97"/>
            </a:solidFill>
            <a:latin typeface="Arial" panose="020B0604020202020204" pitchFamily="34" charset="0"/>
            <a:cs typeface="Arial" panose="020B0604020202020204" pitchFamily="34" charset="0"/>
          </a:endParaRPr>
        </a:p>
        <a:p>
          <a:pPr marL="285750" lvl="1" indent="-285750" algn="l" defTabSz="1244600">
            <a:lnSpc>
              <a:spcPct val="90000"/>
            </a:lnSpc>
            <a:spcBef>
              <a:spcPct val="0"/>
            </a:spcBef>
            <a:spcAft>
              <a:spcPct val="15000"/>
            </a:spcAft>
            <a:buChar char="••"/>
          </a:pPr>
          <a:r>
            <a:rPr lang="en-US" sz="2800" kern="1200" dirty="0" smtClean="0">
              <a:solidFill>
                <a:srgbClr val="004A97"/>
              </a:solidFill>
              <a:latin typeface="Arial" panose="020B0604020202020204" pitchFamily="34" charset="0"/>
              <a:cs typeface="Arial" panose="020B0604020202020204" pitchFamily="34" charset="0"/>
            </a:rPr>
            <a:t>Certificate Specific Instructions</a:t>
          </a:r>
          <a:endParaRPr lang="en-US" sz="2800" kern="1200" dirty="0">
            <a:solidFill>
              <a:srgbClr val="004A97"/>
            </a:solidFill>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endParaRPr lang="en-US" sz="1400" kern="1200" dirty="0"/>
        </a:p>
      </dsp:txBody>
      <dsp:txXfrm rot="-5400000">
        <a:off x="3269330" y="397244"/>
        <a:ext cx="5733683" cy="2071525"/>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9B9782-7A5A-4A87-921A-63B5B6A99256}" type="datetimeFigureOut">
              <a:rPr lang="en-US" smtClean="0"/>
              <a:t>11/14/2021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A80990-0356-4F2E-B7A4-20C81A345967}" type="slidenum">
              <a:rPr lang="en-US" smtClean="0"/>
              <a:t>‹#›</a:t>
            </a:fld>
            <a:endParaRPr lang="en-US" dirty="0"/>
          </a:p>
        </p:txBody>
      </p:sp>
    </p:spTree>
    <p:extLst>
      <p:ext uri="{BB962C8B-B14F-4D97-AF65-F5344CB8AC3E}">
        <p14:creationId xmlns:p14="http://schemas.microsoft.com/office/powerpoint/2010/main" val="716289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cerra.org/uploads/1/7/6/8/17684955/component_1.pdf"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cerra.org/uploads/1/7/6/8/17684955/component_2.pdf"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A80990-0356-4F2E-B7A4-20C81A345967}" type="slidenum">
              <a:rPr lang="en-US" smtClean="0"/>
              <a:t>1</a:t>
            </a:fld>
            <a:endParaRPr lang="en-US" dirty="0"/>
          </a:p>
        </p:txBody>
      </p:sp>
    </p:spTree>
    <p:extLst>
      <p:ext uri="{BB962C8B-B14F-4D97-AF65-F5344CB8AC3E}">
        <p14:creationId xmlns:p14="http://schemas.microsoft.com/office/powerpoint/2010/main" val="32025195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According to the National Board “Guide to Certification,” which is written in</a:t>
            </a:r>
            <a:r>
              <a:rPr lang="en-US" baseline="0" dirty="0" smtClean="0"/>
              <a:t> second person language,</a:t>
            </a:r>
            <a:r>
              <a:rPr lang="en-US" dirty="0" smtClean="0"/>
              <a:t> “The National Board Student Release Form and Adult Release Form are available as PDF downloads fromhttps://app-13.3111fce3c60afc.gitshack.host/certification/candidate-center/first-time-and-returning-candidate-resources/. These forms are used to collect and document the signed permission given for all individuals who appear in your submitted photographs or are seen or heard in video recordings. You must use National Board release forms; district or school release forms will not be accepted. You must secure permission from the parents or legal guardians of all students in your videos. You should secure permission for all other students in your class in the event you need these releases. You should do this even if you are making the video recordings only for practice, since you might later decide that a video is suitable for submission. Ensure that parents understand that the video recordings are not about the students, but are intended for professional discussions with other teachers about the best ways to teach, and that the students will never be identified by their full names. If, for some reason, a student’s parents refuse to grant permission, you will have to ensure that the student is seated out of the camera’s range and is not heard.</a:t>
            </a:r>
          </a:p>
          <a:p>
            <a:endParaRPr lang="en-US" dirty="0" smtClean="0"/>
          </a:p>
          <a:p>
            <a:r>
              <a:rPr lang="en-US" dirty="0" smtClean="0"/>
              <a:t>You must have a signed Student Release Form for each student who appears or is heard on a submitted video recording, seen in a photograph, or whose work samples you submit, as well as a signed Adult Release Form for any adult who is included in your submitted video recordings or in a photograph. It is your responsibility to keep these release forms on file indefinitely in the event a question arises regarding these permissions. In addition, National Board may request a copy of these forms as documentation for your portfolio component.</a:t>
            </a:r>
          </a:p>
          <a:p>
            <a:endParaRPr lang="en-US" dirty="0" smtClean="0"/>
          </a:p>
          <a:p>
            <a:r>
              <a:rPr lang="en-US" dirty="0" smtClean="0"/>
              <a:t>Prior to uploading your submission(s), you must attest to National Board that you have obtained releases for individuals whose images, work, and/or self-assessments appear in your portfolio materials. You must keep National Board Student and Adult Release forms with your records; do not submit them to National Board. </a:t>
            </a:r>
          </a:p>
          <a:p>
            <a:endParaRPr lang="en-US" dirty="0" smtClean="0"/>
          </a:p>
          <a:p>
            <a:r>
              <a:rPr lang="en-US" dirty="0" smtClean="0"/>
              <a:t>It is your responsibility to keep all release forms on file indefinitely in the event a question arises regarding these permissions. In addition, National Board may request a copy of these forms as documentation for your portfolio component. Do not submit release forms with your portfolio.”</a:t>
            </a:r>
          </a:p>
          <a:p>
            <a:endParaRPr lang="en-US" dirty="0" smtClean="0"/>
          </a:p>
          <a:p>
            <a:r>
              <a:rPr lang="en-US" dirty="0" smtClean="0"/>
              <a:t>Suggestions for Release Forms:</a:t>
            </a:r>
          </a:p>
          <a:p>
            <a:r>
              <a:rPr lang="en-US" dirty="0" smtClean="0"/>
              <a:t>Send them home early with</a:t>
            </a:r>
            <a:r>
              <a:rPr lang="en-US" baseline="0" dirty="0" smtClean="0"/>
              <a:t> a letter explaining the National Board process</a:t>
            </a:r>
          </a:p>
          <a:p>
            <a:r>
              <a:rPr lang="en-US" baseline="0" dirty="0" smtClean="0"/>
              <a:t>Incentivize students to return their forms</a:t>
            </a:r>
          </a:p>
          <a:p>
            <a:r>
              <a:rPr lang="en-US" baseline="0" dirty="0" smtClean="0"/>
              <a:t>Discuss release forms at parent nights and in conferences</a:t>
            </a:r>
          </a:p>
          <a:p>
            <a:r>
              <a:rPr lang="en-US" baseline="0" dirty="0" smtClean="0"/>
              <a:t>Students for whom you do not have a release form may be in the classroom during the lessons, but they cannot be seen or heard on videos, in pictures and their work cannot be included in submitted materials.</a:t>
            </a:r>
          </a:p>
          <a:p>
            <a:endParaRPr lang="en-US" baseline="0" dirty="0" smtClean="0"/>
          </a:p>
          <a:p>
            <a:r>
              <a:rPr lang="en-US" baseline="0" dirty="0" smtClean="0"/>
              <a:t>The URLs on the slide are hyperlinked show that the documents can be shown to the participants. </a:t>
            </a:r>
            <a:endParaRPr lang="en-US" dirty="0"/>
          </a:p>
        </p:txBody>
      </p:sp>
      <p:sp>
        <p:nvSpPr>
          <p:cNvPr id="4" name="Slide Number Placeholder 3"/>
          <p:cNvSpPr>
            <a:spLocks noGrp="1"/>
          </p:cNvSpPr>
          <p:nvPr>
            <p:ph type="sldNum" sz="quarter" idx="10"/>
          </p:nvPr>
        </p:nvSpPr>
        <p:spPr/>
        <p:txBody>
          <a:bodyPr/>
          <a:lstStyle/>
          <a:p>
            <a:fld id="{97A80990-0356-4F2E-B7A4-20C81A345967}" type="slidenum">
              <a:rPr lang="en-US" smtClean="0"/>
              <a:t>12</a:t>
            </a:fld>
            <a:endParaRPr lang="en-US" dirty="0"/>
          </a:p>
        </p:txBody>
      </p:sp>
    </p:spTree>
    <p:extLst>
      <p:ext uri="{BB962C8B-B14F-4D97-AF65-F5344CB8AC3E}">
        <p14:creationId xmlns:p14="http://schemas.microsoft.com/office/powerpoint/2010/main" val="13837087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t>
            </a:r>
            <a:r>
              <a:rPr lang="en-US" baseline="0" dirty="0"/>
              <a:t> candidate’s required body of knowledge for National Board Certification is described through the “Five Core Propositions” and the related “What Teachers Should Know and Be Able to Do” document, the “Architecture of Accomplished Teaching”, and the candidate’s certificate specific professional teaching standards. Accomplished teachers understand and use this body of knowledge in their daily practice. We will unpack the “Five Core Propositions” and the related “What Teachers Should Know and Be Able to Do” document, the “Architecture of Accomplished Teaching”, and the candidate’s certificate specific professional teaching standards in our meetings.</a:t>
            </a:r>
            <a:endParaRPr lang="en-US" dirty="0"/>
          </a:p>
        </p:txBody>
      </p:sp>
      <p:sp>
        <p:nvSpPr>
          <p:cNvPr id="4" name="Slide Number Placeholder 3"/>
          <p:cNvSpPr>
            <a:spLocks noGrp="1"/>
          </p:cNvSpPr>
          <p:nvPr>
            <p:ph type="sldNum" sz="quarter" idx="10"/>
          </p:nvPr>
        </p:nvSpPr>
        <p:spPr/>
        <p:txBody>
          <a:bodyPr/>
          <a:lstStyle/>
          <a:p>
            <a:fld id="{97A80990-0356-4F2E-B7A4-20C81A345967}" type="slidenum">
              <a:rPr lang="en-US" smtClean="0"/>
              <a:t>13</a:t>
            </a:fld>
            <a:endParaRPr lang="en-US" dirty="0"/>
          </a:p>
        </p:txBody>
      </p:sp>
    </p:spTree>
    <p:extLst>
      <p:ext uri="{BB962C8B-B14F-4D97-AF65-F5344CB8AC3E}">
        <p14:creationId xmlns:p14="http://schemas.microsoft.com/office/powerpoint/2010/main" val="21849033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0513" y="706438"/>
            <a:ext cx="6276975" cy="3532187"/>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altLang="en-US" dirty="0"/>
              <a:t>These “Five Core Propositions” are infused in each certificate area. They are recursive in the standards. They are in embedded in the prompts for the portfolio and assessment center exercises.</a:t>
            </a:r>
          </a:p>
          <a:p>
            <a:endParaRPr lang="en-US" altLang="en-US" dirty="0"/>
          </a:p>
          <a:p>
            <a:r>
              <a:rPr lang="en-US" altLang="en-US" dirty="0"/>
              <a:t>The learning for teachers begins as they begin to “see” their practice, their teaching behaviors and the choices they make for students through this “lens”.  </a:t>
            </a:r>
          </a:p>
          <a:p>
            <a:endParaRPr lang="en-US" altLang="en-US" dirty="0"/>
          </a:p>
          <a:p>
            <a:r>
              <a:rPr lang="en-US" altLang="en-US" dirty="0"/>
              <a:t>That’s why there isn’t one “template” for what an accomplished teacher is and why candidates must bring their best work to this process.</a:t>
            </a:r>
          </a:p>
          <a:p>
            <a:endParaRPr lang="en-US" altLang="en-US" dirty="0"/>
          </a:p>
          <a:p>
            <a:r>
              <a:rPr lang="en-US" altLang="en-US" dirty="0"/>
              <a:t>The</a:t>
            </a:r>
            <a:r>
              <a:rPr lang="en-US" altLang="en-US" baseline="0" dirty="0"/>
              <a:t> “Five Core Propositions” are the backbone of certification and describe what an accomplished teacher should know and is able to do on a daily basis.</a:t>
            </a:r>
          </a:p>
          <a:p>
            <a:endParaRPr lang="en-US" altLang="en-US" dirty="0"/>
          </a:p>
          <a:p>
            <a:r>
              <a:rPr lang="en-US" altLang="en-US" dirty="0"/>
              <a:t>Cohort leaders should review</a:t>
            </a:r>
            <a:r>
              <a:rPr lang="en-US" altLang="en-US" baseline="0" dirty="0"/>
              <a:t> the “What Teachers Should Know and Be Able to Do” document on the website so that they can briefly describe each of the propositions. </a:t>
            </a:r>
            <a:endParaRPr lang="en-US" altLang="en-US" dirty="0"/>
          </a:p>
          <a:p>
            <a:endParaRPr lang="en-US" dirty="0"/>
          </a:p>
        </p:txBody>
      </p:sp>
    </p:spTree>
    <p:extLst>
      <p:ext uri="{BB962C8B-B14F-4D97-AF65-F5344CB8AC3E}">
        <p14:creationId xmlns:p14="http://schemas.microsoft.com/office/powerpoint/2010/main" val="20304373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2"/>
                </a:solidFill>
              </a:rPr>
              <a:t>The “What Teacher Should Know and Be Able to Do” document is hyperlinked on the slide or can be found at </a:t>
            </a:r>
            <a:r>
              <a:rPr lang="en-US" dirty="0" smtClean="0">
                <a:solidFill>
                  <a:schemeClr val="tx2"/>
                </a:solidFill>
              </a:rPr>
              <a:t>http://accomplishedteacher.org/. The </a:t>
            </a:r>
            <a:r>
              <a:rPr lang="en-US" dirty="0">
                <a:solidFill>
                  <a:schemeClr val="tx2"/>
                </a:solidFill>
              </a:rPr>
              <a:t>“See, Hear, Feel” handout is available at </a:t>
            </a:r>
            <a:r>
              <a:rPr lang="en-US" dirty="0" smtClean="0">
                <a:solidFill>
                  <a:schemeClr val="tx2"/>
                </a:solidFill>
              </a:rPr>
              <a:t>https://www.cerra.org/national-board-toolkit.html. </a:t>
            </a:r>
            <a:endParaRPr lang="en-US" dirty="0">
              <a:solidFill>
                <a:schemeClr val="tx2"/>
              </a:solidFill>
            </a:endParaRPr>
          </a:p>
          <a:p>
            <a:endParaRPr lang="en-US" b="1" dirty="0"/>
          </a:p>
          <a:p>
            <a:r>
              <a:rPr lang="en-US" b="1" dirty="0">
                <a:solidFill>
                  <a:schemeClr val="accent4"/>
                </a:solidFill>
              </a:rPr>
              <a:t>Core Proposition/“Say Something“ Activity</a:t>
            </a:r>
          </a:p>
          <a:p>
            <a:endParaRPr lang="en-US" b="1" dirty="0">
              <a:solidFill>
                <a:schemeClr val="accent4"/>
              </a:solidFill>
            </a:endParaRPr>
          </a:p>
          <a:p>
            <a:r>
              <a:rPr lang="en-US" b="1" dirty="0">
                <a:solidFill>
                  <a:schemeClr val="accent4"/>
                </a:solidFill>
              </a:rPr>
              <a:t>Rationale: </a:t>
            </a:r>
          </a:p>
          <a:p>
            <a:r>
              <a:rPr lang="en-US" dirty="0">
                <a:solidFill>
                  <a:schemeClr val="accent4"/>
                </a:solidFill>
              </a:rPr>
              <a:t>The National Board Core Propositions are foundational to the entire National Board Certification® process. As such, it is important that teachers are familiar with each proposition and that they are able to connect teaching practice to the “Five Core Propositions.”</a:t>
            </a:r>
          </a:p>
          <a:p>
            <a:r>
              <a:rPr lang="en-US" b="1" dirty="0">
                <a:solidFill>
                  <a:schemeClr val="accent4"/>
                </a:solidFill>
              </a:rPr>
              <a:t>Management</a:t>
            </a:r>
          </a:p>
          <a:p>
            <a:r>
              <a:rPr lang="en-US" dirty="0">
                <a:solidFill>
                  <a:schemeClr val="accent4"/>
                </a:solidFill>
              </a:rPr>
              <a:t>Time: 30-45 minutes</a:t>
            </a:r>
          </a:p>
          <a:p>
            <a:r>
              <a:rPr lang="en-US" b="1" dirty="0">
                <a:solidFill>
                  <a:schemeClr val="accent4"/>
                </a:solidFill>
              </a:rPr>
              <a:t>Materials: </a:t>
            </a:r>
          </a:p>
          <a:p>
            <a:r>
              <a:rPr lang="en-US" dirty="0">
                <a:solidFill>
                  <a:schemeClr val="accent4"/>
                </a:solidFill>
              </a:rPr>
              <a:t>Copies of the “Five Core Propositions” for each participant and the “What Teachers Should Know and Be Able to Do” article (use online versions)</a:t>
            </a:r>
          </a:p>
          <a:p>
            <a:r>
              <a:rPr lang="en-US" dirty="0">
                <a:solidFill>
                  <a:schemeClr val="accent4"/>
                </a:solidFill>
              </a:rPr>
              <a:t>See, Hear, Feel handout – 1 copy per participant</a:t>
            </a:r>
          </a:p>
          <a:p>
            <a:r>
              <a:rPr lang="en-US" b="1" dirty="0">
                <a:solidFill>
                  <a:schemeClr val="accent4"/>
                </a:solidFill>
              </a:rPr>
              <a:t>Directions:  </a:t>
            </a:r>
          </a:p>
          <a:p>
            <a:r>
              <a:rPr lang="en-US" dirty="0">
                <a:solidFill>
                  <a:schemeClr val="accent4"/>
                </a:solidFill>
              </a:rPr>
              <a:t>1. Ask the participants to imagine what they would see, hear and feel in an accomplished teacher’s classroom and record it on the handout.</a:t>
            </a:r>
          </a:p>
          <a:p>
            <a:r>
              <a:rPr lang="en-US" dirty="0">
                <a:solidFill>
                  <a:schemeClr val="accent4"/>
                </a:solidFill>
              </a:rPr>
              <a:t>2. Have the groups count off by 5’s.</a:t>
            </a:r>
          </a:p>
          <a:p>
            <a:r>
              <a:rPr lang="en-US" dirty="0">
                <a:solidFill>
                  <a:schemeClr val="accent4"/>
                </a:solidFill>
              </a:rPr>
              <a:t>3. Have participants locate the full text of the core proposition within the “What Teachers Should Know and Be Able to Do” article that matches their number, 1-5. Suggest that participants identify how far they will read silently, usually 1-3 paragraphs, before stopping to say something.</a:t>
            </a:r>
          </a:p>
          <a:p>
            <a:r>
              <a:rPr lang="en-US" dirty="0">
                <a:solidFill>
                  <a:schemeClr val="accent4"/>
                </a:solidFill>
              </a:rPr>
              <a:t>4. Once participants reach the chosen stopping point they exchange comments or “say something”. The “something” could be a</a:t>
            </a:r>
          </a:p>
          <a:p>
            <a:r>
              <a:rPr lang="en-US" dirty="0">
                <a:solidFill>
                  <a:schemeClr val="accent4"/>
                </a:solidFill>
              </a:rPr>
              <a:t>question, a brief summary, a key point, an interesting idea or a new connection. They may want to connect what they have read</a:t>
            </a:r>
          </a:p>
          <a:p>
            <a:r>
              <a:rPr lang="en-US" dirty="0">
                <a:solidFill>
                  <a:schemeClr val="accent4"/>
                </a:solidFill>
              </a:rPr>
              <a:t>to their description of the accomplished teacher’s classroom.</a:t>
            </a:r>
          </a:p>
          <a:p>
            <a:r>
              <a:rPr lang="en-US" dirty="0">
                <a:solidFill>
                  <a:schemeClr val="accent4"/>
                </a:solidFill>
              </a:rPr>
              <a:t>5. Continue the process until the selection is completed; This will take approximately 8 minutes. </a:t>
            </a:r>
          </a:p>
          <a:p>
            <a:r>
              <a:rPr lang="en-US" dirty="0">
                <a:solidFill>
                  <a:schemeClr val="accent4"/>
                </a:solidFill>
              </a:rPr>
              <a:t>6. Ask each group to provide a summary of the information they have read about their assigned core proposition. </a:t>
            </a:r>
            <a:r>
              <a:rPr lang="en-US" dirty="0" smtClean="0">
                <a:solidFill>
                  <a:schemeClr val="accent4"/>
                </a:solidFill>
              </a:rPr>
              <a:t>Each</a:t>
            </a:r>
            <a:r>
              <a:rPr lang="en-US" baseline="0" dirty="0" smtClean="0">
                <a:solidFill>
                  <a:schemeClr val="accent4"/>
                </a:solidFill>
              </a:rPr>
              <a:t> group could make a poster to share their information.</a:t>
            </a:r>
            <a:endParaRPr lang="en-US" dirty="0">
              <a:solidFill>
                <a:schemeClr val="accent4"/>
              </a:solidFill>
            </a:endParaRPr>
          </a:p>
          <a:p>
            <a:pPr defTabSz="931774">
              <a:defRPr/>
            </a:pPr>
            <a:r>
              <a:rPr lang="en-US" dirty="0">
                <a:solidFill>
                  <a:schemeClr val="accent4"/>
                </a:solidFill>
              </a:rPr>
              <a:t>7. Encourage participants to read the full text for each core proposition on their own and make notes about how the propositions can inform their teaching. </a:t>
            </a:r>
          </a:p>
          <a:p>
            <a:endParaRPr lang="en-US" dirty="0">
              <a:solidFill>
                <a:schemeClr val="accent4"/>
              </a:solidFill>
            </a:endParaRPr>
          </a:p>
        </p:txBody>
      </p:sp>
      <p:sp>
        <p:nvSpPr>
          <p:cNvPr id="4" name="Slide Number Placeholder 3"/>
          <p:cNvSpPr>
            <a:spLocks noGrp="1"/>
          </p:cNvSpPr>
          <p:nvPr>
            <p:ph type="sldNum" sz="quarter" idx="10"/>
          </p:nvPr>
        </p:nvSpPr>
        <p:spPr/>
        <p:txBody>
          <a:bodyPr/>
          <a:lstStyle/>
          <a:p>
            <a:fld id="{97A80990-0356-4F2E-B7A4-20C81A345967}" type="slidenum">
              <a:rPr lang="en-US" smtClean="0"/>
              <a:t>15</a:t>
            </a:fld>
            <a:endParaRPr lang="en-US" dirty="0"/>
          </a:p>
        </p:txBody>
      </p:sp>
    </p:spTree>
    <p:extLst>
      <p:ext uri="{BB962C8B-B14F-4D97-AF65-F5344CB8AC3E}">
        <p14:creationId xmlns:p14="http://schemas.microsoft.com/office/powerpoint/2010/main" val="11702663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4294967295"/>
          </p:nvPr>
        </p:nvSpPr>
        <p:spPr bwMode="auto">
          <a:xfrm>
            <a:off x="3884613" y="8575675"/>
            <a:ext cx="2971800" cy="450850"/>
          </a:xfrm>
          <a:prstGeom prst="rect">
            <a:avLst/>
          </a:prstGeom>
          <a:noFill/>
          <a:ln>
            <a:miter lim="800000"/>
            <a:headEnd/>
            <a:tailEnd/>
          </a:ln>
        </p:spPr>
        <p:txBody>
          <a:bodyPr/>
          <a:lstStyle/>
          <a:p>
            <a:fld id="{7B4AC8C9-1AEC-4D76-AE5F-22FBDFCFD476}" type="slidenum">
              <a:rPr lang="en-US" altLang="en-US"/>
              <a:pPr/>
              <a:t>16</a:t>
            </a:fld>
            <a:endParaRPr lang="en-US" altLang="en-US" dirty="0"/>
          </a:p>
        </p:txBody>
      </p:sp>
      <p:sp>
        <p:nvSpPr>
          <p:cNvPr id="47107" name="Rectangle 2"/>
          <p:cNvSpPr>
            <a:spLocks noGrp="1" noRot="1" noChangeAspect="1" noChangeArrowheads="1" noTextEdit="1"/>
          </p:cNvSpPr>
          <p:nvPr>
            <p:ph type="sldImg"/>
          </p:nvPr>
        </p:nvSpPr>
        <p:spPr bwMode="auto">
          <a:xfrm>
            <a:off x="420688" y="677863"/>
            <a:ext cx="6016625" cy="3384550"/>
          </a:xfrm>
          <a:prstGeom prst="rect">
            <a:avLst/>
          </a:prstGeom>
          <a:noFill/>
          <a:ln>
            <a:miter lim="800000"/>
            <a:headEnd/>
            <a:tailEnd/>
          </a:ln>
        </p:spPr>
      </p:sp>
      <p:sp>
        <p:nvSpPr>
          <p:cNvPr id="47108" name="Rectangle 3"/>
          <p:cNvSpPr>
            <a:spLocks noGrp="1" noChangeArrowheads="1"/>
          </p:cNvSpPr>
          <p:nvPr>
            <p:ph type="body" idx="1"/>
          </p:nvPr>
        </p:nvSpPr>
        <p:spPr bwMode="auto">
          <a:xfrm>
            <a:off x="685800" y="4287838"/>
            <a:ext cx="5486400" cy="4062412"/>
          </a:xfrm>
          <a:prstGeom prst="rect">
            <a:avLst/>
          </a:prstGeom>
          <a:noFill/>
          <a:ln>
            <a:miter lim="800000"/>
            <a:headEnd/>
            <a:tailEnd/>
          </a:ln>
        </p:spPr>
        <p:txBody>
          <a:bodyPr/>
          <a:lstStyle/>
          <a:p>
            <a:pPr eaLnBrk="1" hangingPunct="1"/>
            <a:r>
              <a:rPr lang="en-US" altLang="en-US" dirty="0"/>
              <a:t>The “Architecture for Accomplished Teaching (AAT)” is a metaphor for what accomplished teachers do in the classroom. What is visible in the classroom may be different but fundamental aspects of teaching are shared by all accomplished teachers. The visual and an explanation of</a:t>
            </a:r>
            <a:r>
              <a:rPr lang="en-US" altLang="en-US" baseline="0" dirty="0"/>
              <a:t> the “AAT” can be found on pages 5-7 of the “General Portfolio Instructions.”</a:t>
            </a:r>
            <a:endParaRPr lang="en-US" altLang="en-US" dirty="0"/>
          </a:p>
          <a:p>
            <a:pPr eaLnBrk="1" hangingPunct="1"/>
            <a:endParaRPr lang="en-US" altLang="en-US" dirty="0"/>
          </a:p>
          <a:p>
            <a:pPr eaLnBrk="1" hangingPunct="1"/>
            <a:r>
              <a:rPr lang="en-US" altLang="en-US" dirty="0"/>
              <a:t>This slide goes through the steps of the “Architecture of Accomplished Teaching” and relates the steps to the “Five Core Propositions.”</a:t>
            </a:r>
          </a:p>
          <a:p>
            <a:pPr eaLnBrk="1" hangingPunct="1"/>
            <a:endParaRPr lang="en-US" altLang="en-US" dirty="0"/>
          </a:p>
          <a:p>
            <a:pPr eaLnBrk="1" hangingPunct="1"/>
            <a:r>
              <a:rPr lang="en-US" altLang="en-US" dirty="0"/>
              <a:t>Discuss the information on the slide and/or show the video available at </a:t>
            </a:r>
            <a:r>
              <a:rPr lang="en-US" altLang="en-US" baseline="0" dirty="0"/>
              <a:t>https://www.youtube.com/watch?v=1nTrbuDhkYQ. </a:t>
            </a:r>
            <a:endParaRPr lang="en-US" altLang="en-US" dirty="0"/>
          </a:p>
          <a:p>
            <a:pPr eaLnBrk="1" hangingPunct="1"/>
            <a:endParaRPr lang="en-US" altLang="en-US" dirty="0"/>
          </a:p>
        </p:txBody>
      </p:sp>
    </p:spTree>
    <p:extLst>
      <p:ext uri="{BB962C8B-B14F-4D97-AF65-F5344CB8AC3E}">
        <p14:creationId xmlns:p14="http://schemas.microsoft.com/office/powerpoint/2010/main" val="17447209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the participants to share their AHAs about the “Five Core Propositions” and the “AAT.” How</a:t>
            </a:r>
            <a:r>
              <a:rPr lang="en-US" baseline="0" dirty="0"/>
              <a:t> do they see their practice changing if they truly incorporate the “Five Core Propositions” and the “AAT” into their practice? Provide the participants with a chance to ask questions about the first two parts of the National Board Body of Knowledge. </a:t>
            </a:r>
            <a:endParaRPr lang="en-US" dirty="0"/>
          </a:p>
        </p:txBody>
      </p:sp>
      <p:sp>
        <p:nvSpPr>
          <p:cNvPr id="4" name="Slide Number Placeholder 3"/>
          <p:cNvSpPr>
            <a:spLocks noGrp="1"/>
          </p:cNvSpPr>
          <p:nvPr>
            <p:ph type="sldNum" sz="quarter" idx="10"/>
          </p:nvPr>
        </p:nvSpPr>
        <p:spPr/>
        <p:txBody>
          <a:bodyPr/>
          <a:lstStyle/>
          <a:p>
            <a:fld id="{97A80990-0356-4F2E-B7A4-20C81A345967}" type="slidenum">
              <a:rPr lang="en-US" smtClean="0"/>
              <a:t>17</a:t>
            </a:fld>
            <a:endParaRPr lang="en-US" dirty="0"/>
          </a:p>
        </p:txBody>
      </p:sp>
    </p:spTree>
    <p:extLst>
      <p:ext uri="{BB962C8B-B14F-4D97-AF65-F5344CB8AC3E}">
        <p14:creationId xmlns:p14="http://schemas.microsoft.com/office/powerpoint/2010/main" val="37189991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A80990-0356-4F2E-B7A4-20C81A345967}" type="slidenum">
              <a:rPr lang="en-US" smtClean="0"/>
              <a:t>18</a:t>
            </a:fld>
            <a:endParaRPr lang="en-US" dirty="0"/>
          </a:p>
        </p:txBody>
      </p:sp>
    </p:spTree>
    <p:extLst>
      <p:ext uri="{BB962C8B-B14F-4D97-AF65-F5344CB8AC3E}">
        <p14:creationId xmlns:p14="http://schemas.microsoft.com/office/powerpoint/2010/main" val="11066164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p:cNvSpPr>
          <p:nvPr>
            <p:ph type="sldImg"/>
          </p:nvPr>
        </p:nvSpPr>
        <p:spPr bwMode="auto">
          <a:xfrm>
            <a:off x="446088" y="688975"/>
            <a:ext cx="6118225" cy="3441700"/>
          </a:xfrm>
          <a:prstGeom prst="rect">
            <a:avLst/>
          </a:prstGeom>
          <a:noFill/>
          <a:ln w="12700">
            <a:solidFill>
              <a:srgbClr val="000000"/>
            </a:solidFill>
            <a:miter lim="800000"/>
            <a:headEnd/>
            <a:tailEnd/>
          </a:ln>
        </p:spPr>
      </p:sp>
      <p:sp>
        <p:nvSpPr>
          <p:cNvPr id="59395" name="Notes Placeholder 2"/>
          <p:cNvSpPr>
            <a:spLocks noGrp="1"/>
          </p:cNvSpPr>
          <p:nvPr>
            <p:ph type="body" idx="1"/>
          </p:nvPr>
        </p:nvSpPr>
        <p:spPr bwMode="auto">
          <a:xfrm>
            <a:off x="701040" y="4359302"/>
            <a:ext cx="5608320" cy="4130119"/>
          </a:xfrm>
          <a:prstGeom prst="rect">
            <a:avLst/>
          </a:prstGeom>
          <a:noFill/>
          <a:ln>
            <a:miter lim="800000"/>
            <a:headEnd/>
            <a:tailEnd/>
          </a:ln>
        </p:spPr>
        <p:txBody>
          <a:bodyPr/>
          <a:lstStyle/>
          <a:p>
            <a:pPr defTabSz="931774">
              <a:defRPr/>
            </a:pPr>
            <a:r>
              <a:rPr lang="en-US" dirty="0" smtClean="0"/>
              <a:t>Cohort</a:t>
            </a:r>
            <a:r>
              <a:rPr lang="en-US" baseline="0" dirty="0" smtClean="0"/>
              <a:t> Leaders</a:t>
            </a:r>
            <a:r>
              <a:rPr lang="en-US" dirty="0" smtClean="0"/>
              <a:t> should refer</a:t>
            </a:r>
            <a:r>
              <a:rPr lang="en-US" baseline="0" dirty="0" smtClean="0"/>
              <a:t> to the </a:t>
            </a:r>
            <a:r>
              <a:rPr lang="en-US" dirty="0" smtClean="0"/>
              <a:t>portfolio</a:t>
            </a:r>
            <a:r>
              <a:rPr lang="en-US" baseline="0" dirty="0" smtClean="0"/>
              <a:t> instructions available at https://app-13.3111fce3c60afc.gitshack.host/certification/candidate-center/first-time-and-returning-candidate-resources/. Cohort leaders should use the information on the slide to provide an overview of Component 2. </a:t>
            </a:r>
            <a:endParaRPr lang="en-US" dirty="0" smtClean="0"/>
          </a:p>
          <a:p>
            <a:endParaRPr lang="en-US" dirty="0" smtClean="0"/>
          </a:p>
        </p:txBody>
      </p:sp>
    </p:spTree>
    <p:extLst>
      <p:ext uri="{BB962C8B-B14F-4D97-AF65-F5344CB8AC3E}">
        <p14:creationId xmlns:p14="http://schemas.microsoft.com/office/powerpoint/2010/main" val="25797156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According to the National Board, “This portfolio entry provides you with the opportunity to highlight your ability to evaluate learning strengths and needs for individual students; plan and implement appropriate differentiated instruction for those students; and analyze and modify instructional strategies and materials based on ongoing assessment. The tasks for all components and the rubrics used to assess candidate work have been developed in accordance with the Five Core Propositions and the certificate area Standards.”</a:t>
            </a:r>
          </a:p>
          <a:p>
            <a:pPr defTabSz="931774">
              <a:defRPr/>
            </a:pPr>
            <a:r>
              <a:rPr lang="en-US" dirty="0" smtClean="0"/>
              <a:t> </a:t>
            </a:r>
          </a:p>
          <a:p>
            <a:pPr defTabSz="931774">
              <a:defRPr/>
            </a:pPr>
            <a:r>
              <a:rPr lang="en-US" dirty="0" smtClean="0"/>
              <a:t>Cohort</a:t>
            </a:r>
            <a:r>
              <a:rPr lang="en-US" baseline="0" dirty="0" smtClean="0"/>
              <a:t> Leaders</a:t>
            </a:r>
            <a:r>
              <a:rPr lang="en-US" dirty="0" smtClean="0"/>
              <a:t> should refer</a:t>
            </a:r>
            <a:r>
              <a:rPr lang="en-US" baseline="0" dirty="0" smtClean="0"/>
              <a:t> to the </a:t>
            </a:r>
            <a:r>
              <a:rPr lang="en-US" dirty="0" smtClean="0"/>
              <a:t>portfolio</a:t>
            </a:r>
            <a:r>
              <a:rPr lang="en-US" baseline="0" dirty="0" smtClean="0"/>
              <a:t> instructions available at https://app-13.3111fce3c60afc.gitshack.host/certification/candidate-center/first-time-and-returning-candidate-resources/. Cohort leaders should use the information on the slide to provide an overview of Component 2. </a:t>
            </a:r>
            <a:endParaRPr lang="en-US" dirty="0" smtClean="0"/>
          </a:p>
          <a:p>
            <a:endParaRPr lang="en-US" dirty="0"/>
          </a:p>
        </p:txBody>
      </p:sp>
      <p:sp>
        <p:nvSpPr>
          <p:cNvPr id="4" name="Slide Number Placeholder 3"/>
          <p:cNvSpPr>
            <a:spLocks noGrp="1"/>
          </p:cNvSpPr>
          <p:nvPr>
            <p:ph type="sldNum" sz="quarter" idx="10"/>
          </p:nvPr>
        </p:nvSpPr>
        <p:spPr/>
        <p:txBody>
          <a:bodyPr/>
          <a:lstStyle/>
          <a:p>
            <a:fld id="{97A80990-0356-4F2E-B7A4-20C81A345967}" type="slidenum">
              <a:rPr lang="en-US" smtClean="0"/>
              <a:t>20</a:t>
            </a:fld>
            <a:endParaRPr lang="en-US" dirty="0"/>
          </a:p>
        </p:txBody>
      </p:sp>
    </p:spTree>
    <p:extLst>
      <p:ext uri="{BB962C8B-B14F-4D97-AF65-F5344CB8AC3E}">
        <p14:creationId xmlns:p14="http://schemas.microsoft.com/office/powerpoint/2010/main" val="25923530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Cohort</a:t>
            </a:r>
            <a:r>
              <a:rPr lang="en-US" baseline="0" dirty="0" smtClean="0"/>
              <a:t> Leaders</a:t>
            </a:r>
            <a:r>
              <a:rPr lang="en-US" dirty="0" smtClean="0"/>
              <a:t> should refer</a:t>
            </a:r>
            <a:r>
              <a:rPr lang="en-US" baseline="0" dirty="0" smtClean="0"/>
              <a:t> to the </a:t>
            </a:r>
            <a:r>
              <a:rPr lang="en-US" dirty="0" smtClean="0"/>
              <a:t>portfolio</a:t>
            </a:r>
            <a:r>
              <a:rPr lang="en-US" baseline="0" dirty="0" smtClean="0"/>
              <a:t> instructions available at https://app-13.3111fce3c60afc.gitshack.host/certification/candidate-center/first-time-and-returning-candidate-resources/. Cohort leaders should use the information on the slide to provide an overview of Component 2. </a:t>
            </a:r>
            <a:endParaRPr lang="en-US" dirty="0" smtClean="0"/>
          </a:p>
          <a:p>
            <a:endParaRPr lang="en-US" dirty="0"/>
          </a:p>
        </p:txBody>
      </p:sp>
      <p:sp>
        <p:nvSpPr>
          <p:cNvPr id="4" name="Slide Number Placeholder 3"/>
          <p:cNvSpPr>
            <a:spLocks noGrp="1"/>
          </p:cNvSpPr>
          <p:nvPr>
            <p:ph type="sldNum" sz="quarter" idx="10"/>
          </p:nvPr>
        </p:nvSpPr>
        <p:spPr/>
        <p:txBody>
          <a:bodyPr/>
          <a:lstStyle/>
          <a:p>
            <a:fld id="{97A80990-0356-4F2E-B7A4-20C81A345967}" type="slidenum">
              <a:rPr lang="en-US" smtClean="0"/>
              <a:t>21</a:t>
            </a:fld>
            <a:endParaRPr lang="en-US" dirty="0"/>
          </a:p>
        </p:txBody>
      </p:sp>
    </p:spTree>
    <p:extLst>
      <p:ext uri="{BB962C8B-B14F-4D97-AF65-F5344CB8AC3E}">
        <p14:creationId xmlns:p14="http://schemas.microsoft.com/office/powerpoint/2010/main" val="1912277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enter the</a:t>
            </a:r>
            <a:r>
              <a:rPr lang="en-US" baseline="0" dirty="0"/>
              <a:t> name(s), title(s), and contact </a:t>
            </a:r>
            <a:r>
              <a:rPr lang="en-US" baseline="0"/>
              <a:t>information for </a:t>
            </a:r>
            <a:r>
              <a:rPr lang="en-US" baseline="0" dirty="0"/>
              <a:t>the </a:t>
            </a:r>
            <a:r>
              <a:rPr lang="en-US" baseline="0"/>
              <a:t>cohort facilitator(s).</a:t>
            </a:r>
            <a:endParaRPr lang="en-US" dirty="0"/>
          </a:p>
        </p:txBody>
      </p:sp>
      <p:sp>
        <p:nvSpPr>
          <p:cNvPr id="4" name="Slide Number Placeholder 3"/>
          <p:cNvSpPr>
            <a:spLocks noGrp="1"/>
          </p:cNvSpPr>
          <p:nvPr>
            <p:ph type="sldNum" sz="quarter" idx="10"/>
          </p:nvPr>
        </p:nvSpPr>
        <p:spPr/>
        <p:txBody>
          <a:bodyPr/>
          <a:lstStyle/>
          <a:p>
            <a:fld id="{97A80990-0356-4F2E-B7A4-20C81A345967}" type="slidenum">
              <a:rPr lang="en-US" smtClean="0"/>
              <a:t>4</a:t>
            </a:fld>
            <a:endParaRPr lang="en-US" dirty="0"/>
          </a:p>
        </p:txBody>
      </p:sp>
    </p:spTree>
    <p:extLst>
      <p:ext uri="{BB962C8B-B14F-4D97-AF65-F5344CB8AC3E}">
        <p14:creationId xmlns:p14="http://schemas.microsoft.com/office/powerpoint/2010/main" val="19884113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Cohort</a:t>
            </a:r>
            <a:r>
              <a:rPr lang="en-US" baseline="0" dirty="0" smtClean="0"/>
              <a:t> Leaders</a:t>
            </a:r>
            <a:r>
              <a:rPr lang="en-US" dirty="0" smtClean="0"/>
              <a:t> should refer</a:t>
            </a:r>
            <a:r>
              <a:rPr lang="en-US" baseline="0" dirty="0" smtClean="0"/>
              <a:t> to the </a:t>
            </a:r>
            <a:r>
              <a:rPr lang="en-US" dirty="0" smtClean="0"/>
              <a:t>portfolio</a:t>
            </a:r>
            <a:r>
              <a:rPr lang="en-US" baseline="0" dirty="0" smtClean="0"/>
              <a:t> instructions available at https://app-13.3111fce3c60afc.gitshack.host/certification/candidate-center/first-time-and-returning-candidate-resources/. Cohort leaders should use the information on the slide to provide an overview of Component 2. </a:t>
            </a:r>
            <a:endParaRPr lang="en-US" dirty="0" smtClean="0"/>
          </a:p>
          <a:p>
            <a:endParaRPr lang="en-US" dirty="0"/>
          </a:p>
        </p:txBody>
      </p:sp>
      <p:sp>
        <p:nvSpPr>
          <p:cNvPr id="4" name="Slide Number Placeholder 3"/>
          <p:cNvSpPr>
            <a:spLocks noGrp="1"/>
          </p:cNvSpPr>
          <p:nvPr>
            <p:ph type="sldNum" sz="quarter" idx="10"/>
          </p:nvPr>
        </p:nvSpPr>
        <p:spPr/>
        <p:txBody>
          <a:bodyPr/>
          <a:lstStyle/>
          <a:p>
            <a:fld id="{97A80990-0356-4F2E-B7A4-20C81A345967}" type="slidenum">
              <a:rPr lang="en-US" smtClean="0"/>
              <a:t>22</a:t>
            </a:fld>
            <a:endParaRPr lang="en-US" dirty="0"/>
          </a:p>
        </p:txBody>
      </p:sp>
    </p:spTree>
    <p:extLst>
      <p:ext uri="{BB962C8B-B14F-4D97-AF65-F5344CB8AC3E}">
        <p14:creationId xmlns:p14="http://schemas.microsoft.com/office/powerpoint/2010/main" val="15672434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Cohort</a:t>
            </a:r>
            <a:r>
              <a:rPr lang="en-US" baseline="0" dirty="0" smtClean="0"/>
              <a:t> Leaders</a:t>
            </a:r>
            <a:r>
              <a:rPr lang="en-US" dirty="0" smtClean="0"/>
              <a:t> should refer</a:t>
            </a:r>
            <a:r>
              <a:rPr lang="en-US" baseline="0" dirty="0" smtClean="0"/>
              <a:t> to the </a:t>
            </a:r>
            <a:r>
              <a:rPr lang="en-US" dirty="0" smtClean="0"/>
              <a:t>portfolio</a:t>
            </a:r>
            <a:r>
              <a:rPr lang="en-US" baseline="0" dirty="0" smtClean="0"/>
              <a:t> instructions available at https://app-13.3111fce3c60afc.gitshack.host/certification/candidate-center/first-time-and-returning-candidate-resources/. Cohort leaders should use the information on the slide to provide an overview of Component 2. </a:t>
            </a:r>
            <a:endParaRPr lang="en-US" dirty="0" smtClean="0"/>
          </a:p>
          <a:p>
            <a:endParaRPr lang="en-US" dirty="0"/>
          </a:p>
        </p:txBody>
      </p:sp>
      <p:sp>
        <p:nvSpPr>
          <p:cNvPr id="4" name="Slide Number Placeholder 3"/>
          <p:cNvSpPr>
            <a:spLocks noGrp="1"/>
          </p:cNvSpPr>
          <p:nvPr>
            <p:ph type="sldNum" sz="quarter" idx="10"/>
          </p:nvPr>
        </p:nvSpPr>
        <p:spPr/>
        <p:txBody>
          <a:bodyPr/>
          <a:lstStyle/>
          <a:p>
            <a:fld id="{97A80990-0356-4F2E-B7A4-20C81A345967}" type="slidenum">
              <a:rPr lang="en-US" smtClean="0"/>
              <a:t>23</a:t>
            </a:fld>
            <a:endParaRPr lang="en-US" dirty="0"/>
          </a:p>
        </p:txBody>
      </p:sp>
    </p:spTree>
    <p:extLst>
      <p:ext uri="{BB962C8B-B14F-4D97-AF65-F5344CB8AC3E}">
        <p14:creationId xmlns:p14="http://schemas.microsoft.com/office/powerpoint/2010/main" val="32394730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Cohort</a:t>
            </a:r>
            <a:r>
              <a:rPr lang="en-US" baseline="0" dirty="0" smtClean="0"/>
              <a:t> Leaders</a:t>
            </a:r>
            <a:r>
              <a:rPr lang="en-US" dirty="0" smtClean="0"/>
              <a:t> should refer</a:t>
            </a:r>
            <a:r>
              <a:rPr lang="en-US" baseline="0" dirty="0" smtClean="0"/>
              <a:t> to the </a:t>
            </a:r>
            <a:r>
              <a:rPr lang="en-US" dirty="0" smtClean="0"/>
              <a:t>portfolio</a:t>
            </a:r>
            <a:r>
              <a:rPr lang="en-US" baseline="0" dirty="0" smtClean="0"/>
              <a:t> instructions available at https://app-13.3111fce3c60afc.gitshack.host/certification/candidate-center/first-time-and-returning-candidate-resources/. Cohort leaders should use the information on the slide to provide an overview of Component 2. </a:t>
            </a:r>
            <a:endParaRPr lang="en-US" dirty="0" smtClean="0"/>
          </a:p>
          <a:p>
            <a:endParaRPr lang="en-US" dirty="0"/>
          </a:p>
        </p:txBody>
      </p:sp>
      <p:sp>
        <p:nvSpPr>
          <p:cNvPr id="4" name="Slide Number Placeholder 3"/>
          <p:cNvSpPr>
            <a:spLocks noGrp="1"/>
          </p:cNvSpPr>
          <p:nvPr>
            <p:ph type="sldNum" sz="quarter" idx="10"/>
          </p:nvPr>
        </p:nvSpPr>
        <p:spPr/>
        <p:txBody>
          <a:bodyPr/>
          <a:lstStyle/>
          <a:p>
            <a:fld id="{97A80990-0356-4F2E-B7A4-20C81A345967}" type="slidenum">
              <a:rPr lang="en-US" smtClean="0"/>
              <a:t>24</a:t>
            </a:fld>
            <a:endParaRPr lang="en-US" dirty="0"/>
          </a:p>
        </p:txBody>
      </p:sp>
    </p:spTree>
    <p:extLst>
      <p:ext uri="{BB962C8B-B14F-4D97-AF65-F5344CB8AC3E}">
        <p14:creationId xmlns:p14="http://schemas.microsoft.com/office/powerpoint/2010/main" val="20040537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Cohort</a:t>
            </a:r>
            <a:r>
              <a:rPr lang="en-US" baseline="0" dirty="0" smtClean="0"/>
              <a:t> Leaders</a:t>
            </a:r>
            <a:r>
              <a:rPr lang="en-US" dirty="0" smtClean="0"/>
              <a:t> should refer</a:t>
            </a:r>
            <a:r>
              <a:rPr lang="en-US" baseline="0" dirty="0" smtClean="0"/>
              <a:t> to the </a:t>
            </a:r>
            <a:r>
              <a:rPr lang="en-US" dirty="0" smtClean="0"/>
              <a:t>portfolio</a:t>
            </a:r>
            <a:r>
              <a:rPr lang="en-US" baseline="0" dirty="0" smtClean="0"/>
              <a:t> instructions available at https://app-13.3111fce3c60afc.gitshack.host/certification/candidate-center/first-time-and-returning-candidate-resources/. Cohort leaders should use the information on the slide to provide an overview of Component 2. </a:t>
            </a:r>
            <a:endParaRPr lang="en-US" dirty="0" smtClean="0"/>
          </a:p>
          <a:p>
            <a:endParaRPr lang="en-US" dirty="0"/>
          </a:p>
        </p:txBody>
      </p:sp>
      <p:sp>
        <p:nvSpPr>
          <p:cNvPr id="4" name="Slide Number Placeholder 3"/>
          <p:cNvSpPr>
            <a:spLocks noGrp="1"/>
          </p:cNvSpPr>
          <p:nvPr>
            <p:ph type="sldNum" sz="quarter" idx="10"/>
          </p:nvPr>
        </p:nvSpPr>
        <p:spPr/>
        <p:txBody>
          <a:bodyPr/>
          <a:lstStyle/>
          <a:p>
            <a:fld id="{97A80990-0356-4F2E-B7A4-20C81A345967}" type="slidenum">
              <a:rPr lang="en-US" smtClean="0"/>
              <a:t>25</a:t>
            </a:fld>
            <a:endParaRPr lang="en-US" dirty="0"/>
          </a:p>
        </p:txBody>
      </p:sp>
    </p:spTree>
    <p:extLst>
      <p:ext uri="{BB962C8B-B14F-4D97-AF65-F5344CB8AC3E}">
        <p14:creationId xmlns:p14="http://schemas.microsoft.com/office/powerpoint/2010/main" val="24757883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Cohort</a:t>
            </a:r>
            <a:r>
              <a:rPr lang="en-US" baseline="0" dirty="0"/>
              <a:t> Leaders</a:t>
            </a:r>
            <a:r>
              <a:rPr lang="en-US" dirty="0"/>
              <a:t> should refer to the “Component 2: At-A-Glance” document which provides some initial information about the requirements. This document can be found at:  http://boardcertifiedteachers.org/first-time-candidates. Participants also</a:t>
            </a:r>
            <a:r>
              <a:rPr lang="en-US" baseline="0" dirty="0"/>
              <a:t> should access the information. </a:t>
            </a:r>
            <a:r>
              <a:rPr lang="en-US" dirty="0"/>
              <a:t>They may also view the entire portfolio</a:t>
            </a:r>
            <a:r>
              <a:rPr lang="en-US" baseline="0" dirty="0"/>
              <a:t> instructions at the same site. Cohort leaders should use the information on the slide and in the </a:t>
            </a:r>
            <a:r>
              <a:rPr lang="en-US" dirty="0"/>
              <a:t>“Component 2: At-A-Glance” </a:t>
            </a:r>
            <a:r>
              <a:rPr lang="en-US" baseline="0" dirty="0"/>
              <a:t>to provide an overview of Component 2. </a:t>
            </a:r>
            <a:endParaRPr lang="en-US" dirty="0"/>
          </a:p>
          <a:p>
            <a:endParaRPr lang="en-US" dirty="0"/>
          </a:p>
        </p:txBody>
      </p:sp>
      <p:sp>
        <p:nvSpPr>
          <p:cNvPr id="4" name="Slide Number Placeholder 3"/>
          <p:cNvSpPr>
            <a:spLocks noGrp="1"/>
          </p:cNvSpPr>
          <p:nvPr>
            <p:ph type="sldNum" sz="quarter" idx="10"/>
          </p:nvPr>
        </p:nvSpPr>
        <p:spPr/>
        <p:txBody>
          <a:bodyPr/>
          <a:lstStyle/>
          <a:p>
            <a:fld id="{97A80990-0356-4F2E-B7A4-20C81A345967}" type="slidenum">
              <a:rPr lang="en-US" smtClean="0"/>
              <a:t>26</a:t>
            </a:fld>
            <a:endParaRPr lang="en-US" dirty="0"/>
          </a:p>
        </p:txBody>
      </p:sp>
    </p:spTree>
    <p:extLst>
      <p:ext uri="{BB962C8B-B14F-4D97-AF65-F5344CB8AC3E}">
        <p14:creationId xmlns:p14="http://schemas.microsoft.com/office/powerpoint/2010/main" val="33766686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A80990-0356-4F2E-B7A4-20C81A345967}" type="slidenum">
              <a:rPr lang="en-US" smtClean="0"/>
              <a:t>27</a:t>
            </a:fld>
            <a:endParaRPr lang="en-US" dirty="0"/>
          </a:p>
        </p:txBody>
      </p:sp>
    </p:spTree>
    <p:extLst>
      <p:ext uri="{BB962C8B-B14F-4D97-AF65-F5344CB8AC3E}">
        <p14:creationId xmlns:p14="http://schemas.microsoft.com/office/powerpoint/2010/main" val="24209804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p:cNvSpPr>
          <p:nvPr>
            <p:ph type="sldImg"/>
          </p:nvPr>
        </p:nvSpPr>
        <p:spPr bwMode="auto">
          <a:xfrm>
            <a:off x="446088" y="688975"/>
            <a:ext cx="6118225" cy="3441700"/>
          </a:xfrm>
          <a:prstGeom prst="rect">
            <a:avLst/>
          </a:prstGeom>
          <a:noFill/>
          <a:ln w="12700">
            <a:solidFill>
              <a:srgbClr val="000000"/>
            </a:solidFill>
            <a:miter lim="800000"/>
            <a:headEnd/>
            <a:tailEnd/>
          </a:ln>
        </p:spPr>
      </p:sp>
      <p:sp>
        <p:nvSpPr>
          <p:cNvPr id="60419" name="Notes Placeholder 2"/>
          <p:cNvSpPr>
            <a:spLocks noGrp="1"/>
          </p:cNvSpPr>
          <p:nvPr>
            <p:ph type="body" idx="1"/>
          </p:nvPr>
        </p:nvSpPr>
        <p:spPr bwMode="auto">
          <a:xfrm>
            <a:off x="701040" y="4359302"/>
            <a:ext cx="5608320" cy="4130119"/>
          </a:xfrm>
          <a:prstGeom prst="rect">
            <a:avLst/>
          </a:prstGeom>
          <a:noFill/>
          <a:ln>
            <a:miter lim="800000"/>
            <a:headEnd/>
            <a:tailEnd/>
          </a:ln>
        </p:spPr>
        <p:txBody>
          <a:bodyPr/>
          <a:lstStyle/>
          <a:p>
            <a:pPr defTabSz="931774">
              <a:defRPr/>
            </a:pPr>
            <a:r>
              <a:rPr lang="en-US" dirty="0" smtClean="0"/>
              <a:t>Cohort</a:t>
            </a:r>
            <a:r>
              <a:rPr lang="en-US" baseline="0" dirty="0" smtClean="0"/>
              <a:t> Leaders</a:t>
            </a:r>
            <a:r>
              <a:rPr lang="en-US" dirty="0" smtClean="0"/>
              <a:t> should refer</a:t>
            </a:r>
            <a:r>
              <a:rPr lang="en-US" baseline="0" dirty="0" smtClean="0"/>
              <a:t> to the </a:t>
            </a:r>
            <a:r>
              <a:rPr lang="en-US" dirty="0" smtClean="0"/>
              <a:t>portfolio</a:t>
            </a:r>
            <a:r>
              <a:rPr lang="en-US" baseline="0" dirty="0" smtClean="0"/>
              <a:t> instructions available at https://app-13.3111fce3c60afc.gitshack.host/certification/candidate-center/first-time-and-returning-candidate-resources/. Cohort leaders should use the information on the slide to provide an overview of Component 4. </a:t>
            </a:r>
            <a:endParaRPr lang="en-US" dirty="0" smtClean="0"/>
          </a:p>
          <a:p>
            <a:endParaRPr lang="en-US" dirty="0"/>
          </a:p>
        </p:txBody>
      </p:sp>
    </p:spTree>
    <p:extLst>
      <p:ext uri="{BB962C8B-B14F-4D97-AF65-F5344CB8AC3E}">
        <p14:creationId xmlns:p14="http://schemas.microsoft.com/office/powerpoint/2010/main" val="32532033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Cohort</a:t>
            </a:r>
            <a:r>
              <a:rPr lang="en-US" baseline="0" dirty="0" smtClean="0"/>
              <a:t> Leaders</a:t>
            </a:r>
            <a:r>
              <a:rPr lang="en-US" dirty="0" smtClean="0"/>
              <a:t> should refer</a:t>
            </a:r>
            <a:r>
              <a:rPr lang="en-US" baseline="0" dirty="0" smtClean="0"/>
              <a:t> to the </a:t>
            </a:r>
            <a:r>
              <a:rPr lang="en-US" dirty="0" smtClean="0"/>
              <a:t>portfolio</a:t>
            </a:r>
            <a:r>
              <a:rPr lang="en-US" baseline="0" dirty="0" smtClean="0"/>
              <a:t> instructions available at https://app-13.3111fce3c60afc.gitshack.host/certification/candidate-center/first-time-and-returning-candidate-resources/. Cohort leaders should use the information on the slide to provide an overview of Component 2. </a:t>
            </a:r>
            <a:endParaRPr lang="en-US" dirty="0" smtClean="0"/>
          </a:p>
          <a:p>
            <a:endParaRPr lang="en-US" dirty="0"/>
          </a:p>
        </p:txBody>
      </p:sp>
      <p:sp>
        <p:nvSpPr>
          <p:cNvPr id="4" name="Slide Number Placeholder 3"/>
          <p:cNvSpPr>
            <a:spLocks noGrp="1"/>
          </p:cNvSpPr>
          <p:nvPr>
            <p:ph type="sldNum" sz="quarter" idx="10"/>
          </p:nvPr>
        </p:nvSpPr>
        <p:spPr/>
        <p:txBody>
          <a:bodyPr/>
          <a:lstStyle/>
          <a:p>
            <a:fld id="{97A80990-0356-4F2E-B7A4-20C81A345967}" type="slidenum">
              <a:rPr lang="en-US" smtClean="0"/>
              <a:t>29</a:t>
            </a:fld>
            <a:endParaRPr lang="en-US" dirty="0"/>
          </a:p>
        </p:txBody>
      </p:sp>
    </p:spTree>
    <p:extLst>
      <p:ext uri="{BB962C8B-B14F-4D97-AF65-F5344CB8AC3E}">
        <p14:creationId xmlns:p14="http://schemas.microsoft.com/office/powerpoint/2010/main" val="14339984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Cohort</a:t>
            </a:r>
            <a:r>
              <a:rPr lang="en-US" baseline="0" dirty="0" smtClean="0"/>
              <a:t> Leaders</a:t>
            </a:r>
            <a:r>
              <a:rPr lang="en-US" dirty="0" smtClean="0"/>
              <a:t> should refer</a:t>
            </a:r>
            <a:r>
              <a:rPr lang="en-US" baseline="0" dirty="0" smtClean="0"/>
              <a:t> to the </a:t>
            </a:r>
            <a:r>
              <a:rPr lang="en-US" dirty="0" smtClean="0"/>
              <a:t>portfolio</a:t>
            </a:r>
            <a:r>
              <a:rPr lang="en-US" baseline="0" dirty="0" smtClean="0"/>
              <a:t> instructions available at https://app-13.3111fce3c60afc.gitshack.host/certification/candidate-center/first-time-and-returning-candidate-resources/. Cohort leaders should use the information on the slide to provide an overview of Component 2. </a:t>
            </a:r>
            <a:endParaRPr lang="en-US" dirty="0" smtClean="0"/>
          </a:p>
          <a:p>
            <a:endParaRPr lang="en-US" dirty="0"/>
          </a:p>
        </p:txBody>
      </p:sp>
      <p:sp>
        <p:nvSpPr>
          <p:cNvPr id="4" name="Slide Number Placeholder 3"/>
          <p:cNvSpPr>
            <a:spLocks noGrp="1"/>
          </p:cNvSpPr>
          <p:nvPr>
            <p:ph type="sldNum" sz="quarter" idx="10"/>
          </p:nvPr>
        </p:nvSpPr>
        <p:spPr/>
        <p:txBody>
          <a:bodyPr/>
          <a:lstStyle/>
          <a:p>
            <a:fld id="{97A80990-0356-4F2E-B7A4-20C81A345967}" type="slidenum">
              <a:rPr lang="en-US" smtClean="0"/>
              <a:t>30</a:t>
            </a:fld>
            <a:endParaRPr lang="en-US" dirty="0"/>
          </a:p>
        </p:txBody>
      </p:sp>
    </p:spTree>
    <p:extLst>
      <p:ext uri="{BB962C8B-B14F-4D97-AF65-F5344CB8AC3E}">
        <p14:creationId xmlns:p14="http://schemas.microsoft.com/office/powerpoint/2010/main" val="10847054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Cohort</a:t>
            </a:r>
            <a:r>
              <a:rPr lang="en-US" baseline="0" dirty="0" smtClean="0"/>
              <a:t> Leaders</a:t>
            </a:r>
            <a:r>
              <a:rPr lang="en-US" dirty="0" smtClean="0"/>
              <a:t> should refer</a:t>
            </a:r>
            <a:r>
              <a:rPr lang="en-US" baseline="0" dirty="0" smtClean="0"/>
              <a:t> to the </a:t>
            </a:r>
            <a:r>
              <a:rPr lang="en-US" dirty="0" smtClean="0"/>
              <a:t>portfolio</a:t>
            </a:r>
            <a:r>
              <a:rPr lang="en-US" baseline="0" dirty="0" smtClean="0"/>
              <a:t> instructions available at https://app-13.3111fce3c60afc.gitshack.host/certification/candidate-center/first-time-and-returning-candidate-resources/. Cohort leaders should use the information on the slide to provide an overview of Component 2. </a:t>
            </a:r>
            <a:endParaRPr lang="en-US" dirty="0" smtClean="0"/>
          </a:p>
          <a:p>
            <a:endParaRPr lang="en-US" dirty="0"/>
          </a:p>
        </p:txBody>
      </p:sp>
      <p:sp>
        <p:nvSpPr>
          <p:cNvPr id="4" name="Slide Number Placeholder 3"/>
          <p:cNvSpPr>
            <a:spLocks noGrp="1"/>
          </p:cNvSpPr>
          <p:nvPr>
            <p:ph type="sldNum" sz="quarter" idx="10"/>
          </p:nvPr>
        </p:nvSpPr>
        <p:spPr/>
        <p:txBody>
          <a:bodyPr/>
          <a:lstStyle/>
          <a:p>
            <a:fld id="{97A80990-0356-4F2E-B7A4-20C81A345967}" type="slidenum">
              <a:rPr lang="en-US" smtClean="0"/>
              <a:t>31</a:t>
            </a:fld>
            <a:endParaRPr lang="en-US" dirty="0"/>
          </a:p>
        </p:txBody>
      </p:sp>
    </p:spTree>
    <p:extLst>
      <p:ext uri="{BB962C8B-B14F-4D97-AF65-F5344CB8AC3E}">
        <p14:creationId xmlns:p14="http://schemas.microsoft.com/office/powerpoint/2010/main" val="12210233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Participants should</a:t>
            </a:r>
            <a:r>
              <a:rPr lang="en-US" baseline="0" dirty="0"/>
              <a:t> sign in at every meeting.</a:t>
            </a:r>
          </a:p>
          <a:p>
            <a:r>
              <a:rPr lang="en-US" baseline="0" dirty="0"/>
              <a:t>Determine how you wish to handle introductions prior to the meeting. There is a lot of content to cover and work to be done so introductions should be short.</a:t>
            </a:r>
          </a:p>
          <a:p>
            <a:r>
              <a:rPr lang="en-US" baseline="0" dirty="0"/>
              <a:t>When reviewing the syllabus, it is important to discuss expectations for attendance, procedures for informing cohort leader(s) of an absence, and required preparation. The meeting activities are based on the assumption that the participants have completed the pre-work. Candidates must bring their NB binder and a laptop or device to each meeting. </a:t>
            </a:r>
          </a:p>
          <a:p>
            <a:r>
              <a:rPr lang="en-US" baseline="0" dirty="0"/>
              <a:t>Some cohorts like to set a snack schedule as the meeting runs into the dinner hour. One of the participants should be responsible for the schedule, if the cohort decides this they want to have a snack schedule.</a:t>
            </a:r>
          </a:p>
          <a:p>
            <a:r>
              <a:rPr lang="en-US" baseline="0" dirty="0"/>
              <a:t>Be prepared to assist candidates in finding their standards. It is helpful if everyone prints his/her own standards, but it is also possible to download and save the standards on an electronic device. </a:t>
            </a:r>
          </a:p>
          <a:p>
            <a:r>
              <a:rPr lang="en-US" baseline="0" dirty="0"/>
              <a:t>Be prepared to answer questions </a:t>
            </a:r>
            <a:r>
              <a:rPr lang="en-US" baseline="0" dirty="0" smtClean="0"/>
              <a:t>before </a:t>
            </a:r>
            <a:r>
              <a:rPr lang="en-US" baseline="0" dirty="0"/>
              <a:t>moving to the next slide. </a:t>
            </a:r>
            <a:endParaRPr lang="en-US" dirty="0"/>
          </a:p>
        </p:txBody>
      </p:sp>
      <p:sp>
        <p:nvSpPr>
          <p:cNvPr id="4" name="Slide Number Placeholder 3"/>
          <p:cNvSpPr>
            <a:spLocks noGrp="1"/>
          </p:cNvSpPr>
          <p:nvPr>
            <p:ph type="sldNum" sz="quarter" idx="10"/>
          </p:nvPr>
        </p:nvSpPr>
        <p:spPr/>
        <p:txBody>
          <a:bodyPr/>
          <a:lstStyle/>
          <a:p>
            <a:fld id="{97A80990-0356-4F2E-B7A4-20C81A345967}" type="slidenum">
              <a:rPr lang="en-US" smtClean="0"/>
              <a:t>5</a:t>
            </a:fld>
            <a:endParaRPr lang="en-US" dirty="0"/>
          </a:p>
        </p:txBody>
      </p:sp>
    </p:spTree>
    <p:extLst>
      <p:ext uri="{BB962C8B-B14F-4D97-AF65-F5344CB8AC3E}">
        <p14:creationId xmlns:p14="http://schemas.microsoft.com/office/powerpoint/2010/main" val="1995154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Cohort</a:t>
            </a:r>
            <a:r>
              <a:rPr lang="en-US" baseline="0" dirty="0" smtClean="0"/>
              <a:t> Leaders</a:t>
            </a:r>
            <a:r>
              <a:rPr lang="en-US" dirty="0" smtClean="0"/>
              <a:t> should refer</a:t>
            </a:r>
            <a:r>
              <a:rPr lang="en-US" baseline="0" dirty="0" smtClean="0"/>
              <a:t> to the </a:t>
            </a:r>
            <a:r>
              <a:rPr lang="en-US" dirty="0" smtClean="0"/>
              <a:t>portfolio</a:t>
            </a:r>
            <a:r>
              <a:rPr lang="en-US" baseline="0" dirty="0" smtClean="0"/>
              <a:t> instructions available at https://app-13.3111fce3c60afc.gitshack.host/certification/candidate-center/first-time-and-returning-candidate-resources/. Cohort leaders should use the information on the slide to provide an overview of Component 2. </a:t>
            </a:r>
            <a:endParaRPr lang="en-US" dirty="0" smtClean="0"/>
          </a:p>
          <a:p>
            <a:endParaRPr lang="en-US" dirty="0"/>
          </a:p>
        </p:txBody>
      </p:sp>
      <p:sp>
        <p:nvSpPr>
          <p:cNvPr id="4" name="Slide Number Placeholder 3"/>
          <p:cNvSpPr>
            <a:spLocks noGrp="1"/>
          </p:cNvSpPr>
          <p:nvPr>
            <p:ph type="sldNum" sz="quarter" idx="10"/>
          </p:nvPr>
        </p:nvSpPr>
        <p:spPr/>
        <p:txBody>
          <a:bodyPr/>
          <a:lstStyle/>
          <a:p>
            <a:fld id="{97A80990-0356-4F2E-B7A4-20C81A345967}" type="slidenum">
              <a:rPr lang="en-US" smtClean="0"/>
              <a:t>32</a:t>
            </a:fld>
            <a:endParaRPr lang="en-US" dirty="0"/>
          </a:p>
        </p:txBody>
      </p:sp>
    </p:spTree>
    <p:extLst>
      <p:ext uri="{BB962C8B-B14F-4D97-AF65-F5344CB8AC3E}">
        <p14:creationId xmlns:p14="http://schemas.microsoft.com/office/powerpoint/2010/main" val="37577718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Recognize the fact that we have already referenced a number of documents and resources</a:t>
            </a:r>
            <a:r>
              <a:rPr lang="en-US" baseline="0" dirty="0" smtClean="0"/>
              <a:t> and that candidates may be confused about the role each document plays in the National Board process. The next few slides were designed to help the candidates make sense of all of the resources. </a:t>
            </a:r>
          </a:p>
          <a:p>
            <a:endParaRPr lang="en-US" baseline="0" dirty="0" smtClean="0"/>
          </a:p>
          <a:p>
            <a:r>
              <a:rPr lang="en-US" baseline="0" dirty="0" smtClean="0"/>
              <a:t>The first set of documents make up the National Board Body of Knowledge. Briefly describe the documents on the slide, and use the hyperlinks at the bottom of the slide to demonstrate where the documents can be found. Candidates should read these documents before paying any money to National Board or making any official decisions. Candidates must be very familiar with the National Board Body of knowledge and will want to model their practice after the “Five Core Propositions,” the “AAT,” and the their certificate specific standards because these documents explain what National Board values. </a:t>
            </a:r>
            <a:endParaRPr lang="en-US" dirty="0"/>
          </a:p>
        </p:txBody>
      </p:sp>
      <p:sp>
        <p:nvSpPr>
          <p:cNvPr id="4" name="Slide Number Placeholder 3"/>
          <p:cNvSpPr>
            <a:spLocks noGrp="1"/>
          </p:cNvSpPr>
          <p:nvPr>
            <p:ph type="sldNum" sz="quarter" idx="10"/>
          </p:nvPr>
        </p:nvSpPr>
        <p:spPr/>
        <p:txBody>
          <a:bodyPr/>
          <a:lstStyle/>
          <a:p>
            <a:fld id="{97A80990-0356-4F2E-B7A4-20C81A345967}" type="slidenum">
              <a:rPr lang="en-US" smtClean="0"/>
              <a:t>33</a:t>
            </a:fld>
            <a:endParaRPr lang="en-US" dirty="0"/>
          </a:p>
        </p:txBody>
      </p:sp>
    </p:spTree>
    <p:extLst>
      <p:ext uri="{BB962C8B-B14F-4D97-AF65-F5344CB8AC3E}">
        <p14:creationId xmlns:p14="http://schemas.microsoft.com/office/powerpoint/2010/main" val="14616359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second set of documents are used to provide an overview of National Board Certification, the processes involved in certification, and to help candidates make decisions. Briefly describe the documents on the slide, and use the hyperlinks at the bottom of the slide to demonstrate where the documents can be found. </a:t>
            </a:r>
          </a:p>
          <a:p>
            <a:endParaRPr lang="en-US" baseline="0" dirty="0" smtClean="0"/>
          </a:p>
          <a:p>
            <a:r>
              <a:rPr lang="en-US" baseline="0" dirty="0" smtClean="0"/>
              <a:t>Candidates should read these documents before paying any money to National Board and before making any official decisions. The “Scoring Guide” explains the scoring process and is a good tool to help candidates under their scores. Recognize the fact that the participants will not complete Component 1 as part of the cohort this year, but the “Component 1: Content Knowledge Assessment Center Policy and Guidelines” is included because candidates will see it on the page. </a:t>
            </a:r>
            <a:endParaRPr lang="en-US" dirty="0"/>
          </a:p>
        </p:txBody>
      </p:sp>
      <p:sp>
        <p:nvSpPr>
          <p:cNvPr id="4" name="Slide Number Placeholder 3"/>
          <p:cNvSpPr>
            <a:spLocks noGrp="1"/>
          </p:cNvSpPr>
          <p:nvPr>
            <p:ph type="sldNum" sz="quarter" idx="10"/>
          </p:nvPr>
        </p:nvSpPr>
        <p:spPr/>
        <p:txBody>
          <a:bodyPr/>
          <a:lstStyle/>
          <a:p>
            <a:fld id="{97A80990-0356-4F2E-B7A4-20C81A345967}" type="slidenum">
              <a:rPr lang="en-US" smtClean="0"/>
              <a:t>34</a:t>
            </a:fld>
            <a:endParaRPr lang="en-US" dirty="0"/>
          </a:p>
        </p:txBody>
      </p:sp>
    </p:spTree>
    <p:extLst>
      <p:ext uri="{BB962C8B-B14F-4D97-AF65-F5344CB8AC3E}">
        <p14:creationId xmlns:p14="http://schemas.microsoft.com/office/powerpoint/2010/main" val="39234319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third set of documents explain exactly what candidates are supposed to do as they move through the certification process. Participants should read the “General Portfolio Instructions” first as this document will include the rules they must follow when they are working on Components 2, 3, or 4 (known as the portfolio). The certificate specific instructions are where the candidates will find a list of the standards assessed by each component, the portfolio instructions, hints and suggestions for completing the component requirements (such as instructions for videotaping), any forms associated with the component, the scoring rubrics, and the “Submission At-A-Glance” document.  </a:t>
            </a:r>
            <a:endParaRPr lang="en-US" dirty="0"/>
          </a:p>
        </p:txBody>
      </p:sp>
      <p:sp>
        <p:nvSpPr>
          <p:cNvPr id="4" name="Slide Number Placeholder 3"/>
          <p:cNvSpPr>
            <a:spLocks noGrp="1"/>
          </p:cNvSpPr>
          <p:nvPr>
            <p:ph type="sldNum" sz="quarter" idx="10"/>
          </p:nvPr>
        </p:nvSpPr>
        <p:spPr/>
        <p:txBody>
          <a:bodyPr/>
          <a:lstStyle/>
          <a:p>
            <a:fld id="{97A80990-0356-4F2E-B7A4-20C81A345967}" type="slidenum">
              <a:rPr lang="en-US" smtClean="0"/>
              <a:t>35</a:t>
            </a:fld>
            <a:endParaRPr lang="en-US" dirty="0"/>
          </a:p>
        </p:txBody>
      </p:sp>
    </p:spTree>
    <p:extLst>
      <p:ext uri="{BB962C8B-B14F-4D97-AF65-F5344CB8AC3E}">
        <p14:creationId xmlns:p14="http://schemas.microsoft.com/office/powerpoint/2010/main" val="796399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found it helpful to ask each participant</a:t>
            </a:r>
            <a:r>
              <a:rPr lang="en-US" baseline="0" dirty="0"/>
              <a:t> to create a table tent following the format on the screen. Participants can keep their table tent in their NB folder and should bring it with them to each meeting.  This aids in grouping by like certificate as well as getting to know everyone’s name.</a:t>
            </a:r>
            <a:endParaRPr lang="en-US" dirty="0"/>
          </a:p>
        </p:txBody>
      </p:sp>
      <p:sp>
        <p:nvSpPr>
          <p:cNvPr id="4" name="Slide Number Placeholder 3"/>
          <p:cNvSpPr>
            <a:spLocks noGrp="1"/>
          </p:cNvSpPr>
          <p:nvPr>
            <p:ph type="sldNum" sz="quarter" idx="10"/>
          </p:nvPr>
        </p:nvSpPr>
        <p:spPr/>
        <p:txBody>
          <a:bodyPr/>
          <a:lstStyle/>
          <a:p>
            <a:fld id="{97A80990-0356-4F2E-B7A4-20C81A345967}" type="slidenum">
              <a:rPr lang="en-US" smtClean="0"/>
              <a:t>6</a:t>
            </a:fld>
            <a:endParaRPr lang="en-US" dirty="0"/>
          </a:p>
        </p:txBody>
      </p:sp>
    </p:spTree>
    <p:extLst>
      <p:ext uri="{BB962C8B-B14F-4D97-AF65-F5344CB8AC3E}">
        <p14:creationId xmlns:p14="http://schemas.microsoft.com/office/powerpoint/2010/main" val="19156135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Internet access and speakers are required to show this video. </a:t>
            </a:r>
          </a:p>
          <a:p>
            <a:endParaRPr lang="en-US" dirty="0"/>
          </a:p>
          <a:p>
            <a:r>
              <a:rPr lang="en-US" dirty="0"/>
              <a:t>The clapboard image is hyperlinked to the</a:t>
            </a:r>
            <a:r>
              <a:rPr lang="en-US" baseline="0" dirty="0"/>
              <a:t> website listed below when the presentation is in slide show mode and the right facing arrow is clicked. </a:t>
            </a:r>
          </a:p>
          <a:p>
            <a:endParaRPr lang="en-US" baseline="0" dirty="0"/>
          </a:p>
          <a:p>
            <a:r>
              <a:rPr lang="en-US" dirty="0"/>
              <a:t>https://www.youtube.com/watch?v=q6yL2RzD2M8&amp;feature=youtu.be</a:t>
            </a:r>
          </a:p>
        </p:txBody>
      </p:sp>
      <p:sp>
        <p:nvSpPr>
          <p:cNvPr id="4" name="Slide Number Placeholder 3"/>
          <p:cNvSpPr>
            <a:spLocks noGrp="1"/>
          </p:cNvSpPr>
          <p:nvPr>
            <p:ph type="sldNum" sz="quarter" idx="10"/>
          </p:nvPr>
        </p:nvSpPr>
        <p:spPr/>
        <p:txBody>
          <a:bodyPr/>
          <a:lstStyle/>
          <a:p>
            <a:fld id="{97A80990-0356-4F2E-B7A4-20C81A345967}" type="slidenum">
              <a:rPr lang="en-US" smtClean="0"/>
              <a:t>7</a:t>
            </a:fld>
            <a:endParaRPr lang="en-US" dirty="0"/>
          </a:p>
        </p:txBody>
      </p:sp>
    </p:spTree>
    <p:extLst>
      <p:ext uri="{BB962C8B-B14F-4D97-AF65-F5344CB8AC3E}">
        <p14:creationId xmlns:p14="http://schemas.microsoft.com/office/powerpoint/2010/main" val="33392946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National Board Certification (NBC) requires the successful completion of four Components.</a:t>
            </a:r>
            <a:r>
              <a:rPr lang="en-US" dirty="0"/>
              <a:t/>
            </a:r>
            <a:br>
              <a:rPr lang="en-US" dirty="0"/>
            </a:br>
            <a:r>
              <a:rPr lang="en-US" dirty="0"/>
              <a:t/>
            </a:r>
            <a:br>
              <a:rPr lang="en-US" dirty="0"/>
            </a:br>
            <a:r>
              <a:rPr lang="en-US" sz="1200" b="1" i="0" u="none" strike="noStrike" kern="1200" dirty="0">
                <a:solidFill>
                  <a:schemeClr val="tx1"/>
                </a:solidFill>
                <a:effectLst/>
                <a:latin typeface="+mn-lt"/>
                <a:ea typeface="+mn-ea"/>
                <a:cs typeface="+mn-cs"/>
                <a:hlinkClick r:id="rId3"/>
              </a:rPr>
              <a:t>Component One, Content Knowledge</a:t>
            </a:r>
            <a:r>
              <a:rPr lang="en-US" sz="1200" b="0" i="0" kern="1200" dirty="0">
                <a:solidFill>
                  <a:schemeClr val="tx1"/>
                </a:solidFill>
                <a:effectLst/>
                <a:latin typeface="+mn-lt"/>
                <a:ea typeface="+mn-ea"/>
                <a:cs typeface="+mn-cs"/>
              </a:rPr>
              <a:t>, is a computer-based assessment designed to allow the candidate to demonstrate content specific knowledge as well as pedagogical practices. This component contains three constructed-response exercises (each 30 minutes in length) and 45 selected response items (60 - 75 minutes allotted, depending on certificate area). </a:t>
            </a:r>
            <a:r>
              <a:rPr lang="en-US" dirty="0"/>
              <a:t/>
            </a:r>
            <a:br>
              <a:rPr lang="en-US" dirty="0"/>
            </a:br>
            <a:r>
              <a:rPr lang="en-US" dirty="0"/>
              <a:t/>
            </a:r>
            <a:br>
              <a:rPr lang="en-US" dirty="0"/>
            </a:br>
            <a:r>
              <a:rPr lang="en-US" sz="1200" b="1" i="0" u="none" strike="noStrike" kern="1200" dirty="0">
                <a:solidFill>
                  <a:schemeClr val="tx1"/>
                </a:solidFill>
                <a:effectLst/>
                <a:latin typeface="+mn-lt"/>
                <a:ea typeface="+mn-ea"/>
                <a:cs typeface="+mn-cs"/>
                <a:hlinkClick r:id="rId4"/>
              </a:rPr>
              <a:t>Component Two, Differentiated Instruction</a:t>
            </a:r>
            <a:r>
              <a:rPr lang="en-US" sz="1200" b="0" i="0" kern="1200" dirty="0">
                <a:solidFill>
                  <a:schemeClr val="tx1"/>
                </a:solidFill>
                <a:effectLst/>
                <a:latin typeface="+mn-lt"/>
                <a:ea typeface="+mn-ea"/>
                <a:cs typeface="+mn-cs"/>
              </a:rPr>
              <a:t>, requires the completion of a classroom-based portfolio comprised of examples of student work and an accompanying written commentary. The included student work samples should demonstrate students’ growth over time. The written commentary should demonstrate the teacher’s ability to analyze his/her own instructional practices.</a:t>
            </a:r>
            <a:r>
              <a:rPr lang="en-US" dirty="0"/>
              <a:t/>
            </a:r>
            <a:br>
              <a:rPr lang="en-US" dirty="0"/>
            </a:br>
            <a:r>
              <a:rPr lang="en-US" sz="1200" b="0" i="0" kern="1200" dirty="0">
                <a:solidFill>
                  <a:schemeClr val="tx1"/>
                </a:solidFill>
                <a:effectLst/>
                <a:latin typeface="+mn-lt"/>
                <a:ea typeface="+mn-ea"/>
                <a:cs typeface="+mn-cs"/>
              </a:rPr>
              <a:t> </a:t>
            </a:r>
            <a:r>
              <a:rPr lang="en-US" dirty="0"/>
              <a:t/>
            </a:r>
            <a:br>
              <a:rPr lang="en-US" dirty="0"/>
            </a:br>
            <a:r>
              <a:rPr lang="en-US" sz="1200" b="1" i="0" u="none" strike="noStrike" kern="1200" dirty="0">
                <a:solidFill>
                  <a:schemeClr val="tx1"/>
                </a:solidFill>
                <a:effectLst/>
                <a:latin typeface="+mn-lt"/>
                <a:ea typeface="+mn-ea"/>
                <a:cs typeface="+mn-cs"/>
                <a:hlinkClick r:id="rId4"/>
              </a:rPr>
              <a:t>Component Three, Teaching Practice</a:t>
            </a:r>
            <a:r>
              <a:rPr lang="en-US" sz="1200" b="1" i="0" kern="1200" dirty="0">
                <a:solidFill>
                  <a:schemeClr val="tx1"/>
                </a:solidFill>
                <a:effectLst/>
                <a:latin typeface="+mn-lt"/>
                <a:ea typeface="+mn-ea"/>
                <a:cs typeface="+mn-cs"/>
              </a:rPr>
              <a:t> </a:t>
            </a:r>
            <a:r>
              <a:rPr lang="en-US" sz="1200" b="1" i="0" u="none" strike="noStrike" kern="1200" dirty="0">
                <a:solidFill>
                  <a:schemeClr val="tx1"/>
                </a:solidFill>
                <a:effectLst/>
                <a:latin typeface="+mn-lt"/>
                <a:ea typeface="+mn-ea"/>
                <a:cs typeface="+mn-cs"/>
                <a:hlinkClick r:id="rId4"/>
              </a:rPr>
              <a:t>and Learning Environment</a:t>
            </a:r>
            <a:r>
              <a:rPr lang="en-US" sz="1200" b="0" i="0" kern="1200" dirty="0">
                <a:solidFill>
                  <a:schemeClr val="tx1"/>
                </a:solidFill>
                <a:effectLst/>
                <a:latin typeface="+mn-lt"/>
                <a:ea typeface="+mn-ea"/>
                <a:cs typeface="+mn-cs"/>
              </a:rPr>
              <a:t>, requires the completion of a classroom-based portfolio comprised of videos of instruction and an accompanying written commentary. The focus of this Component is on instructional planning, reflection, and analysis of one’s own teaching. Candidates are evaluated on evidence of practice and analysis as it relates to instruction, student engagement, and the learning environment.</a:t>
            </a:r>
            <a:r>
              <a:rPr lang="en-US" dirty="0"/>
              <a:t/>
            </a:r>
            <a:br>
              <a:rPr lang="en-US" dirty="0"/>
            </a:br>
            <a:r>
              <a:rPr lang="en-US" dirty="0"/>
              <a:t/>
            </a:r>
            <a:br>
              <a:rPr lang="en-US" dirty="0"/>
            </a:br>
            <a:r>
              <a:rPr lang="en-US" sz="1200" b="1" i="0" u="none" strike="noStrike" kern="1200" dirty="0">
                <a:solidFill>
                  <a:schemeClr val="tx1"/>
                </a:solidFill>
                <a:effectLst/>
                <a:latin typeface="+mn-lt"/>
                <a:ea typeface="+mn-ea"/>
                <a:cs typeface="+mn-cs"/>
                <a:hlinkClick r:id="rId4"/>
              </a:rPr>
              <a:t>Component Four, Effective and Reflective Practitioner</a:t>
            </a:r>
            <a:r>
              <a:rPr lang="en-US" sz="1200" b="0" i="0" kern="1200" dirty="0">
                <a:solidFill>
                  <a:schemeClr val="tx1"/>
                </a:solidFill>
                <a:effectLst/>
                <a:latin typeface="+mn-lt"/>
                <a:ea typeface="+mn-ea"/>
                <a:cs typeface="+mn-cs"/>
              </a:rPr>
              <a:t>, requires the completion of a classroom-based portfolio featuring a profile of a group of students, formative (including student self-assessments) and summative assessments, and the candidate’s participation in a learning community. Candidates also complete a written commentary. Component 4 evaluates the candidate’s knowledge of students, planning, instruction, assessment, partnerships, reflection, and professionalism.</a:t>
            </a:r>
            <a:r>
              <a:rPr lang="en-US" dirty="0"/>
              <a:t/>
            </a:r>
            <a:br>
              <a:rPr lang="en-US" dirty="0"/>
            </a:br>
            <a:r>
              <a:rPr lang="en-US" dirty="0"/>
              <a:t/>
            </a:r>
            <a:br>
              <a:rPr lang="en-US" dirty="0"/>
            </a:br>
            <a:r>
              <a:rPr lang="en-US" sz="1200" b="0" i="0" kern="1200" dirty="0">
                <a:solidFill>
                  <a:schemeClr val="tx1"/>
                </a:solidFill>
                <a:effectLst/>
                <a:latin typeface="+mn-lt"/>
                <a:ea typeface="+mn-ea"/>
                <a:cs typeface="+mn-cs"/>
              </a:rPr>
              <a:t>The National Board process is flexible, allowing candidates to select the number of Components they complete each year. Candidates will be required to attempt each of the four Components within a three year period. After each initial attempt of a Component, candidates will have two opportunities to retake. Components may be completed in any order.  During</a:t>
            </a:r>
            <a:r>
              <a:rPr lang="en-US" sz="1200" b="0" i="0" kern="1200" baseline="0" dirty="0">
                <a:solidFill>
                  <a:schemeClr val="tx1"/>
                </a:solidFill>
                <a:effectLst/>
                <a:latin typeface="+mn-lt"/>
                <a:ea typeface="+mn-ea"/>
                <a:cs typeface="+mn-cs"/>
              </a:rPr>
              <a:t> this cohort, we will focus on Components 2 and 4. Participants may elect to complete all four components this year, but only Components 2 and 4 will be developed through the cohort. </a:t>
            </a:r>
            <a:r>
              <a:rPr lang="en-US" dirty="0"/>
              <a:t/>
            </a:r>
            <a:br>
              <a:rPr lang="en-US" dirty="0"/>
            </a:br>
            <a:endParaRPr lang="en-US" dirty="0"/>
          </a:p>
        </p:txBody>
      </p:sp>
      <p:sp>
        <p:nvSpPr>
          <p:cNvPr id="4" name="Slide Number Placeholder 3"/>
          <p:cNvSpPr>
            <a:spLocks noGrp="1"/>
          </p:cNvSpPr>
          <p:nvPr>
            <p:ph type="sldNum" sz="quarter" idx="10"/>
          </p:nvPr>
        </p:nvSpPr>
        <p:spPr/>
        <p:txBody>
          <a:bodyPr/>
          <a:lstStyle/>
          <a:p>
            <a:fld id="{97A80990-0356-4F2E-B7A4-20C81A345967}" type="slidenum">
              <a:rPr lang="en-US" smtClean="0"/>
              <a:t>8</a:t>
            </a:fld>
            <a:endParaRPr lang="en-US" dirty="0"/>
          </a:p>
        </p:txBody>
      </p:sp>
    </p:spTree>
    <p:extLst>
      <p:ext uri="{BB962C8B-B14F-4D97-AF65-F5344CB8AC3E}">
        <p14:creationId xmlns:p14="http://schemas.microsoft.com/office/powerpoint/2010/main" val="2571654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688975"/>
            <a:ext cx="6118225" cy="3441700"/>
          </a:xfrm>
          <a:prstGeom prst="rect">
            <a:avLst/>
          </a:prstGeom>
          <a:noFill/>
          <a:ln w="12700">
            <a:solidFill>
              <a:prstClr val="black"/>
            </a:solidFill>
          </a:ln>
        </p:spPr>
      </p:sp>
      <p:sp>
        <p:nvSpPr>
          <p:cNvPr id="3" name="Notes Placeholder 2"/>
          <p:cNvSpPr>
            <a:spLocks noGrp="1"/>
          </p:cNvSpPr>
          <p:nvPr>
            <p:ph type="body" idx="1"/>
          </p:nvPr>
        </p:nvSpPr>
        <p:spPr>
          <a:xfrm>
            <a:off x="701040" y="4359302"/>
            <a:ext cx="5608320" cy="4130119"/>
          </a:xfrm>
          <a:prstGeom prst="rect">
            <a:avLst/>
          </a:prstGeom>
        </p:spPr>
        <p:txBody>
          <a:bodyPr/>
          <a:lstStyle/>
          <a:p>
            <a:r>
              <a:rPr lang="en-US" dirty="0" smtClean="0"/>
              <a:t>Review the information on the slide</a:t>
            </a:r>
            <a:r>
              <a:rPr lang="en-US" baseline="0" dirty="0" smtClean="0"/>
              <a:t>, being sure to point out that 51% of the students in the candidate’s class must fall within the developmental band. Explain the overlap in ages and discuss how this allows candidates to plan for future situations. For example, if a candidate is certified in ELA and teaches freshmen at the high school, they may want to select the AYA certificate in case they are assigned to teach seniors the second year of the cohort. This chart also assists candidates in understanding the developmental range they will be assessed on during the process. </a:t>
            </a:r>
          </a:p>
          <a:p>
            <a:endParaRPr lang="en-US" baseline="0" dirty="0" smtClean="0"/>
          </a:p>
          <a:p>
            <a:r>
              <a:rPr lang="en-US" baseline="0" dirty="0" smtClean="0"/>
              <a:t>For state supplement purposes, an NBCT is considered an NBCT regardless of what they teach. An NBCT who certified in AYA ELA who is asked to teach sixth grade English full-time at a public school is still eligible for the state supplement. Once certified, the position does not have to match the area of National Board Certification. Please refer to the CERRA or SCDE websites for additional information about supplement eligibility. A candidate cannot add state certification through the National Board process. In other words, a candidate who is not state certified to teach AYA ELA could complete National Board Certification in this area, but the state would not add secondary English certification even if the candidate was successful with the National Board process. </a:t>
            </a:r>
            <a:endParaRPr lang="en-US" dirty="0"/>
          </a:p>
        </p:txBody>
      </p:sp>
    </p:spTree>
    <p:extLst>
      <p:ext uri="{BB962C8B-B14F-4D97-AF65-F5344CB8AC3E}">
        <p14:creationId xmlns:p14="http://schemas.microsoft.com/office/powerpoint/2010/main" val="33646860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6088" y="688975"/>
            <a:ext cx="6118225" cy="3441700"/>
          </a:xfrm>
          <a:prstGeom prst="rect">
            <a:avLst/>
          </a:prstGeom>
          <a:noFill/>
          <a:ln w="12700">
            <a:solidFill>
              <a:prstClr val="black"/>
            </a:solidFill>
          </a:ln>
        </p:spPr>
      </p:sp>
      <p:sp>
        <p:nvSpPr>
          <p:cNvPr id="3" name="Notes Placeholder 2"/>
          <p:cNvSpPr>
            <a:spLocks noGrp="1"/>
          </p:cNvSpPr>
          <p:nvPr>
            <p:ph type="body" idx="1"/>
          </p:nvPr>
        </p:nvSpPr>
        <p:spPr>
          <a:xfrm>
            <a:off x="701040" y="4359302"/>
            <a:ext cx="5608320" cy="4130119"/>
          </a:xfrm>
          <a:prstGeom prst="rect">
            <a:avLst/>
          </a:prstGeom>
        </p:spPr>
        <p:txBody>
          <a:bodyPr/>
          <a:lstStyle/>
          <a:p>
            <a:r>
              <a:rPr lang="en-US" dirty="0" smtClean="0"/>
              <a:t>Review the information on the slide and click on the link to access the NB</a:t>
            </a:r>
            <a:r>
              <a:rPr lang="en-US" baseline="0" dirty="0" smtClean="0"/>
              <a:t> resource page for initial candidates. Use the certificates in the last bullet to discuss specialty areas and paths. </a:t>
            </a:r>
          </a:p>
          <a:p>
            <a:endParaRPr lang="en-US" baseline="0" dirty="0" smtClean="0"/>
          </a:p>
          <a:p>
            <a:r>
              <a:rPr lang="en-US" baseline="0" dirty="0" smtClean="0"/>
              <a:t>Discuss the “Choosing the Right Certificate” document and ask participants if they have selected their certificate area. Candidates who have not determined their certificate area should review the “Choosing the Right Certificate” document and the standards and component instructions for their possible certificate areas and make a decision. Cohort leaders cannot make this decision for candidates. </a:t>
            </a:r>
            <a:endParaRPr lang="en-US" dirty="0"/>
          </a:p>
        </p:txBody>
      </p:sp>
    </p:spTree>
    <p:extLst>
      <p:ext uri="{BB962C8B-B14F-4D97-AF65-F5344CB8AC3E}">
        <p14:creationId xmlns:p14="http://schemas.microsoft.com/office/powerpoint/2010/main" val="17478713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0688" y="677863"/>
            <a:ext cx="6016625" cy="3384550"/>
          </a:xfrm>
          <a:prstGeom prst="rect">
            <a:avLst/>
          </a:prstGeom>
          <a:noFill/>
          <a:ln w="12700">
            <a:solidFill>
              <a:prstClr val="black"/>
            </a:solidFill>
          </a:ln>
        </p:spPr>
      </p:sp>
      <p:sp>
        <p:nvSpPr>
          <p:cNvPr id="3" name="Notes Placeholder 2"/>
          <p:cNvSpPr>
            <a:spLocks noGrp="1"/>
          </p:cNvSpPr>
          <p:nvPr>
            <p:ph type="body" idx="1"/>
          </p:nvPr>
        </p:nvSpPr>
        <p:spPr>
          <a:xfrm>
            <a:off x="685800" y="4287838"/>
            <a:ext cx="5486400" cy="4062412"/>
          </a:xfrm>
          <a:prstGeom prst="rect">
            <a:avLst/>
          </a:prstGeom>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dirty="0">
                <a:solidFill>
                  <a:srgbClr val="0070C0"/>
                </a:solidFill>
              </a:rPr>
              <a:t>Review the content on the slide and encourage</a:t>
            </a:r>
            <a:r>
              <a:rPr lang="en-US" altLang="en-US" sz="1200" baseline="0" dirty="0">
                <a:solidFill>
                  <a:srgbClr val="0070C0"/>
                </a:solidFill>
              </a:rPr>
              <a:t> candidates to put all appropriate dates on their calendar NOW. </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baseline="0" dirty="0">
                <a:solidFill>
                  <a:srgbClr val="0070C0"/>
                </a:solidFill>
              </a:rPr>
              <a:t>Specific ePortfolio dates will be set by National Board in late winter/spring.</a:t>
            </a:r>
            <a:endParaRPr lang="en-US" altLang="en-US" sz="1200" dirty="0">
              <a:solidFill>
                <a:srgbClr val="0070C0"/>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sz="1200" dirty="0">
                <a:solidFill>
                  <a:srgbClr val="0070C0"/>
                </a:solidFill>
              </a:rPr>
              <a:t>Be</a:t>
            </a:r>
            <a:r>
              <a:rPr lang="en-US" altLang="en-US" sz="1200" baseline="0" dirty="0">
                <a:solidFill>
                  <a:srgbClr val="0070C0"/>
                </a:solidFill>
              </a:rPr>
              <a:t> sure the candidates are aware of the fact that dates can change, and so it would be advisable to periodically check the National Board site for accurate information as they go through the process.</a:t>
            </a:r>
            <a:endParaRPr lang="en-US" altLang="en-US" sz="1200" dirty="0">
              <a:solidFill>
                <a:srgbClr val="0070C0"/>
              </a:solidFill>
            </a:endParaRPr>
          </a:p>
          <a:p>
            <a:endParaRPr lang="en-US" dirty="0"/>
          </a:p>
          <a:p>
            <a:r>
              <a:rPr lang="en-US" dirty="0"/>
              <a:t>Always check for any updates on the National Board’s website to ensure that you are providing the most up-to-date information.  </a:t>
            </a:r>
          </a:p>
        </p:txBody>
      </p:sp>
    </p:spTree>
    <p:extLst>
      <p:ext uri="{BB962C8B-B14F-4D97-AF65-F5344CB8AC3E}">
        <p14:creationId xmlns:p14="http://schemas.microsoft.com/office/powerpoint/2010/main" val="6880422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11"/>
          <p:cNvSpPr>
            <a:spLocks noChangeArrowheads="1"/>
          </p:cNvSpPr>
          <p:nvPr/>
        </p:nvSpPr>
        <p:spPr bwMode="auto">
          <a:xfrm>
            <a:off x="5181600" y="0"/>
            <a:ext cx="3352800" cy="1066800"/>
          </a:xfrm>
          <a:prstGeom prst="rect">
            <a:avLst/>
          </a:prstGeom>
          <a:solidFill>
            <a:schemeClr val="bg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lvl1pPr eaLnBrk="0" hangingPunct="0">
              <a:defRPr sz="2400">
                <a:solidFill>
                  <a:schemeClr val="tx1"/>
                </a:solidFill>
                <a:latin typeface="Verdana" panose="020B0604030504040204" pitchFamily="34" charset="0"/>
                <a:ea typeface="ＭＳ Ｐゴシック" pitchFamily="2" charset="-128"/>
              </a:defRPr>
            </a:lvl1pPr>
            <a:lvl2pPr marL="742950" indent="-285750" eaLnBrk="0" hangingPunct="0">
              <a:defRPr sz="2400">
                <a:solidFill>
                  <a:schemeClr val="tx1"/>
                </a:solidFill>
                <a:latin typeface="Verdana" panose="020B0604030504040204" pitchFamily="34" charset="0"/>
                <a:ea typeface="ＭＳ Ｐゴシック" pitchFamily="2" charset="-128"/>
              </a:defRPr>
            </a:lvl2pPr>
            <a:lvl3pPr marL="1143000" indent="-228600" eaLnBrk="0" hangingPunct="0">
              <a:defRPr sz="2400">
                <a:solidFill>
                  <a:schemeClr val="tx1"/>
                </a:solidFill>
                <a:latin typeface="Verdana" panose="020B0604030504040204" pitchFamily="34" charset="0"/>
                <a:ea typeface="ＭＳ Ｐゴシック" pitchFamily="2" charset="-128"/>
              </a:defRPr>
            </a:lvl3pPr>
            <a:lvl4pPr marL="1600200" indent="-228600" eaLnBrk="0" hangingPunct="0">
              <a:defRPr sz="2400">
                <a:solidFill>
                  <a:schemeClr val="tx1"/>
                </a:solidFill>
                <a:latin typeface="Verdana" panose="020B0604030504040204" pitchFamily="34" charset="0"/>
                <a:ea typeface="ＭＳ Ｐゴシック" pitchFamily="2" charset="-128"/>
              </a:defRPr>
            </a:lvl4pPr>
            <a:lvl5pPr marL="2057400" indent="-228600" eaLnBrk="0" hangingPunct="0">
              <a:defRPr sz="2400">
                <a:solidFill>
                  <a:schemeClr val="tx1"/>
                </a:solidFill>
                <a:latin typeface="Verdana" panose="020B0604030504040204" pitchFamily="34" charset="0"/>
                <a:ea typeface="ＭＳ Ｐゴシック" pitchFamily="2"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itchFamily="2"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itchFamily="2"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itchFamily="2"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itchFamily="2" charset="-128"/>
              </a:defRPr>
            </a:lvl9pPr>
          </a:lstStyle>
          <a:p>
            <a:pPr fontAlgn="base">
              <a:spcBef>
                <a:spcPct val="0"/>
              </a:spcBef>
              <a:spcAft>
                <a:spcPct val="0"/>
              </a:spcAft>
            </a:pPr>
            <a:endParaRPr lang="en-US" altLang="en-US" sz="1350" dirty="0">
              <a:solidFill>
                <a:srgbClr val="000000"/>
              </a:solidFill>
            </a:endParaRPr>
          </a:p>
        </p:txBody>
      </p:sp>
      <p:sp>
        <p:nvSpPr>
          <p:cNvPr id="5" name="Rectangle 12"/>
          <p:cNvSpPr>
            <a:spLocks noChangeArrowheads="1"/>
          </p:cNvSpPr>
          <p:nvPr/>
        </p:nvSpPr>
        <p:spPr bwMode="auto">
          <a:xfrm>
            <a:off x="4876800" y="76200"/>
            <a:ext cx="406400" cy="1066800"/>
          </a:xfrm>
          <a:prstGeom prst="rect">
            <a:avLst/>
          </a:prstGeom>
          <a:solidFill>
            <a:schemeClr val="bg1"/>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lvl1pPr eaLnBrk="0" hangingPunct="0">
              <a:defRPr sz="2400">
                <a:solidFill>
                  <a:schemeClr val="tx1"/>
                </a:solidFill>
                <a:latin typeface="Verdana" panose="020B0604030504040204" pitchFamily="34" charset="0"/>
                <a:ea typeface="ＭＳ Ｐゴシック" pitchFamily="2" charset="-128"/>
              </a:defRPr>
            </a:lvl1pPr>
            <a:lvl2pPr marL="742950" indent="-285750" eaLnBrk="0" hangingPunct="0">
              <a:defRPr sz="2400">
                <a:solidFill>
                  <a:schemeClr val="tx1"/>
                </a:solidFill>
                <a:latin typeface="Verdana" panose="020B0604030504040204" pitchFamily="34" charset="0"/>
                <a:ea typeface="ＭＳ Ｐゴシック" pitchFamily="2" charset="-128"/>
              </a:defRPr>
            </a:lvl2pPr>
            <a:lvl3pPr marL="1143000" indent="-228600" eaLnBrk="0" hangingPunct="0">
              <a:defRPr sz="2400">
                <a:solidFill>
                  <a:schemeClr val="tx1"/>
                </a:solidFill>
                <a:latin typeface="Verdana" panose="020B0604030504040204" pitchFamily="34" charset="0"/>
                <a:ea typeface="ＭＳ Ｐゴシック" pitchFamily="2" charset="-128"/>
              </a:defRPr>
            </a:lvl3pPr>
            <a:lvl4pPr marL="1600200" indent="-228600" eaLnBrk="0" hangingPunct="0">
              <a:defRPr sz="2400">
                <a:solidFill>
                  <a:schemeClr val="tx1"/>
                </a:solidFill>
                <a:latin typeface="Verdana" panose="020B0604030504040204" pitchFamily="34" charset="0"/>
                <a:ea typeface="ＭＳ Ｐゴシック" pitchFamily="2" charset="-128"/>
              </a:defRPr>
            </a:lvl4pPr>
            <a:lvl5pPr marL="2057400" indent="-228600" eaLnBrk="0" hangingPunct="0">
              <a:defRPr sz="2400">
                <a:solidFill>
                  <a:schemeClr val="tx1"/>
                </a:solidFill>
                <a:latin typeface="Verdana" panose="020B0604030504040204" pitchFamily="34" charset="0"/>
                <a:ea typeface="ＭＳ Ｐゴシック" pitchFamily="2" charset="-128"/>
              </a:defRPr>
            </a:lvl5pPr>
            <a:lvl6pPr marL="2514600" indent="-228600" eaLnBrk="0" fontAlgn="base" hangingPunct="0">
              <a:spcBef>
                <a:spcPct val="0"/>
              </a:spcBef>
              <a:spcAft>
                <a:spcPct val="0"/>
              </a:spcAft>
              <a:defRPr sz="2400">
                <a:solidFill>
                  <a:schemeClr val="tx1"/>
                </a:solidFill>
                <a:latin typeface="Verdana" panose="020B0604030504040204" pitchFamily="34" charset="0"/>
                <a:ea typeface="ＭＳ Ｐゴシック" pitchFamily="2" charset="-128"/>
              </a:defRPr>
            </a:lvl6pPr>
            <a:lvl7pPr marL="2971800" indent="-228600" eaLnBrk="0" fontAlgn="base" hangingPunct="0">
              <a:spcBef>
                <a:spcPct val="0"/>
              </a:spcBef>
              <a:spcAft>
                <a:spcPct val="0"/>
              </a:spcAft>
              <a:defRPr sz="2400">
                <a:solidFill>
                  <a:schemeClr val="tx1"/>
                </a:solidFill>
                <a:latin typeface="Verdana" panose="020B0604030504040204" pitchFamily="34" charset="0"/>
                <a:ea typeface="ＭＳ Ｐゴシック" pitchFamily="2" charset="-128"/>
              </a:defRPr>
            </a:lvl7pPr>
            <a:lvl8pPr marL="3429000" indent="-228600" eaLnBrk="0" fontAlgn="base" hangingPunct="0">
              <a:spcBef>
                <a:spcPct val="0"/>
              </a:spcBef>
              <a:spcAft>
                <a:spcPct val="0"/>
              </a:spcAft>
              <a:defRPr sz="2400">
                <a:solidFill>
                  <a:schemeClr val="tx1"/>
                </a:solidFill>
                <a:latin typeface="Verdana" panose="020B0604030504040204" pitchFamily="34" charset="0"/>
                <a:ea typeface="ＭＳ Ｐゴシック" pitchFamily="2" charset="-128"/>
              </a:defRPr>
            </a:lvl8pPr>
            <a:lvl9pPr marL="3886200" indent="-228600" eaLnBrk="0" fontAlgn="base" hangingPunct="0">
              <a:spcBef>
                <a:spcPct val="0"/>
              </a:spcBef>
              <a:spcAft>
                <a:spcPct val="0"/>
              </a:spcAft>
              <a:defRPr sz="2400">
                <a:solidFill>
                  <a:schemeClr val="tx1"/>
                </a:solidFill>
                <a:latin typeface="Verdana" panose="020B0604030504040204" pitchFamily="34" charset="0"/>
                <a:ea typeface="ＭＳ Ｐゴシック" pitchFamily="2" charset="-128"/>
              </a:defRPr>
            </a:lvl9pPr>
          </a:lstStyle>
          <a:p>
            <a:pPr fontAlgn="base">
              <a:spcBef>
                <a:spcPct val="0"/>
              </a:spcBef>
              <a:spcAft>
                <a:spcPct val="0"/>
              </a:spcAft>
            </a:pPr>
            <a:endParaRPr lang="en-US" altLang="en-US" sz="1350" dirty="0">
              <a:solidFill>
                <a:srgbClr val="000000"/>
              </a:solidFill>
            </a:endParaRPr>
          </a:p>
        </p:txBody>
      </p:sp>
      <p:pic>
        <p:nvPicPr>
          <p:cNvPr id="6" name="Picture 6" descr=" CERRA MAIN 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245601" y="5257800"/>
            <a:ext cx="2751667" cy="205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0" name="Rectangle 2"/>
          <p:cNvSpPr>
            <a:spLocks noGrp="1" noChangeArrowheads="1"/>
          </p:cNvSpPr>
          <p:nvPr>
            <p:ph type="ctrTitle"/>
          </p:nvPr>
        </p:nvSpPr>
        <p:spPr>
          <a:xfrm>
            <a:off x="914400" y="990600"/>
            <a:ext cx="10363200" cy="2438400"/>
          </a:xfrm>
        </p:spPr>
        <p:txBody>
          <a:bodyPr/>
          <a:lstStyle>
            <a:lvl1pPr>
              <a:defRPr sz="4725"/>
            </a:lvl1pPr>
          </a:lstStyle>
          <a:p>
            <a:r>
              <a:rPr lang="en-US"/>
              <a:t>Click to edit Master title style</a:t>
            </a:r>
          </a:p>
        </p:txBody>
      </p:sp>
      <p:sp>
        <p:nvSpPr>
          <p:cNvPr id="27651" name="Rectangle 3"/>
          <p:cNvSpPr>
            <a:spLocks noGrp="1" noChangeArrowheads="1"/>
          </p:cNvSpPr>
          <p:nvPr>
            <p:ph type="subTitle" idx="1"/>
          </p:nvPr>
        </p:nvSpPr>
        <p:spPr>
          <a:xfrm>
            <a:off x="914400" y="3581400"/>
            <a:ext cx="10363200" cy="1447800"/>
          </a:xfrm>
        </p:spPr>
        <p:txBody>
          <a:bodyPr/>
          <a:lstStyle>
            <a:lvl1pPr marL="0" indent="0" algn="ctr">
              <a:buFont typeface="Arial Unicode MS" pitchFamily="34" charset="-128"/>
              <a:buNone/>
              <a:defRPr sz="1950"/>
            </a:lvl1pPr>
          </a:lstStyle>
          <a:p>
            <a:r>
              <a:rPr lang="en-US"/>
              <a:t>Click to edit Master subtitle style</a:t>
            </a:r>
          </a:p>
        </p:txBody>
      </p:sp>
    </p:spTree>
    <p:extLst>
      <p:ext uri="{BB962C8B-B14F-4D97-AF65-F5344CB8AC3E}">
        <p14:creationId xmlns:p14="http://schemas.microsoft.com/office/powerpoint/2010/main" val="3984850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xfrm>
            <a:off x="812800" y="6245225"/>
            <a:ext cx="2641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pPr>
            <a:fld id="{911E4C5F-510C-4016-922E-BD03D8F4536C}" type="slidenum">
              <a:rPr lang="en-US" altLang="en-US">
                <a:solidFill>
                  <a:srgbClr val="000000"/>
                </a:solidFill>
                <a:ea typeface="ＭＳ Ｐゴシック" pitchFamily="2" charset="-128"/>
              </a:rPr>
              <a:pPr fontAlgn="base">
                <a:spcBef>
                  <a:spcPct val="0"/>
                </a:spcBef>
                <a:spcAft>
                  <a:spcPct val="0"/>
                </a:spcAft>
              </a:pPr>
              <a:t>‹#›</a:t>
            </a:fld>
            <a:endParaRPr lang="en-US" altLang="en-US" dirty="0">
              <a:solidFill>
                <a:srgbClr val="000000"/>
              </a:solidFill>
              <a:ea typeface="ＭＳ Ｐゴシック" pitchFamily="2" charset="-128"/>
            </a:endParaRPr>
          </a:p>
        </p:txBody>
      </p:sp>
      <p:sp>
        <p:nvSpPr>
          <p:cNvPr id="5" name="Rectangle 7"/>
          <p:cNvSpPr>
            <a:spLocks noGrp="1" noChangeArrowheads="1"/>
          </p:cNvSpPr>
          <p:nvPr>
            <p:ph type="ftr" sz="quarter" idx="11"/>
          </p:nvPr>
        </p:nvSpPr>
        <p:spPr>
          <a:xfrm>
            <a:off x="4165600" y="6245225"/>
            <a:ext cx="3860800" cy="476250"/>
          </a:xfrm>
          <a:prstGeom prst="rect">
            <a:avLst/>
          </a:prstGeom>
        </p:spPr>
        <p:txBody>
          <a:bodyPr/>
          <a:lstStyle>
            <a:lvl1pPr>
              <a:defRPr>
                <a:latin typeface="Verdana" charset="0"/>
                <a:ea typeface="ＭＳ Ｐゴシック" charset="0"/>
                <a:cs typeface="ＭＳ Ｐゴシック" charset="0"/>
              </a:defRPr>
            </a:lvl1pPr>
          </a:lstStyle>
          <a:p>
            <a:pPr fontAlgn="base">
              <a:spcBef>
                <a:spcPct val="0"/>
              </a:spcBef>
              <a:spcAft>
                <a:spcPct val="0"/>
              </a:spcAft>
              <a:defRPr/>
            </a:pPr>
            <a:r>
              <a:rPr lang="en-US" dirty="0">
                <a:solidFill>
                  <a:srgbClr val="000000"/>
                </a:solidFill>
              </a:rPr>
              <a:t>DRAFT 8-4-03</a:t>
            </a:r>
          </a:p>
        </p:txBody>
      </p:sp>
      <p:sp>
        <p:nvSpPr>
          <p:cNvPr id="6" name="Rectangle 8"/>
          <p:cNvSpPr>
            <a:spLocks noGrp="1" noChangeArrowheads="1"/>
          </p:cNvSpPr>
          <p:nvPr>
            <p:ph type="sldNum" sz="quarter" idx="12"/>
          </p:nvPr>
        </p:nvSpPr>
        <p:spPr>
          <a:xfrm>
            <a:off x="8737600" y="6245225"/>
            <a:ext cx="2641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pPr>
            <a:fld id="{AF816AF1-7DED-4586-BA89-9D3C423647F5}" type="slidenum">
              <a:rPr lang="en-US" altLang="en-US">
                <a:solidFill>
                  <a:srgbClr val="000000"/>
                </a:solidFill>
                <a:ea typeface="ＭＳ Ｐゴシック" pitchFamily="2" charset="-128"/>
              </a:rPr>
              <a:pPr fontAlgn="base">
                <a:spcBef>
                  <a:spcPct val="0"/>
                </a:spcBef>
                <a:spcAft>
                  <a:spcPct val="0"/>
                </a:spcAft>
              </a:pPr>
              <a:t>‹#›</a:t>
            </a:fld>
            <a:endParaRPr lang="en-US" altLang="en-US" dirty="0">
              <a:solidFill>
                <a:srgbClr val="000000"/>
              </a:solidFill>
              <a:ea typeface="ＭＳ Ｐゴシック" pitchFamily="2" charset="-128"/>
            </a:endParaRPr>
          </a:p>
        </p:txBody>
      </p:sp>
    </p:spTree>
    <p:extLst>
      <p:ext uri="{BB962C8B-B14F-4D97-AF65-F5344CB8AC3E}">
        <p14:creationId xmlns:p14="http://schemas.microsoft.com/office/powerpoint/2010/main" val="3765127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65119" y="304800"/>
            <a:ext cx="2669116"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55652" y="304800"/>
            <a:ext cx="7806267"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xfrm>
            <a:off x="812800" y="6245225"/>
            <a:ext cx="2641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pPr>
            <a:fld id="{44ADE59A-7CE9-4D1F-8BA7-68DC07A82641}" type="slidenum">
              <a:rPr lang="en-US" altLang="en-US">
                <a:solidFill>
                  <a:srgbClr val="000000"/>
                </a:solidFill>
                <a:ea typeface="ＭＳ Ｐゴシック" pitchFamily="2" charset="-128"/>
              </a:rPr>
              <a:pPr fontAlgn="base">
                <a:spcBef>
                  <a:spcPct val="0"/>
                </a:spcBef>
                <a:spcAft>
                  <a:spcPct val="0"/>
                </a:spcAft>
              </a:pPr>
              <a:t>‹#›</a:t>
            </a:fld>
            <a:endParaRPr lang="en-US" altLang="en-US" dirty="0">
              <a:solidFill>
                <a:srgbClr val="000000"/>
              </a:solidFill>
              <a:ea typeface="ＭＳ Ｐゴシック" pitchFamily="2" charset="-128"/>
            </a:endParaRPr>
          </a:p>
        </p:txBody>
      </p:sp>
      <p:sp>
        <p:nvSpPr>
          <p:cNvPr id="5" name="Rectangle 7"/>
          <p:cNvSpPr>
            <a:spLocks noGrp="1" noChangeArrowheads="1"/>
          </p:cNvSpPr>
          <p:nvPr>
            <p:ph type="ftr" sz="quarter" idx="11"/>
          </p:nvPr>
        </p:nvSpPr>
        <p:spPr>
          <a:xfrm>
            <a:off x="4165600" y="6245225"/>
            <a:ext cx="3860800" cy="476250"/>
          </a:xfrm>
          <a:prstGeom prst="rect">
            <a:avLst/>
          </a:prstGeom>
        </p:spPr>
        <p:txBody>
          <a:bodyPr/>
          <a:lstStyle>
            <a:lvl1pPr>
              <a:defRPr>
                <a:latin typeface="Verdana" charset="0"/>
                <a:ea typeface="ＭＳ Ｐゴシック" charset="0"/>
                <a:cs typeface="ＭＳ Ｐゴシック" charset="0"/>
              </a:defRPr>
            </a:lvl1pPr>
          </a:lstStyle>
          <a:p>
            <a:pPr fontAlgn="base">
              <a:spcBef>
                <a:spcPct val="0"/>
              </a:spcBef>
              <a:spcAft>
                <a:spcPct val="0"/>
              </a:spcAft>
              <a:defRPr/>
            </a:pPr>
            <a:r>
              <a:rPr lang="en-US" dirty="0">
                <a:solidFill>
                  <a:srgbClr val="000000"/>
                </a:solidFill>
              </a:rPr>
              <a:t>DRAFT 8-4-03</a:t>
            </a:r>
          </a:p>
        </p:txBody>
      </p:sp>
      <p:sp>
        <p:nvSpPr>
          <p:cNvPr id="6" name="Rectangle 8"/>
          <p:cNvSpPr>
            <a:spLocks noGrp="1" noChangeArrowheads="1"/>
          </p:cNvSpPr>
          <p:nvPr>
            <p:ph type="sldNum" sz="quarter" idx="12"/>
          </p:nvPr>
        </p:nvSpPr>
        <p:spPr>
          <a:xfrm>
            <a:off x="8737600" y="6245225"/>
            <a:ext cx="2641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pPr>
            <a:fld id="{E0545D8F-E4BB-44D5-AB9C-D9E8E1C3DBE2}" type="slidenum">
              <a:rPr lang="en-US" altLang="en-US">
                <a:solidFill>
                  <a:srgbClr val="000000"/>
                </a:solidFill>
                <a:ea typeface="ＭＳ Ｐゴシック" pitchFamily="2" charset="-128"/>
              </a:rPr>
              <a:pPr fontAlgn="base">
                <a:spcBef>
                  <a:spcPct val="0"/>
                </a:spcBef>
                <a:spcAft>
                  <a:spcPct val="0"/>
                </a:spcAft>
              </a:pPr>
              <a:t>‹#›</a:t>
            </a:fld>
            <a:endParaRPr lang="en-US" altLang="en-US" dirty="0">
              <a:solidFill>
                <a:srgbClr val="000000"/>
              </a:solidFill>
              <a:ea typeface="ＭＳ Ｐゴシック" pitchFamily="2" charset="-128"/>
            </a:endParaRPr>
          </a:p>
        </p:txBody>
      </p:sp>
    </p:spTree>
    <p:extLst>
      <p:ext uri="{BB962C8B-B14F-4D97-AF65-F5344CB8AC3E}">
        <p14:creationId xmlns:p14="http://schemas.microsoft.com/office/powerpoint/2010/main" val="24528326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6233" y="304800"/>
            <a:ext cx="10668000" cy="1447800"/>
          </a:xfrm>
        </p:spPr>
        <p:txBody>
          <a:bodyPr/>
          <a:lstStyle/>
          <a:p>
            <a:r>
              <a:rPr lang="en-US"/>
              <a:t>Click to edit Master title style</a:t>
            </a:r>
          </a:p>
        </p:txBody>
      </p:sp>
      <p:sp>
        <p:nvSpPr>
          <p:cNvPr id="3" name="Text Placeholder 2"/>
          <p:cNvSpPr>
            <a:spLocks noGrp="1"/>
          </p:cNvSpPr>
          <p:nvPr>
            <p:ph type="body" sz="half" idx="1"/>
          </p:nvPr>
        </p:nvSpPr>
        <p:spPr>
          <a:xfrm>
            <a:off x="755651" y="1828800"/>
            <a:ext cx="52324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1251" y="1828800"/>
            <a:ext cx="52324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dt" sz="half" idx="10"/>
          </p:nvPr>
        </p:nvSpPr>
        <p:spPr>
          <a:xfrm>
            <a:off x="812800" y="6245225"/>
            <a:ext cx="2641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pPr>
            <a:fld id="{97FC4A9D-5019-453A-AC16-03833596C0CF}" type="slidenum">
              <a:rPr lang="en-US" altLang="en-US">
                <a:solidFill>
                  <a:srgbClr val="000000"/>
                </a:solidFill>
                <a:ea typeface="ＭＳ Ｐゴシック" pitchFamily="2" charset="-128"/>
              </a:rPr>
              <a:pPr fontAlgn="base">
                <a:spcBef>
                  <a:spcPct val="0"/>
                </a:spcBef>
                <a:spcAft>
                  <a:spcPct val="0"/>
                </a:spcAft>
              </a:pPr>
              <a:t>‹#›</a:t>
            </a:fld>
            <a:endParaRPr lang="en-US" altLang="en-US" dirty="0">
              <a:solidFill>
                <a:srgbClr val="000000"/>
              </a:solidFill>
              <a:ea typeface="ＭＳ Ｐゴシック" pitchFamily="2" charset="-128"/>
            </a:endParaRPr>
          </a:p>
        </p:txBody>
      </p:sp>
      <p:sp>
        <p:nvSpPr>
          <p:cNvPr id="6" name="Rectangle 7"/>
          <p:cNvSpPr>
            <a:spLocks noGrp="1" noChangeArrowheads="1"/>
          </p:cNvSpPr>
          <p:nvPr>
            <p:ph type="ftr" sz="quarter" idx="11"/>
          </p:nvPr>
        </p:nvSpPr>
        <p:spPr>
          <a:xfrm>
            <a:off x="4165600" y="6245225"/>
            <a:ext cx="3860800" cy="476250"/>
          </a:xfrm>
          <a:prstGeom prst="rect">
            <a:avLst/>
          </a:prstGeom>
        </p:spPr>
        <p:txBody>
          <a:bodyPr/>
          <a:lstStyle>
            <a:lvl1pPr>
              <a:defRPr>
                <a:latin typeface="Verdana" charset="0"/>
                <a:ea typeface="ＭＳ Ｐゴシック" charset="0"/>
                <a:cs typeface="ＭＳ Ｐゴシック" charset="0"/>
              </a:defRPr>
            </a:lvl1pPr>
          </a:lstStyle>
          <a:p>
            <a:pPr fontAlgn="base">
              <a:spcBef>
                <a:spcPct val="0"/>
              </a:spcBef>
              <a:spcAft>
                <a:spcPct val="0"/>
              </a:spcAft>
              <a:defRPr/>
            </a:pPr>
            <a:r>
              <a:rPr lang="en-US" dirty="0">
                <a:solidFill>
                  <a:srgbClr val="000000"/>
                </a:solidFill>
              </a:rPr>
              <a:t>DRAFT 8-4-03</a:t>
            </a:r>
          </a:p>
        </p:txBody>
      </p:sp>
      <p:sp>
        <p:nvSpPr>
          <p:cNvPr id="7" name="Rectangle 8"/>
          <p:cNvSpPr>
            <a:spLocks noGrp="1" noChangeArrowheads="1"/>
          </p:cNvSpPr>
          <p:nvPr>
            <p:ph type="sldNum" sz="quarter" idx="12"/>
          </p:nvPr>
        </p:nvSpPr>
        <p:spPr>
          <a:xfrm>
            <a:off x="8737600" y="6245225"/>
            <a:ext cx="2641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pPr>
            <a:fld id="{DDDBC93F-AEC3-41E7-8C3A-E9D9880D38C2}" type="slidenum">
              <a:rPr lang="en-US" altLang="en-US">
                <a:solidFill>
                  <a:srgbClr val="000000"/>
                </a:solidFill>
                <a:ea typeface="ＭＳ Ｐゴシック" pitchFamily="2" charset="-128"/>
              </a:rPr>
              <a:pPr fontAlgn="base">
                <a:spcBef>
                  <a:spcPct val="0"/>
                </a:spcBef>
                <a:spcAft>
                  <a:spcPct val="0"/>
                </a:spcAft>
              </a:pPr>
              <a:t>‹#›</a:t>
            </a:fld>
            <a:endParaRPr lang="en-US" altLang="en-US" dirty="0">
              <a:solidFill>
                <a:srgbClr val="000000"/>
              </a:solidFill>
              <a:ea typeface="ＭＳ Ｐゴシック" pitchFamily="2" charset="-128"/>
            </a:endParaRPr>
          </a:p>
        </p:txBody>
      </p:sp>
    </p:spTree>
    <p:extLst>
      <p:ext uri="{BB962C8B-B14F-4D97-AF65-F5344CB8AC3E}">
        <p14:creationId xmlns:p14="http://schemas.microsoft.com/office/powerpoint/2010/main" val="41994099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6" name="Shape 6"/>
          <p:cNvSpPr>
            <a:spLocks noGrp="1"/>
          </p:cNvSpPr>
          <p:nvPr>
            <p:ph type="title"/>
          </p:nvPr>
        </p:nvSpPr>
        <p:spPr>
          <a:prstGeom prst="rect">
            <a:avLst/>
          </a:prstGeom>
        </p:spPr>
        <p:txBody>
          <a:bodyPr/>
          <a:lstStyle/>
          <a:p>
            <a:pPr lvl="0">
              <a:defRPr sz="1800" cap="none">
                <a:solidFill>
                  <a:srgbClr val="000000"/>
                </a:solidFill>
              </a:defRPr>
            </a:pPr>
            <a:r>
              <a:rPr sz="3750" cap="all">
                <a:solidFill>
                  <a:srgbClr val="535353"/>
                </a:solidFill>
              </a:rPr>
              <a:t>Title Text</a:t>
            </a:r>
          </a:p>
        </p:txBody>
      </p:sp>
      <p:sp>
        <p:nvSpPr>
          <p:cNvPr id="7" name="Shape 7"/>
          <p:cNvSpPr>
            <a:spLocks noGrp="1"/>
          </p:cNvSpPr>
          <p:nvPr>
            <p:ph type="body" idx="1"/>
          </p:nvPr>
        </p:nvSpPr>
        <p:spPr>
          <a:prstGeom prst="rect">
            <a:avLst/>
          </a:prstGeom>
        </p:spPr>
        <p:txBody>
          <a:bodyPr/>
          <a:lstStyle/>
          <a:p>
            <a:pPr lvl="0">
              <a:defRPr sz="1800">
                <a:solidFill>
                  <a:srgbClr val="000000"/>
                </a:solidFill>
              </a:defRPr>
            </a:pPr>
            <a:r>
              <a:rPr sz="1950">
                <a:solidFill>
                  <a:srgbClr val="535353"/>
                </a:solidFill>
              </a:rPr>
              <a:t>Body Level One</a:t>
            </a:r>
          </a:p>
          <a:p>
            <a:pPr lvl="1">
              <a:defRPr sz="1800">
                <a:solidFill>
                  <a:srgbClr val="000000"/>
                </a:solidFill>
              </a:defRPr>
            </a:pPr>
            <a:r>
              <a:rPr sz="1950">
                <a:solidFill>
                  <a:srgbClr val="535353"/>
                </a:solidFill>
              </a:rPr>
              <a:t>Body Level Two</a:t>
            </a:r>
          </a:p>
          <a:p>
            <a:pPr lvl="2">
              <a:defRPr sz="1800">
                <a:solidFill>
                  <a:srgbClr val="000000"/>
                </a:solidFill>
              </a:defRPr>
            </a:pPr>
            <a:r>
              <a:rPr sz="1950">
                <a:solidFill>
                  <a:srgbClr val="535353"/>
                </a:solidFill>
              </a:rPr>
              <a:t>Body Level Three</a:t>
            </a:r>
          </a:p>
          <a:p>
            <a:pPr lvl="3">
              <a:defRPr sz="1800">
                <a:solidFill>
                  <a:srgbClr val="000000"/>
                </a:solidFill>
              </a:defRPr>
            </a:pPr>
            <a:r>
              <a:rPr sz="1950">
                <a:solidFill>
                  <a:srgbClr val="535353"/>
                </a:solidFill>
              </a:rPr>
              <a:t>Body Level Four</a:t>
            </a:r>
          </a:p>
          <a:p>
            <a:pPr lvl="4">
              <a:defRPr sz="1800">
                <a:solidFill>
                  <a:srgbClr val="000000"/>
                </a:solidFill>
              </a:defRPr>
            </a:pPr>
            <a:r>
              <a:rPr sz="1950">
                <a:solidFill>
                  <a:srgbClr val="535353"/>
                </a:solidFill>
              </a:rPr>
              <a:t>Body Level Five</a:t>
            </a:r>
          </a:p>
        </p:txBody>
      </p:sp>
      <p:sp>
        <p:nvSpPr>
          <p:cNvPr id="8" name="Shape 8"/>
          <p:cNvSpPr>
            <a:spLocks noGrp="1"/>
          </p:cNvSpPr>
          <p:nvPr>
            <p:ph type="sldNum" sz="quarter" idx="2"/>
          </p:nvPr>
        </p:nvSpPr>
        <p:spPr>
          <a:xfrm>
            <a:off x="11830051" y="6515100"/>
            <a:ext cx="209551" cy="228600"/>
          </a:xfrm>
          <a:prstGeom prst="rect">
            <a:avLst/>
          </a:prstGeom>
        </p:spPr>
        <p:txBody>
          <a:bodyPr/>
          <a:lstStyle/>
          <a:p>
            <a:pPr algn="ctr" eaLnBrk="0" fontAlgn="base" hangingPunct="0">
              <a:spcBef>
                <a:spcPct val="0"/>
              </a:spcBef>
              <a:spcAft>
                <a:spcPct val="0"/>
              </a:spcAft>
            </a:pPr>
            <a:fld id="{86CB4B4D-7CA3-9044-876B-883B54F8677D}" type="slidenum">
              <a:rPr>
                <a:solidFill>
                  <a:srgbClr val="000000"/>
                </a:solidFill>
              </a:rPr>
              <a:pPr algn="ctr" eaLnBrk="0" fontAlgn="base" hangingPunct="0">
                <a:spcBef>
                  <a:spcPct val="0"/>
                </a:spcBef>
                <a:spcAft>
                  <a:spcPct val="0"/>
                </a:spcAft>
              </a:pPr>
              <a:t>‹#›</a:t>
            </a:fld>
            <a:endParaRPr dirty="0">
              <a:solidFill>
                <a:srgbClr val="000000"/>
              </a:solidFill>
            </a:endParaRPr>
          </a:p>
        </p:txBody>
      </p:sp>
    </p:spTree>
    <p:extLst>
      <p:ext uri="{BB962C8B-B14F-4D97-AF65-F5344CB8AC3E}">
        <p14:creationId xmlns:p14="http://schemas.microsoft.com/office/powerpoint/2010/main" val="1572443917"/>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xfrm>
            <a:off x="812800" y="6245225"/>
            <a:ext cx="2641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pPr>
            <a:fld id="{D208E015-B206-4774-8C79-B66BF59EA833}" type="slidenum">
              <a:rPr lang="en-US" altLang="en-US">
                <a:solidFill>
                  <a:srgbClr val="000000"/>
                </a:solidFill>
                <a:ea typeface="ＭＳ Ｐゴシック" pitchFamily="2" charset="-128"/>
              </a:rPr>
              <a:pPr fontAlgn="base">
                <a:spcBef>
                  <a:spcPct val="0"/>
                </a:spcBef>
                <a:spcAft>
                  <a:spcPct val="0"/>
                </a:spcAft>
              </a:pPr>
              <a:t>‹#›</a:t>
            </a:fld>
            <a:endParaRPr lang="en-US" altLang="en-US" dirty="0">
              <a:solidFill>
                <a:srgbClr val="000000"/>
              </a:solidFill>
              <a:ea typeface="ＭＳ Ｐゴシック" pitchFamily="2" charset="-128"/>
            </a:endParaRPr>
          </a:p>
        </p:txBody>
      </p:sp>
      <p:sp>
        <p:nvSpPr>
          <p:cNvPr id="5" name="Rectangle 7"/>
          <p:cNvSpPr>
            <a:spLocks noGrp="1" noChangeArrowheads="1"/>
          </p:cNvSpPr>
          <p:nvPr>
            <p:ph type="ftr" sz="quarter" idx="11"/>
          </p:nvPr>
        </p:nvSpPr>
        <p:spPr>
          <a:xfrm>
            <a:off x="4165600" y="6245225"/>
            <a:ext cx="3860800" cy="476250"/>
          </a:xfrm>
          <a:prstGeom prst="rect">
            <a:avLst/>
          </a:prstGeom>
        </p:spPr>
        <p:txBody>
          <a:bodyPr/>
          <a:lstStyle>
            <a:lvl1pPr>
              <a:defRPr>
                <a:latin typeface="Verdana" charset="0"/>
                <a:ea typeface="ＭＳ Ｐゴシック" charset="0"/>
                <a:cs typeface="ＭＳ Ｐゴシック" charset="0"/>
              </a:defRPr>
            </a:lvl1pPr>
          </a:lstStyle>
          <a:p>
            <a:pPr fontAlgn="base">
              <a:spcBef>
                <a:spcPct val="0"/>
              </a:spcBef>
              <a:spcAft>
                <a:spcPct val="0"/>
              </a:spcAft>
              <a:defRPr/>
            </a:pPr>
            <a:r>
              <a:rPr lang="en-US" dirty="0">
                <a:solidFill>
                  <a:srgbClr val="000000"/>
                </a:solidFill>
              </a:rPr>
              <a:t>DRAFT 8-4-03</a:t>
            </a:r>
          </a:p>
        </p:txBody>
      </p:sp>
      <p:sp>
        <p:nvSpPr>
          <p:cNvPr id="6" name="Rectangle 8"/>
          <p:cNvSpPr>
            <a:spLocks noGrp="1" noChangeArrowheads="1"/>
          </p:cNvSpPr>
          <p:nvPr>
            <p:ph type="sldNum" sz="quarter" idx="12"/>
          </p:nvPr>
        </p:nvSpPr>
        <p:spPr>
          <a:xfrm>
            <a:off x="8737600" y="6245225"/>
            <a:ext cx="2641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pPr>
            <a:fld id="{DD3037C6-8EB4-4880-9676-D755F8C6C839}" type="slidenum">
              <a:rPr lang="en-US" altLang="en-US">
                <a:solidFill>
                  <a:srgbClr val="000000"/>
                </a:solidFill>
                <a:ea typeface="ＭＳ Ｐゴシック" pitchFamily="2" charset="-128"/>
              </a:rPr>
              <a:pPr fontAlgn="base">
                <a:spcBef>
                  <a:spcPct val="0"/>
                </a:spcBef>
                <a:spcAft>
                  <a:spcPct val="0"/>
                </a:spcAft>
              </a:pPr>
              <a:t>‹#›</a:t>
            </a:fld>
            <a:endParaRPr lang="en-US" altLang="en-US" dirty="0">
              <a:solidFill>
                <a:srgbClr val="000000"/>
              </a:solidFill>
              <a:ea typeface="ＭＳ Ｐゴシック" pitchFamily="2" charset="-128"/>
            </a:endParaRPr>
          </a:p>
        </p:txBody>
      </p:sp>
    </p:spTree>
    <p:extLst>
      <p:ext uri="{BB962C8B-B14F-4D97-AF65-F5344CB8AC3E}">
        <p14:creationId xmlns:p14="http://schemas.microsoft.com/office/powerpoint/2010/main" val="2082309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6"/>
          <p:cNvSpPr>
            <a:spLocks noGrp="1" noChangeArrowheads="1"/>
          </p:cNvSpPr>
          <p:nvPr>
            <p:ph type="dt" sz="half" idx="10"/>
          </p:nvPr>
        </p:nvSpPr>
        <p:spPr>
          <a:xfrm>
            <a:off x="812800" y="6245225"/>
            <a:ext cx="2641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pPr>
            <a:fld id="{75F26DAF-8275-4A74-BF9C-2E24E91266F0}" type="slidenum">
              <a:rPr lang="en-US" altLang="en-US">
                <a:solidFill>
                  <a:srgbClr val="000000"/>
                </a:solidFill>
                <a:ea typeface="ＭＳ Ｐゴシック" pitchFamily="2" charset="-128"/>
              </a:rPr>
              <a:pPr fontAlgn="base">
                <a:spcBef>
                  <a:spcPct val="0"/>
                </a:spcBef>
                <a:spcAft>
                  <a:spcPct val="0"/>
                </a:spcAft>
              </a:pPr>
              <a:t>‹#›</a:t>
            </a:fld>
            <a:endParaRPr lang="en-US" altLang="en-US" dirty="0">
              <a:solidFill>
                <a:srgbClr val="000000"/>
              </a:solidFill>
              <a:ea typeface="ＭＳ Ｐゴシック" pitchFamily="2" charset="-128"/>
            </a:endParaRPr>
          </a:p>
        </p:txBody>
      </p:sp>
      <p:sp>
        <p:nvSpPr>
          <p:cNvPr id="5" name="Rectangle 7"/>
          <p:cNvSpPr>
            <a:spLocks noGrp="1" noChangeArrowheads="1"/>
          </p:cNvSpPr>
          <p:nvPr>
            <p:ph type="ftr" sz="quarter" idx="11"/>
          </p:nvPr>
        </p:nvSpPr>
        <p:spPr>
          <a:xfrm>
            <a:off x="4165600" y="6245225"/>
            <a:ext cx="3860800" cy="476250"/>
          </a:xfrm>
          <a:prstGeom prst="rect">
            <a:avLst/>
          </a:prstGeom>
        </p:spPr>
        <p:txBody>
          <a:bodyPr/>
          <a:lstStyle>
            <a:lvl1pPr>
              <a:defRPr>
                <a:latin typeface="Verdana" charset="0"/>
                <a:ea typeface="ＭＳ Ｐゴシック" charset="0"/>
                <a:cs typeface="ＭＳ Ｐゴシック" charset="0"/>
              </a:defRPr>
            </a:lvl1pPr>
          </a:lstStyle>
          <a:p>
            <a:pPr fontAlgn="base">
              <a:spcBef>
                <a:spcPct val="0"/>
              </a:spcBef>
              <a:spcAft>
                <a:spcPct val="0"/>
              </a:spcAft>
              <a:defRPr/>
            </a:pPr>
            <a:r>
              <a:rPr lang="en-US" dirty="0">
                <a:solidFill>
                  <a:srgbClr val="000000"/>
                </a:solidFill>
              </a:rPr>
              <a:t>DRAFT 8-4-03</a:t>
            </a:r>
          </a:p>
        </p:txBody>
      </p:sp>
      <p:sp>
        <p:nvSpPr>
          <p:cNvPr id="6" name="Rectangle 8"/>
          <p:cNvSpPr>
            <a:spLocks noGrp="1" noChangeArrowheads="1"/>
          </p:cNvSpPr>
          <p:nvPr>
            <p:ph type="sldNum" sz="quarter" idx="12"/>
          </p:nvPr>
        </p:nvSpPr>
        <p:spPr>
          <a:xfrm>
            <a:off x="8737600" y="6245225"/>
            <a:ext cx="2641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pPr>
            <a:fld id="{2907AA5E-0651-4B6C-AD8D-3FF57EC226E5}" type="slidenum">
              <a:rPr lang="en-US" altLang="en-US">
                <a:solidFill>
                  <a:srgbClr val="000000"/>
                </a:solidFill>
                <a:ea typeface="ＭＳ Ｐゴシック" pitchFamily="2" charset="-128"/>
              </a:rPr>
              <a:pPr fontAlgn="base">
                <a:spcBef>
                  <a:spcPct val="0"/>
                </a:spcBef>
                <a:spcAft>
                  <a:spcPct val="0"/>
                </a:spcAft>
              </a:pPr>
              <a:t>‹#›</a:t>
            </a:fld>
            <a:endParaRPr lang="en-US" altLang="en-US" dirty="0">
              <a:solidFill>
                <a:srgbClr val="000000"/>
              </a:solidFill>
              <a:ea typeface="ＭＳ Ｐゴシック" pitchFamily="2" charset="-128"/>
            </a:endParaRPr>
          </a:p>
        </p:txBody>
      </p:sp>
    </p:spTree>
    <p:extLst>
      <p:ext uri="{BB962C8B-B14F-4D97-AF65-F5344CB8AC3E}">
        <p14:creationId xmlns:p14="http://schemas.microsoft.com/office/powerpoint/2010/main" val="188554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55651" y="1828800"/>
            <a:ext cx="5232400" cy="41910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1251" y="1828800"/>
            <a:ext cx="5232400" cy="41910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dt" sz="half" idx="10"/>
          </p:nvPr>
        </p:nvSpPr>
        <p:spPr>
          <a:xfrm>
            <a:off x="812800" y="6245225"/>
            <a:ext cx="2641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pPr>
            <a:fld id="{99F37DF0-708B-4406-B0D9-3A1F10314633}" type="slidenum">
              <a:rPr lang="en-US" altLang="en-US">
                <a:solidFill>
                  <a:srgbClr val="000000"/>
                </a:solidFill>
                <a:ea typeface="ＭＳ Ｐゴシック" pitchFamily="2" charset="-128"/>
              </a:rPr>
              <a:pPr fontAlgn="base">
                <a:spcBef>
                  <a:spcPct val="0"/>
                </a:spcBef>
                <a:spcAft>
                  <a:spcPct val="0"/>
                </a:spcAft>
              </a:pPr>
              <a:t>‹#›</a:t>
            </a:fld>
            <a:endParaRPr lang="en-US" altLang="en-US" dirty="0">
              <a:solidFill>
                <a:srgbClr val="000000"/>
              </a:solidFill>
              <a:ea typeface="ＭＳ Ｐゴシック" pitchFamily="2" charset="-128"/>
            </a:endParaRPr>
          </a:p>
        </p:txBody>
      </p:sp>
      <p:sp>
        <p:nvSpPr>
          <p:cNvPr id="6" name="Rectangle 7"/>
          <p:cNvSpPr>
            <a:spLocks noGrp="1" noChangeArrowheads="1"/>
          </p:cNvSpPr>
          <p:nvPr>
            <p:ph type="ftr" sz="quarter" idx="11"/>
          </p:nvPr>
        </p:nvSpPr>
        <p:spPr>
          <a:xfrm>
            <a:off x="4165600" y="6245225"/>
            <a:ext cx="3860800" cy="476250"/>
          </a:xfrm>
          <a:prstGeom prst="rect">
            <a:avLst/>
          </a:prstGeom>
        </p:spPr>
        <p:txBody>
          <a:bodyPr/>
          <a:lstStyle>
            <a:lvl1pPr>
              <a:defRPr>
                <a:latin typeface="Verdana" charset="0"/>
                <a:ea typeface="ＭＳ Ｐゴシック" charset="0"/>
                <a:cs typeface="ＭＳ Ｐゴシック" charset="0"/>
              </a:defRPr>
            </a:lvl1pPr>
          </a:lstStyle>
          <a:p>
            <a:pPr fontAlgn="base">
              <a:spcBef>
                <a:spcPct val="0"/>
              </a:spcBef>
              <a:spcAft>
                <a:spcPct val="0"/>
              </a:spcAft>
              <a:defRPr/>
            </a:pPr>
            <a:r>
              <a:rPr lang="en-US" dirty="0">
                <a:solidFill>
                  <a:srgbClr val="000000"/>
                </a:solidFill>
              </a:rPr>
              <a:t>DRAFT 8-4-03</a:t>
            </a:r>
          </a:p>
        </p:txBody>
      </p:sp>
      <p:sp>
        <p:nvSpPr>
          <p:cNvPr id="7" name="Rectangle 8"/>
          <p:cNvSpPr>
            <a:spLocks noGrp="1" noChangeArrowheads="1"/>
          </p:cNvSpPr>
          <p:nvPr>
            <p:ph type="sldNum" sz="quarter" idx="12"/>
          </p:nvPr>
        </p:nvSpPr>
        <p:spPr>
          <a:xfrm>
            <a:off x="8737600" y="6245225"/>
            <a:ext cx="2641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pPr>
            <a:fld id="{EA31B69F-3D61-48BF-9828-87713243A0AC}" type="slidenum">
              <a:rPr lang="en-US" altLang="en-US">
                <a:solidFill>
                  <a:srgbClr val="000000"/>
                </a:solidFill>
                <a:ea typeface="ＭＳ Ｐゴシック" pitchFamily="2" charset="-128"/>
              </a:rPr>
              <a:pPr fontAlgn="base">
                <a:spcBef>
                  <a:spcPct val="0"/>
                </a:spcBef>
                <a:spcAft>
                  <a:spcPct val="0"/>
                </a:spcAft>
              </a:pPr>
              <a:t>‹#›</a:t>
            </a:fld>
            <a:endParaRPr lang="en-US" altLang="en-US" dirty="0">
              <a:solidFill>
                <a:srgbClr val="000000"/>
              </a:solidFill>
              <a:ea typeface="ＭＳ Ｐゴシック" pitchFamily="2" charset="-128"/>
            </a:endParaRPr>
          </a:p>
        </p:txBody>
      </p:sp>
    </p:spTree>
    <p:extLst>
      <p:ext uri="{BB962C8B-B14F-4D97-AF65-F5344CB8AC3E}">
        <p14:creationId xmlns:p14="http://schemas.microsoft.com/office/powerpoint/2010/main" val="260576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noChangeArrowheads="1"/>
          </p:cNvSpPr>
          <p:nvPr>
            <p:ph type="dt" sz="half" idx="10"/>
          </p:nvPr>
        </p:nvSpPr>
        <p:spPr>
          <a:xfrm>
            <a:off x="812800" y="6245225"/>
            <a:ext cx="2641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pPr>
            <a:fld id="{F7ECE187-81D7-4EFD-A946-7D2A33C904DE}" type="slidenum">
              <a:rPr lang="en-US" altLang="en-US">
                <a:solidFill>
                  <a:srgbClr val="000000"/>
                </a:solidFill>
                <a:ea typeface="ＭＳ Ｐゴシック" pitchFamily="2" charset="-128"/>
              </a:rPr>
              <a:pPr fontAlgn="base">
                <a:spcBef>
                  <a:spcPct val="0"/>
                </a:spcBef>
                <a:spcAft>
                  <a:spcPct val="0"/>
                </a:spcAft>
              </a:pPr>
              <a:t>‹#›</a:t>
            </a:fld>
            <a:endParaRPr lang="en-US" altLang="en-US" dirty="0">
              <a:solidFill>
                <a:srgbClr val="000000"/>
              </a:solidFill>
              <a:ea typeface="ＭＳ Ｐゴシック" pitchFamily="2" charset="-128"/>
            </a:endParaRPr>
          </a:p>
        </p:txBody>
      </p:sp>
      <p:sp>
        <p:nvSpPr>
          <p:cNvPr id="8" name="Footer Placeholder 7"/>
          <p:cNvSpPr>
            <a:spLocks noGrp="1" noChangeArrowheads="1"/>
          </p:cNvSpPr>
          <p:nvPr>
            <p:ph type="ftr" sz="quarter" idx="11"/>
          </p:nvPr>
        </p:nvSpPr>
        <p:spPr>
          <a:xfrm>
            <a:off x="4165600" y="6245225"/>
            <a:ext cx="3860800" cy="476250"/>
          </a:xfrm>
          <a:prstGeom prst="rect">
            <a:avLst/>
          </a:prstGeom>
        </p:spPr>
        <p:txBody>
          <a:bodyPr/>
          <a:lstStyle>
            <a:lvl1pPr>
              <a:defRPr>
                <a:latin typeface="Verdana" charset="0"/>
                <a:ea typeface="ＭＳ Ｐゴシック" charset="0"/>
                <a:cs typeface="ＭＳ Ｐゴシック" charset="0"/>
              </a:defRPr>
            </a:lvl1pPr>
          </a:lstStyle>
          <a:p>
            <a:pPr fontAlgn="base">
              <a:spcBef>
                <a:spcPct val="0"/>
              </a:spcBef>
              <a:spcAft>
                <a:spcPct val="0"/>
              </a:spcAft>
              <a:defRPr/>
            </a:pPr>
            <a:r>
              <a:rPr lang="en-US" dirty="0">
                <a:solidFill>
                  <a:srgbClr val="000000"/>
                </a:solidFill>
              </a:rPr>
              <a:t>DRAFT 8-4-03</a:t>
            </a:r>
          </a:p>
        </p:txBody>
      </p:sp>
      <p:sp>
        <p:nvSpPr>
          <p:cNvPr id="9" name="Slide Number Placeholder 8"/>
          <p:cNvSpPr>
            <a:spLocks noGrp="1" noChangeArrowheads="1"/>
          </p:cNvSpPr>
          <p:nvPr>
            <p:ph type="sldNum" sz="quarter" idx="12"/>
          </p:nvPr>
        </p:nvSpPr>
        <p:spPr>
          <a:xfrm>
            <a:off x="8737600" y="6245225"/>
            <a:ext cx="2641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pPr>
            <a:fld id="{85400EA0-0F91-44CB-969C-226C63C766F9}" type="slidenum">
              <a:rPr lang="en-US" altLang="en-US">
                <a:solidFill>
                  <a:srgbClr val="000000"/>
                </a:solidFill>
                <a:ea typeface="ＭＳ Ｐゴシック" pitchFamily="2" charset="-128"/>
              </a:rPr>
              <a:pPr fontAlgn="base">
                <a:spcBef>
                  <a:spcPct val="0"/>
                </a:spcBef>
                <a:spcAft>
                  <a:spcPct val="0"/>
                </a:spcAft>
              </a:pPr>
              <a:t>‹#›</a:t>
            </a:fld>
            <a:endParaRPr lang="en-US" altLang="en-US" dirty="0">
              <a:solidFill>
                <a:srgbClr val="000000"/>
              </a:solidFill>
              <a:ea typeface="ＭＳ Ｐゴシック" pitchFamily="2" charset="-128"/>
            </a:endParaRPr>
          </a:p>
        </p:txBody>
      </p:sp>
    </p:spTree>
    <p:extLst>
      <p:ext uri="{BB962C8B-B14F-4D97-AF65-F5344CB8AC3E}">
        <p14:creationId xmlns:p14="http://schemas.microsoft.com/office/powerpoint/2010/main" val="427573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dt" sz="half" idx="10"/>
          </p:nvPr>
        </p:nvSpPr>
        <p:spPr>
          <a:xfrm>
            <a:off x="812800" y="6245225"/>
            <a:ext cx="2641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pPr>
            <a:fld id="{D84B8796-4B9F-40C8-A20C-9E661A209A0A}" type="slidenum">
              <a:rPr lang="en-US" altLang="en-US">
                <a:solidFill>
                  <a:srgbClr val="000000"/>
                </a:solidFill>
                <a:ea typeface="ＭＳ Ｐゴシック" pitchFamily="2" charset="-128"/>
              </a:rPr>
              <a:pPr fontAlgn="base">
                <a:spcBef>
                  <a:spcPct val="0"/>
                </a:spcBef>
                <a:spcAft>
                  <a:spcPct val="0"/>
                </a:spcAft>
              </a:pPr>
              <a:t>‹#›</a:t>
            </a:fld>
            <a:endParaRPr lang="en-US" altLang="en-US" dirty="0">
              <a:solidFill>
                <a:srgbClr val="000000"/>
              </a:solidFill>
              <a:ea typeface="ＭＳ Ｐゴシック" pitchFamily="2" charset="-128"/>
            </a:endParaRPr>
          </a:p>
        </p:txBody>
      </p:sp>
      <p:sp>
        <p:nvSpPr>
          <p:cNvPr id="4" name="Rectangle 7"/>
          <p:cNvSpPr>
            <a:spLocks noGrp="1" noChangeArrowheads="1"/>
          </p:cNvSpPr>
          <p:nvPr>
            <p:ph type="ftr" sz="quarter" idx="11"/>
          </p:nvPr>
        </p:nvSpPr>
        <p:spPr>
          <a:xfrm>
            <a:off x="4165600" y="6245225"/>
            <a:ext cx="3860800" cy="476250"/>
          </a:xfrm>
          <a:prstGeom prst="rect">
            <a:avLst/>
          </a:prstGeom>
        </p:spPr>
        <p:txBody>
          <a:bodyPr/>
          <a:lstStyle>
            <a:lvl1pPr>
              <a:defRPr>
                <a:latin typeface="Verdana" charset="0"/>
                <a:ea typeface="ＭＳ Ｐゴシック" charset="0"/>
                <a:cs typeface="ＭＳ Ｐゴシック" charset="0"/>
              </a:defRPr>
            </a:lvl1pPr>
          </a:lstStyle>
          <a:p>
            <a:pPr fontAlgn="base">
              <a:spcBef>
                <a:spcPct val="0"/>
              </a:spcBef>
              <a:spcAft>
                <a:spcPct val="0"/>
              </a:spcAft>
              <a:defRPr/>
            </a:pPr>
            <a:r>
              <a:rPr lang="en-US" dirty="0">
                <a:solidFill>
                  <a:srgbClr val="000000"/>
                </a:solidFill>
              </a:rPr>
              <a:t>DRAFT 8-4-03</a:t>
            </a:r>
          </a:p>
        </p:txBody>
      </p:sp>
      <p:sp>
        <p:nvSpPr>
          <p:cNvPr id="5" name="Rectangle 8"/>
          <p:cNvSpPr>
            <a:spLocks noGrp="1" noChangeArrowheads="1"/>
          </p:cNvSpPr>
          <p:nvPr>
            <p:ph type="sldNum" sz="quarter" idx="12"/>
          </p:nvPr>
        </p:nvSpPr>
        <p:spPr>
          <a:xfrm>
            <a:off x="8737600" y="6245225"/>
            <a:ext cx="2641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pPr>
            <a:fld id="{6FC7F7C2-01EB-4F1A-A7A3-A8B107B1E03F}" type="slidenum">
              <a:rPr lang="en-US" altLang="en-US">
                <a:solidFill>
                  <a:srgbClr val="000000"/>
                </a:solidFill>
                <a:ea typeface="ＭＳ Ｐゴシック" pitchFamily="2" charset="-128"/>
              </a:rPr>
              <a:pPr fontAlgn="base">
                <a:spcBef>
                  <a:spcPct val="0"/>
                </a:spcBef>
                <a:spcAft>
                  <a:spcPct val="0"/>
                </a:spcAft>
              </a:pPr>
              <a:t>‹#›</a:t>
            </a:fld>
            <a:endParaRPr lang="en-US" altLang="en-US" dirty="0">
              <a:solidFill>
                <a:srgbClr val="000000"/>
              </a:solidFill>
              <a:ea typeface="ＭＳ Ｐゴシック" pitchFamily="2" charset="-128"/>
            </a:endParaRPr>
          </a:p>
        </p:txBody>
      </p:sp>
    </p:spTree>
    <p:extLst>
      <p:ext uri="{BB962C8B-B14F-4D97-AF65-F5344CB8AC3E}">
        <p14:creationId xmlns:p14="http://schemas.microsoft.com/office/powerpoint/2010/main" val="247175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xfrm>
            <a:off x="812800" y="6245225"/>
            <a:ext cx="2641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pPr>
            <a:fld id="{093DA9ED-A593-4C86-8C71-49D771488BBE}" type="slidenum">
              <a:rPr lang="en-US" altLang="en-US">
                <a:solidFill>
                  <a:srgbClr val="000000"/>
                </a:solidFill>
                <a:ea typeface="ＭＳ Ｐゴシック" pitchFamily="2" charset="-128"/>
              </a:rPr>
              <a:pPr fontAlgn="base">
                <a:spcBef>
                  <a:spcPct val="0"/>
                </a:spcBef>
                <a:spcAft>
                  <a:spcPct val="0"/>
                </a:spcAft>
              </a:pPr>
              <a:t>‹#›</a:t>
            </a:fld>
            <a:endParaRPr lang="en-US" altLang="en-US" dirty="0">
              <a:solidFill>
                <a:srgbClr val="000000"/>
              </a:solidFill>
              <a:ea typeface="ＭＳ Ｐゴシック" pitchFamily="2" charset="-128"/>
            </a:endParaRPr>
          </a:p>
        </p:txBody>
      </p:sp>
      <p:sp>
        <p:nvSpPr>
          <p:cNvPr id="3" name="Rectangle 7"/>
          <p:cNvSpPr>
            <a:spLocks noGrp="1" noChangeArrowheads="1"/>
          </p:cNvSpPr>
          <p:nvPr>
            <p:ph type="ftr" sz="quarter" idx="11"/>
          </p:nvPr>
        </p:nvSpPr>
        <p:spPr>
          <a:xfrm>
            <a:off x="4165600" y="6245225"/>
            <a:ext cx="3860800" cy="476250"/>
          </a:xfrm>
          <a:prstGeom prst="rect">
            <a:avLst/>
          </a:prstGeom>
        </p:spPr>
        <p:txBody>
          <a:bodyPr/>
          <a:lstStyle>
            <a:lvl1pPr>
              <a:defRPr>
                <a:latin typeface="Verdana" charset="0"/>
                <a:ea typeface="ＭＳ Ｐゴシック" charset="0"/>
                <a:cs typeface="ＭＳ Ｐゴシック" charset="0"/>
              </a:defRPr>
            </a:lvl1pPr>
          </a:lstStyle>
          <a:p>
            <a:pPr fontAlgn="base">
              <a:spcBef>
                <a:spcPct val="0"/>
              </a:spcBef>
              <a:spcAft>
                <a:spcPct val="0"/>
              </a:spcAft>
              <a:defRPr/>
            </a:pPr>
            <a:r>
              <a:rPr lang="en-US" dirty="0">
                <a:solidFill>
                  <a:srgbClr val="000000"/>
                </a:solidFill>
              </a:rPr>
              <a:t>DRAFT 8-4-03</a:t>
            </a:r>
          </a:p>
        </p:txBody>
      </p:sp>
      <p:sp>
        <p:nvSpPr>
          <p:cNvPr id="4" name="Rectangle 8"/>
          <p:cNvSpPr>
            <a:spLocks noGrp="1" noChangeArrowheads="1"/>
          </p:cNvSpPr>
          <p:nvPr>
            <p:ph type="sldNum" sz="quarter" idx="12"/>
          </p:nvPr>
        </p:nvSpPr>
        <p:spPr>
          <a:xfrm>
            <a:off x="8737600" y="6245225"/>
            <a:ext cx="2641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pPr>
            <a:fld id="{D23123D7-6811-4068-AFAD-79BCC844047B}" type="slidenum">
              <a:rPr lang="en-US" altLang="en-US">
                <a:solidFill>
                  <a:srgbClr val="000000"/>
                </a:solidFill>
                <a:ea typeface="ＭＳ Ｐゴシック" pitchFamily="2" charset="-128"/>
              </a:rPr>
              <a:pPr fontAlgn="base">
                <a:spcBef>
                  <a:spcPct val="0"/>
                </a:spcBef>
                <a:spcAft>
                  <a:spcPct val="0"/>
                </a:spcAft>
              </a:pPr>
              <a:t>‹#›</a:t>
            </a:fld>
            <a:endParaRPr lang="en-US" altLang="en-US" dirty="0">
              <a:solidFill>
                <a:srgbClr val="000000"/>
              </a:solidFill>
              <a:ea typeface="ＭＳ Ｐゴシック" pitchFamily="2" charset="-128"/>
            </a:endParaRPr>
          </a:p>
        </p:txBody>
      </p:sp>
    </p:spTree>
    <p:extLst>
      <p:ext uri="{BB962C8B-B14F-4D97-AF65-F5344CB8AC3E}">
        <p14:creationId xmlns:p14="http://schemas.microsoft.com/office/powerpoint/2010/main" val="2668985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6"/>
          <p:cNvSpPr>
            <a:spLocks noGrp="1" noChangeArrowheads="1"/>
          </p:cNvSpPr>
          <p:nvPr>
            <p:ph type="dt" sz="half" idx="10"/>
          </p:nvPr>
        </p:nvSpPr>
        <p:spPr>
          <a:xfrm>
            <a:off x="812800" y="6245225"/>
            <a:ext cx="2641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pPr>
            <a:fld id="{AF4B4A12-C4F8-4A6A-8E10-33714359203F}" type="slidenum">
              <a:rPr lang="en-US" altLang="en-US">
                <a:solidFill>
                  <a:srgbClr val="000000"/>
                </a:solidFill>
                <a:ea typeface="ＭＳ Ｐゴシック" pitchFamily="2" charset="-128"/>
              </a:rPr>
              <a:pPr fontAlgn="base">
                <a:spcBef>
                  <a:spcPct val="0"/>
                </a:spcBef>
                <a:spcAft>
                  <a:spcPct val="0"/>
                </a:spcAft>
              </a:pPr>
              <a:t>‹#›</a:t>
            </a:fld>
            <a:endParaRPr lang="en-US" altLang="en-US" dirty="0">
              <a:solidFill>
                <a:srgbClr val="000000"/>
              </a:solidFill>
              <a:ea typeface="ＭＳ Ｐゴシック" pitchFamily="2" charset="-128"/>
            </a:endParaRPr>
          </a:p>
        </p:txBody>
      </p:sp>
      <p:sp>
        <p:nvSpPr>
          <p:cNvPr id="6" name="Rectangle 7"/>
          <p:cNvSpPr>
            <a:spLocks noGrp="1" noChangeArrowheads="1"/>
          </p:cNvSpPr>
          <p:nvPr>
            <p:ph type="ftr" sz="quarter" idx="11"/>
          </p:nvPr>
        </p:nvSpPr>
        <p:spPr>
          <a:xfrm>
            <a:off x="4165600" y="6245225"/>
            <a:ext cx="3860800" cy="476250"/>
          </a:xfrm>
          <a:prstGeom prst="rect">
            <a:avLst/>
          </a:prstGeom>
        </p:spPr>
        <p:txBody>
          <a:bodyPr/>
          <a:lstStyle>
            <a:lvl1pPr>
              <a:defRPr>
                <a:latin typeface="Verdana" charset="0"/>
                <a:ea typeface="ＭＳ Ｐゴシック" charset="0"/>
                <a:cs typeface="ＭＳ Ｐゴシック" charset="0"/>
              </a:defRPr>
            </a:lvl1pPr>
          </a:lstStyle>
          <a:p>
            <a:pPr fontAlgn="base">
              <a:spcBef>
                <a:spcPct val="0"/>
              </a:spcBef>
              <a:spcAft>
                <a:spcPct val="0"/>
              </a:spcAft>
              <a:defRPr/>
            </a:pPr>
            <a:r>
              <a:rPr lang="en-US" dirty="0">
                <a:solidFill>
                  <a:srgbClr val="000000"/>
                </a:solidFill>
              </a:rPr>
              <a:t>DRAFT 8-4-03</a:t>
            </a:r>
          </a:p>
        </p:txBody>
      </p:sp>
      <p:sp>
        <p:nvSpPr>
          <p:cNvPr id="7" name="Rectangle 8"/>
          <p:cNvSpPr>
            <a:spLocks noGrp="1" noChangeArrowheads="1"/>
          </p:cNvSpPr>
          <p:nvPr>
            <p:ph type="sldNum" sz="quarter" idx="12"/>
          </p:nvPr>
        </p:nvSpPr>
        <p:spPr>
          <a:xfrm>
            <a:off x="8737600" y="6245225"/>
            <a:ext cx="2641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pPr>
            <a:fld id="{4D29FA25-0B5A-43B3-8708-EA42FF798FEC}" type="slidenum">
              <a:rPr lang="en-US" altLang="en-US">
                <a:solidFill>
                  <a:srgbClr val="000000"/>
                </a:solidFill>
                <a:ea typeface="ＭＳ Ｐゴシック" pitchFamily="2" charset="-128"/>
              </a:rPr>
              <a:pPr fontAlgn="base">
                <a:spcBef>
                  <a:spcPct val="0"/>
                </a:spcBef>
                <a:spcAft>
                  <a:spcPct val="0"/>
                </a:spcAft>
              </a:pPr>
              <a:t>‹#›</a:t>
            </a:fld>
            <a:endParaRPr lang="en-US" altLang="en-US" dirty="0">
              <a:solidFill>
                <a:srgbClr val="000000"/>
              </a:solidFill>
              <a:ea typeface="ＭＳ Ｐゴシック" pitchFamily="2" charset="-128"/>
            </a:endParaRPr>
          </a:p>
        </p:txBody>
      </p:sp>
    </p:spTree>
    <p:extLst>
      <p:ext uri="{BB962C8B-B14F-4D97-AF65-F5344CB8AC3E}">
        <p14:creationId xmlns:p14="http://schemas.microsoft.com/office/powerpoint/2010/main" val="2098601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6"/>
          <p:cNvSpPr>
            <a:spLocks noGrp="1" noChangeArrowheads="1"/>
          </p:cNvSpPr>
          <p:nvPr>
            <p:ph type="dt" sz="half" idx="10"/>
          </p:nvPr>
        </p:nvSpPr>
        <p:spPr>
          <a:xfrm>
            <a:off x="812800" y="6245225"/>
            <a:ext cx="2641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pPr>
            <a:fld id="{1602F1A7-97A5-4A4A-B387-A5122363EAFF}" type="slidenum">
              <a:rPr lang="en-US" altLang="en-US">
                <a:solidFill>
                  <a:srgbClr val="000000"/>
                </a:solidFill>
                <a:ea typeface="ＭＳ Ｐゴシック" pitchFamily="2" charset="-128"/>
              </a:rPr>
              <a:pPr fontAlgn="base">
                <a:spcBef>
                  <a:spcPct val="0"/>
                </a:spcBef>
                <a:spcAft>
                  <a:spcPct val="0"/>
                </a:spcAft>
              </a:pPr>
              <a:t>‹#›</a:t>
            </a:fld>
            <a:endParaRPr lang="en-US" altLang="en-US" dirty="0">
              <a:solidFill>
                <a:srgbClr val="000000"/>
              </a:solidFill>
              <a:ea typeface="ＭＳ Ｐゴシック" pitchFamily="2" charset="-128"/>
            </a:endParaRPr>
          </a:p>
        </p:txBody>
      </p:sp>
      <p:sp>
        <p:nvSpPr>
          <p:cNvPr id="6" name="Rectangle 7"/>
          <p:cNvSpPr>
            <a:spLocks noGrp="1" noChangeArrowheads="1"/>
          </p:cNvSpPr>
          <p:nvPr>
            <p:ph type="ftr" sz="quarter" idx="11"/>
          </p:nvPr>
        </p:nvSpPr>
        <p:spPr>
          <a:xfrm>
            <a:off x="4165600" y="6245225"/>
            <a:ext cx="3860800" cy="476250"/>
          </a:xfrm>
          <a:prstGeom prst="rect">
            <a:avLst/>
          </a:prstGeom>
        </p:spPr>
        <p:txBody>
          <a:bodyPr/>
          <a:lstStyle>
            <a:lvl1pPr>
              <a:defRPr>
                <a:latin typeface="Verdana" charset="0"/>
                <a:ea typeface="ＭＳ Ｐゴシック" charset="0"/>
                <a:cs typeface="ＭＳ Ｐゴシック" charset="0"/>
              </a:defRPr>
            </a:lvl1pPr>
          </a:lstStyle>
          <a:p>
            <a:pPr fontAlgn="base">
              <a:spcBef>
                <a:spcPct val="0"/>
              </a:spcBef>
              <a:spcAft>
                <a:spcPct val="0"/>
              </a:spcAft>
              <a:defRPr/>
            </a:pPr>
            <a:r>
              <a:rPr lang="en-US" dirty="0">
                <a:solidFill>
                  <a:srgbClr val="000000"/>
                </a:solidFill>
              </a:rPr>
              <a:t>DRAFT 8-4-03</a:t>
            </a:r>
          </a:p>
        </p:txBody>
      </p:sp>
      <p:sp>
        <p:nvSpPr>
          <p:cNvPr id="7" name="Rectangle 8"/>
          <p:cNvSpPr>
            <a:spLocks noGrp="1" noChangeArrowheads="1"/>
          </p:cNvSpPr>
          <p:nvPr>
            <p:ph type="sldNum" sz="quarter" idx="12"/>
          </p:nvPr>
        </p:nvSpPr>
        <p:spPr>
          <a:xfrm>
            <a:off x="8737600" y="6245225"/>
            <a:ext cx="2641600" cy="476250"/>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pPr>
            <a:fld id="{2CA1A82D-DC86-43CC-A167-B70A6CAE08C7}" type="slidenum">
              <a:rPr lang="en-US" altLang="en-US">
                <a:solidFill>
                  <a:srgbClr val="000000"/>
                </a:solidFill>
                <a:ea typeface="ＭＳ Ｐゴシック" pitchFamily="2" charset="-128"/>
              </a:rPr>
              <a:pPr fontAlgn="base">
                <a:spcBef>
                  <a:spcPct val="0"/>
                </a:spcBef>
                <a:spcAft>
                  <a:spcPct val="0"/>
                </a:spcAft>
              </a:pPr>
              <a:t>‹#›</a:t>
            </a:fld>
            <a:endParaRPr lang="en-US" altLang="en-US" dirty="0">
              <a:solidFill>
                <a:srgbClr val="000000"/>
              </a:solidFill>
              <a:ea typeface="ＭＳ Ｐゴシック" pitchFamily="2" charset="-128"/>
            </a:endParaRPr>
          </a:p>
        </p:txBody>
      </p:sp>
    </p:spTree>
    <p:extLst>
      <p:ext uri="{BB962C8B-B14F-4D97-AF65-F5344CB8AC3E}">
        <p14:creationId xmlns:p14="http://schemas.microsoft.com/office/powerpoint/2010/main" val="651319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6233" y="304800"/>
            <a:ext cx="106680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755651" y="18288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28" name="Picture 2" descr=" CERRA MAIN LOGO.png"/>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9245601" y="5257800"/>
            <a:ext cx="2751667" cy="205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93249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4" r:id="rId13"/>
  </p:sldLayoutIdLst>
  <p:hf sldNum="0" hdr="0" ftr="0"/>
  <p:txStyles>
    <p:titleStyle>
      <a:lvl1pPr algn="ctr" rtl="0" eaLnBrk="0" fontAlgn="base" hangingPunct="0">
        <a:lnSpc>
          <a:spcPct val="80000"/>
        </a:lnSpc>
        <a:spcBef>
          <a:spcPct val="0"/>
        </a:spcBef>
        <a:spcAft>
          <a:spcPct val="0"/>
        </a:spcAft>
        <a:defRPr sz="3600" b="1">
          <a:solidFill>
            <a:schemeClr val="tx1"/>
          </a:solidFill>
          <a:latin typeface="+mj-lt"/>
          <a:ea typeface="ＭＳ Ｐゴシック" charset="-128"/>
          <a:cs typeface="ＭＳ Ｐゴシック" charset="-128"/>
        </a:defRPr>
      </a:lvl1pPr>
      <a:lvl2pPr algn="ctr" rtl="0" eaLnBrk="0" fontAlgn="base" hangingPunct="0">
        <a:lnSpc>
          <a:spcPct val="80000"/>
        </a:lnSpc>
        <a:spcBef>
          <a:spcPct val="0"/>
        </a:spcBef>
        <a:spcAft>
          <a:spcPct val="0"/>
        </a:spcAft>
        <a:defRPr sz="3600" b="1">
          <a:solidFill>
            <a:schemeClr val="tx1"/>
          </a:solidFill>
          <a:latin typeface="Arial Unicode MS" pitchFamily="34" charset="-128"/>
          <a:ea typeface="ＭＳ Ｐゴシック" charset="-128"/>
          <a:cs typeface="ＭＳ Ｐゴシック" charset="-128"/>
        </a:defRPr>
      </a:lvl2pPr>
      <a:lvl3pPr algn="ctr" rtl="0" eaLnBrk="0" fontAlgn="base" hangingPunct="0">
        <a:lnSpc>
          <a:spcPct val="80000"/>
        </a:lnSpc>
        <a:spcBef>
          <a:spcPct val="0"/>
        </a:spcBef>
        <a:spcAft>
          <a:spcPct val="0"/>
        </a:spcAft>
        <a:defRPr sz="3600" b="1">
          <a:solidFill>
            <a:schemeClr val="tx1"/>
          </a:solidFill>
          <a:latin typeface="Arial Unicode MS" pitchFamily="34" charset="-128"/>
          <a:ea typeface="ＭＳ Ｐゴシック" charset="-128"/>
          <a:cs typeface="ＭＳ Ｐゴシック" charset="-128"/>
        </a:defRPr>
      </a:lvl3pPr>
      <a:lvl4pPr algn="ctr" rtl="0" eaLnBrk="0" fontAlgn="base" hangingPunct="0">
        <a:lnSpc>
          <a:spcPct val="80000"/>
        </a:lnSpc>
        <a:spcBef>
          <a:spcPct val="0"/>
        </a:spcBef>
        <a:spcAft>
          <a:spcPct val="0"/>
        </a:spcAft>
        <a:defRPr sz="3600" b="1">
          <a:solidFill>
            <a:schemeClr val="tx1"/>
          </a:solidFill>
          <a:latin typeface="Arial Unicode MS" pitchFamily="34" charset="-128"/>
          <a:ea typeface="ＭＳ Ｐゴシック" charset="-128"/>
          <a:cs typeface="ＭＳ Ｐゴシック" charset="-128"/>
        </a:defRPr>
      </a:lvl4pPr>
      <a:lvl5pPr algn="ctr" rtl="0" eaLnBrk="0" fontAlgn="base" hangingPunct="0">
        <a:lnSpc>
          <a:spcPct val="80000"/>
        </a:lnSpc>
        <a:spcBef>
          <a:spcPct val="0"/>
        </a:spcBef>
        <a:spcAft>
          <a:spcPct val="0"/>
        </a:spcAft>
        <a:defRPr sz="3600" b="1">
          <a:solidFill>
            <a:schemeClr val="tx1"/>
          </a:solidFill>
          <a:latin typeface="Arial Unicode MS" pitchFamily="34" charset="-128"/>
          <a:ea typeface="ＭＳ Ｐゴシック" charset="-128"/>
          <a:cs typeface="ＭＳ Ｐゴシック" charset="-128"/>
        </a:defRPr>
      </a:lvl5pPr>
      <a:lvl6pPr marL="342900" algn="ctr" rtl="0" fontAlgn="base">
        <a:lnSpc>
          <a:spcPct val="80000"/>
        </a:lnSpc>
        <a:spcBef>
          <a:spcPct val="0"/>
        </a:spcBef>
        <a:spcAft>
          <a:spcPct val="0"/>
        </a:spcAft>
        <a:defRPr sz="3600" b="1">
          <a:solidFill>
            <a:schemeClr val="tx1"/>
          </a:solidFill>
          <a:latin typeface="Arial Unicode MS" pitchFamily="34" charset="-128"/>
        </a:defRPr>
      </a:lvl6pPr>
      <a:lvl7pPr marL="685800" algn="ctr" rtl="0" fontAlgn="base">
        <a:lnSpc>
          <a:spcPct val="80000"/>
        </a:lnSpc>
        <a:spcBef>
          <a:spcPct val="0"/>
        </a:spcBef>
        <a:spcAft>
          <a:spcPct val="0"/>
        </a:spcAft>
        <a:defRPr sz="3600" b="1">
          <a:solidFill>
            <a:schemeClr val="tx1"/>
          </a:solidFill>
          <a:latin typeface="Arial Unicode MS" pitchFamily="34" charset="-128"/>
        </a:defRPr>
      </a:lvl7pPr>
      <a:lvl8pPr marL="1028700" algn="ctr" rtl="0" fontAlgn="base">
        <a:lnSpc>
          <a:spcPct val="80000"/>
        </a:lnSpc>
        <a:spcBef>
          <a:spcPct val="0"/>
        </a:spcBef>
        <a:spcAft>
          <a:spcPct val="0"/>
        </a:spcAft>
        <a:defRPr sz="3600" b="1">
          <a:solidFill>
            <a:schemeClr val="tx1"/>
          </a:solidFill>
          <a:latin typeface="Arial Unicode MS" pitchFamily="34" charset="-128"/>
        </a:defRPr>
      </a:lvl8pPr>
      <a:lvl9pPr marL="1371600" algn="ctr" rtl="0" fontAlgn="base">
        <a:lnSpc>
          <a:spcPct val="80000"/>
        </a:lnSpc>
        <a:spcBef>
          <a:spcPct val="0"/>
        </a:spcBef>
        <a:spcAft>
          <a:spcPct val="0"/>
        </a:spcAft>
        <a:defRPr sz="3600" b="1">
          <a:solidFill>
            <a:schemeClr val="tx1"/>
          </a:solidFill>
          <a:latin typeface="Arial Unicode MS" pitchFamily="34" charset="-128"/>
        </a:defRPr>
      </a:lvl9pPr>
    </p:titleStyle>
    <p:bodyStyle>
      <a:lvl1pPr marL="352425" indent="-352425" algn="l" rtl="0" eaLnBrk="0" fontAlgn="base" hangingPunct="0">
        <a:spcBef>
          <a:spcPct val="20000"/>
        </a:spcBef>
        <a:spcAft>
          <a:spcPct val="0"/>
        </a:spcAft>
        <a:buClr>
          <a:srgbClr val="60CA8E"/>
        </a:buClr>
        <a:buFont typeface="Arial Unicode MS" panose="020B0604020202020204" pitchFamily="34" charset="-128"/>
        <a:buChar char="•"/>
        <a:defRPr sz="2100">
          <a:solidFill>
            <a:schemeClr val="tx1"/>
          </a:solidFill>
          <a:latin typeface="+mn-lt"/>
          <a:ea typeface="ＭＳ Ｐゴシック" charset="-128"/>
          <a:cs typeface="ＭＳ Ｐゴシック" charset="-128"/>
        </a:defRPr>
      </a:lvl1pPr>
      <a:lvl2pPr marL="681038" indent="-327422" algn="l" rtl="0" eaLnBrk="0" fontAlgn="base" hangingPunct="0">
        <a:spcBef>
          <a:spcPct val="20000"/>
        </a:spcBef>
        <a:spcAft>
          <a:spcPct val="0"/>
        </a:spcAft>
        <a:buClr>
          <a:srgbClr val="60CA8E"/>
        </a:buClr>
        <a:buFont typeface="Arial Unicode MS" panose="020B0604020202020204" pitchFamily="34" charset="-128"/>
        <a:buChar char="•"/>
        <a:defRPr sz="1800">
          <a:solidFill>
            <a:schemeClr val="tx1"/>
          </a:solidFill>
          <a:latin typeface="+mn-lt"/>
          <a:ea typeface="ＭＳ Ｐゴシック" charset="-128"/>
        </a:defRPr>
      </a:lvl2pPr>
      <a:lvl3pPr marL="978694" indent="-296466" algn="l" rtl="0" eaLnBrk="0" fontAlgn="base" hangingPunct="0">
        <a:spcBef>
          <a:spcPct val="20000"/>
        </a:spcBef>
        <a:spcAft>
          <a:spcPct val="0"/>
        </a:spcAft>
        <a:buClr>
          <a:srgbClr val="60CA8E"/>
        </a:buClr>
        <a:buFont typeface="Arial Unicode MS" panose="020B0604020202020204" pitchFamily="34" charset="-128"/>
        <a:buChar char="•"/>
        <a:defRPr sz="1725">
          <a:solidFill>
            <a:schemeClr val="tx1"/>
          </a:solidFill>
          <a:latin typeface="+mn-lt"/>
          <a:ea typeface="ＭＳ Ｐゴシック" charset="-128"/>
        </a:defRPr>
      </a:lvl3pPr>
      <a:lvl4pPr marL="1270397" indent="-290513" algn="l" rtl="0" eaLnBrk="0" fontAlgn="base" hangingPunct="0">
        <a:spcBef>
          <a:spcPct val="20000"/>
        </a:spcBef>
        <a:spcAft>
          <a:spcPct val="0"/>
        </a:spcAft>
        <a:buClr>
          <a:srgbClr val="60CA8E"/>
        </a:buClr>
        <a:buFont typeface="Arial Unicode MS" panose="020B0604020202020204" pitchFamily="34" charset="-128"/>
        <a:buChar char="•"/>
        <a:defRPr sz="1500">
          <a:solidFill>
            <a:schemeClr val="tx1"/>
          </a:solidFill>
          <a:latin typeface="+mn-lt"/>
          <a:ea typeface="ＭＳ Ｐゴシック" charset="-128"/>
        </a:defRPr>
      </a:lvl4pPr>
      <a:lvl5pPr marL="1570435" indent="-298847" algn="l" rtl="0" eaLnBrk="0" fontAlgn="base" hangingPunct="0">
        <a:spcBef>
          <a:spcPct val="25000"/>
        </a:spcBef>
        <a:spcAft>
          <a:spcPct val="0"/>
        </a:spcAft>
        <a:buClr>
          <a:srgbClr val="60CA8E"/>
        </a:buClr>
        <a:buFont typeface="Arial Unicode MS" panose="020B0604020202020204" pitchFamily="34" charset="-128"/>
        <a:buChar char="•"/>
        <a:defRPr sz="1500">
          <a:solidFill>
            <a:schemeClr val="tx1"/>
          </a:solidFill>
          <a:latin typeface="+mn-lt"/>
          <a:ea typeface="ＭＳ Ｐゴシック" charset="-128"/>
        </a:defRPr>
      </a:lvl5pPr>
      <a:lvl6pPr marL="1913335" indent="-298847" algn="l" rtl="0" fontAlgn="base">
        <a:spcBef>
          <a:spcPct val="25000"/>
        </a:spcBef>
        <a:spcAft>
          <a:spcPct val="0"/>
        </a:spcAft>
        <a:buClr>
          <a:srgbClr val="60CA8E"/>
        </a:buClr>
        <a:buFont typeface="Arial Unicode MS" pitchFamily="34" charset="-128"/>
        <a:buChar char="•"/>
        <a:defRPr sz="1500">
          <a:solidFill>
            <a:schemeClr val="tx1"/>
          </a:solidFill>
          <a:latin typeface="+mn-lt"/>
        </a:defRPr>
      </a:lvl6pPr>
      <a:lvl7pPr marL="2256235" indent="-298847" algn="l" rtl="0" fontAlgn="base">
        <a:spcBef>
          <a:spcPct val="25000"/>
        </a:spcBef>
        <a:spcAft>
          <a:spcPct val="0"/>
        </a:spcAft>
        <a:buClr>
          <a:srgbClr val="60CA8E"/>
        </a:buClr>
        <a:buFont typeface="Arial Unicode MS" pitchFamily="34" charset="-128"/>
        <a:buChar char="•"/>
        <a:defRPr sz="1500">
          <a:solidFill>
            <a:schemeClr val="tx1"/>
          </a:solidFill>
          <a:latin typeface="+mn-lt"/>
        </a:defRPr>
      </a:lvl7pPr>
      <a:lvl8pPr marL="2599135" indent="-298847" algn="l" rtl="0" fontAlgn="base">
        <a:spcBef>
          <a:spcPct val="25000"/>
        </a:spcBef>
        <a:spcAft>
          <a:spcPct val="0"/>
        </a:spcAft>
        <a:buClr>
          <a:srgbClr val="60CA8E"/>
        </a:buClr>
        <a:buFont typeface="Arial Unicode MS" pitchFamily="34" charset="-128"/>
        <a:buChar char="•"/>
        <a:defRPr sz="1500">
          <a:solidFill>
            <a:schemeClr val="tx1"/>
          </a:solidFill>
          <a:latin typeface="+mn-lt"/>
        </a:defRPr>
      </a:lvl8pPr>
      <a:lvl9pPr marL="2942035" indent="-298847" algn="l" rtl="0" fontAlgn="base">
        <a:spcBef>
          <a:spcPct val="25000"/>
        </a:spcBef>
        <a:spcAft>
          <a:spcPct val="0"/>
        </a:spcAft>
        <a:buClr>
          <a:srgbClr val="60CA8E"/>
        </a:buClr>
        <a:buFont typeface="Arial Unicode MS" pitchFamily="34" charset="-128"/>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nbpts.org/wp-content/uploads/2021/10/Ethical-Guidelines-Candidate-Support-1.pdf"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app-13.3111fce3c60afc.gitshack.host/wp-content/uploads/2019/04/Choosing_the_Right_Certificate.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app-13.3111fce3c60afc.gitshack.host/certification/candidate-center/first-time-and-returning-candidate-resource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hyperlink" Target="http://accomplishedteacher.org/"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hyperlink" Target="http://accomplishedteacher.org/"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hyperlink" Target="https://app-13.3111fce3c60afc.gitshack.host/certification/candidate-center/first-time-and-returning-candidate-resources/" TargetMode="External"/></Relationships>
</file>

<file path=ppt/slides/_rels/slide34.xml.rels><?xml version="1.0" encoding="UTF-8" standalone="yes"?>
<Relationships xmlns="http://schemas.openxmlformats.org/package/2006/relationships"><Relationship Id="rId8" Type="http://schemas.openxmlformats.org/officeDocument/2006/relationships/hyperlink" Target="https://app-13.3111fce3c60afc.gitshack.host/certification/candidate-center/first-time-and-returning-candidate-resources/" TargetMode="Externa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5.xml.rels><?xml version="1.0" encoding="UTF-8" standalone="yes"?>
<Relationships xmlns="http://schemas.openxmlformats.org/package/2006/relationships"><Relationship Id="rId8" Type="http://schemas.openxmlformats.org/officeDocument/2006/relationships/hyperlink" Target="https://app-13.3111fce3c60afc.gitshack.host/certification/candidate-center/first-time-and-returning-candidate-resources/" TargetMode="External"/><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mailto:suzanne@cerra.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mailto:hallmanj@cerra.org"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youtu.be/q6yL2RzD2M8"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app-13.3111fce3c60afc.gitshack.host/wp-content/uploads/2019/04/Choosing_the_Right_Certificate.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1D950-2FE5-6344-AB94-40414BFA4BAB}"/>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A1FB754A-0FDA-C449-9AE1-973B8242B496}"/>
              </a:ext>
            </a:extLst>
          </p:cNvPr>
          <p:cNvSpPr>
            <a:spLocks noGrp="1"/>
          </p:cNvSpPr>
          <p:nvPr>
            <p:ph idx="1"/>
          </p:nvPr>
        </p:nvSpPr>
        <p:spPr/>
        <p:txBody>
          <a:bodyPr/>
          <a:lstStyle/>
          <a:p>
            <a:pPr marL="0" indent="0">
              <a:buNone/>
            </a:pPr>
            <a:r>
              <a:rPr lang="en-US" sz="2000" dirty="0" smtClean="0">
                <a:solidFill>
                  <a:srgbClr val="004A97"/>
                </a:solidFill>
                <a:latin typeface="Arial" charset="0"/>
                <a:ea typeface="Arial" charset="0"/>
                <a:cs typeface="Arial" charset="0"/>
              </a:rPr>
              <a:t>The resources for this candidate support has been created and provided by CERRA utilizing materials from the National Board of Professional Teaching Standards.  No materials or resources may be used for profit by an individual or an organization.  Additionally, all facilitators should adhere to the ethical guidelines for supporting candidates found </a:t>
            </a:r>
            <a:r>
              <a:rPr lang="en-US" sz="2000" dirty="0">
                <a:solidFill>
                  <a:srgbClr val="004A97"/>
                </a:solidFill>
                <a:latin typeface="Arial" charset="0"/>
                <a:ea typeface="Arial" charset="0"/>
                <a:cs typeface="Arial" charset="0"/>
              </a:rPr>
              <a:t>at </a:t>
            </a:r>
            <a:r>
              <a:rPr lang="en-US" sz="2000" dirty="0">
                <a:solidFill>
                  <a:srgbClr val="004A97"/>
                </a:solidFill>
                <a:latin typeface="Arial" charset="0"/>
                <a:ea typeface="Arial" charset="0"/>
                <a:cs typeface="Arial" charset="0"/>
                <a:hlinkClick r:id="rId3"/>
              </a:rPr>
              <a:t>https://www.nbpts.org/wp-content/uploads/2021/10/Ethical-Guidelines-Candidate-Support-1.pdf</a:t>
            </a:r>
            <a:endParaRPr lang="en-US" dirty="0"/>
          </a:p>
        </p:txBody>
      </p:sp>
      <p:sp>
        <p:nvSpPr>
          <p:cNvPr id="4" name="Date Placeholder 3">
            <a:extLst>
              <a:ext uri="{FF2B5EF4-FFF2-40B4-BE49-F238E27FC236}">
                <a16:creationId xmlns:a16="http://schemas.microsoft.com/office/drawing/2014/main" id="{AFE54CD5-E37A-B644-8688-EFAE807089A6}"/>
              </a:ext>
            </a:extLst>
          </p:cNvPr>
          <p:cNvSpPr>
            <a:spLocks noGrp="1"/>
          </p:cNvSpPr>
          <p:nvPr>
            <p:ph type="dt" sz="half" idx="10"/>
          </p:nvPr>
        </p:nvSpPr>
        <p:spPr/>
        <p:txBody>
          <a:bodyPr/>
          <a:lstStyle/>
          <a:p>
            <a:pPr fontAlgn="base">
              <a:spcBef>
                <a:spcPct val="0"/>
              </a:spcBef>
              <a:spcAft>
                <a:spcPct val="0"/>
              </a:spcAft>
            </a:pPr>
            <a:fld id="{D208E015-B206-4774-8C79-B66BF59EA833}" type="slidenum">
              <a:rPr lang="en-US" altLang="en-US" smtClean="0">
                <a:solidFill>
                  <a:srgbClr val="000000"/>
                </a:solidFill>
                <a:ea typeface="ＭＳ Ｐゴシック" pitchFamily="2" charset="-128"/>
              </a:rPr>
              <a:pPr fontAlgn="base">
                <a:spcBef>
                  <a:spcPct val="0"/>
                </a:spcBef>
                <a:spcAft>
                  <a:spcPct val="0"/>
                </a:spcAft>
              </a:pPr>
              <a:t>1</a:t>
            </a:fld>
            <a:endParaRPr lang="en-US" altLang="en-US" dirty="0">
              <a:solidFill>
                <a:srgbClr val="000000"/>
              </a:solidFill>
              <a:ea typeface="ＭＳ Ｐゴシック" pitchFamily="2" charset="-128"/>
            </a:endParaRPr>
          </a:p>
        </p:txBody>
      </p:sp>
    </p:spTree>
    <p:extLst>
      <p:ext uri="{BB962C8B-B14F-4D97-AF65-F5344CB8AC3E}">
        <p14:creationId xmlns:p14="http://schemas.microsoft.com/office/powerpoint/2010/main" val="13926219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766233" y="304800"/>
            <a:ext cx="10668000" cy="1255059"/>
          </a:xfrm>
        </p:spPr>
        <p:txBody>
          <a:bodyPr/>
          <a:lstStyle/>
          <a:p>
            <a:r>
              <a:rPr lang="en-US" altLang="en-US" dirty="0">
                <a:solidFill>
                  <a:srgbClr val="00B050"/>
                </a:solidFill>
                <a:latin typeface="Arial" panose="020B0604020202020204" pitchFamily="34" charset="0"/>
                <a:cs typeface="Arial" panose="020B0604020202020204" pitchFamily="34" charset="0"/>
              </a:rPr>
              <a:t>Fields of Certification</a:t>
            </a:r>
          </a:p>
        </p:txBody>
      </p:sp>
      <p:sp>
        <p:nvSpPr>
          <p:cNvPr id="19459" name="Content Placeholder 2"/>
          <p:cNvSpPr>
            <a:spLocks noGrp="1"/>
          </p:cNvSpPr>
          <p:nvPr>
            <p:ph idx="1"/>
          </p:nvPr>
        </p:nvSpPr>
        <p:spPr>
          <a:xfrm>
            <a:off x="766232" y="1559859"/>
            <a:ext cx="10317403" cy="4459941"/>
          </a:xfrm>
        </p:spPr>
        <p:txBody>
          <a:bodyPr/>
          <a:lstStyle/>
          <a:p>
            <a:r>
              <a:rPr lang="en-US" altLang="en-US" sz="2800" dirty="0">
                <a:solidFill>
                  <a:srgbClr val="004A97"/>
                </a:solidFill>
                <a:latin typeface="Arial" charset="0"/>
                <a:ea typeface="Arial" charset="0"/>
                <a:cs typeface="Arial" charset="0"/>
              </a:rPr>
              <a:t>NB has 25 certificate areas based on the developmental level of teacher’s students and the teacher’s subject area(s</a:t>
            </a:r>
            <a:r>
              <a:rPr lang="en-US" altLang="en-US" sz="2800" dirty="0" smtClean="0">
                <a:solidFill>
                  <a:srgbClr val="004A97"/>
                </a:solidFill>
                <a:latin typeface="Arial" charset="0"/>
                <a:ea typeface="Arial" charset="0"/>
                <a:cs typeface="Arial" charset="0"/>
              </a:rPr>
              <a:t>).</a:t>
            </a:r>
          </a:p>
          <a:p>
            <a:pPr marL="0" indent="0">
              <a:buNone/>
            </a:pPr>
            <a:r>
              <a:rPr lang="en-US" altLang="en-US" sz="2800" dirty="0" smtClean="0">
                <a:solidFill>
                  <a:srgbClr val="004A97"/>
                </a:solidFill>
                <a:latin typeface="Arial" charset="0"/>
                <a:ea typeface="Arial" charset="0"/>
                <a:cs typeface="Arial" charset="0"/>
              </a:rPr>
              <a:t> </a:t>
            </a:r>
            <a:endParaRPr lang="en-US" altLang="en-US" sz="2800" dirty="0">
              <a:solidFill>
                <a:srgbClr val="004A97"/>
              </a:solidFill>
              <a:latin typeface="Arial" charset="0"/>
              <a:ea typeface="Arial" charset="0"/>
              <a:cs typeface="Arial" charset="0"/>
            </a:endParaRPr>
          </a:p>
          <a:p>
            <a:r>
              <a:rPr lang="en-US" altLang="en-US" sz="2800" dirty="0">
                <a:solidFill>
                  <a:srgbClr val="004A97"/>
                </a:solidFill>
                <a:latin typeface="Arial" charset="0"/>
                <a:ea typeface="Arial" charset="0"/>
                <a:cs typeface="Arial" charset="0"/>
              </a:rPr>
              <a:t>Review the </a:t>
            </a:r>
            <a:r>
              <a:rPr lang="en-US" altLang="en-US" sz="2800" dirty="0" smtClean="0">
                <a:solidFill>
                  <a:srgbClr val="004A97"/>
                </a:solidFill>
                <a:latin typeface="Arial" charset="0"/>
                <a:ea typeface="Arial" charset="0"/>
                <a:cs typeface="Arial" charset="0"/>
              </a:rPr>
              <a:t>“Choosing </a:t>
            </a:r>
            <a:r>
              <a:rPr lang="en-US" altLang="en-US" sz="2800" dirty="0">
                <a:solidFill>
                  <a:srgbClr val="004A97"/>
                </a:solidFill>
                <a:latin typeface="Arial" charset="0"/>
                <a:ea typeface="Arial" charset="0"/>
                <a:cs typeface="Arial" charset="0"/>
              </a:rPr>
              <a:t>the Right </a:t>
            </a:r>
            <a:r>
              <a:rPr lang="en-US" altLang="en-US" sz="2800" dirty="0" smtClean="0">
                <a:solidFill>
                  <a:srgbClr val="004A97"/>
                </a:solidFill>
                <a:latin typeface="Arial" charset="0"/>
                <a:ea typeface="Arial" charset="0"/>
                <a:cs typeface="Arial" charset="0"/>
              </a:rPr>
              <a:t>Certificate” </a:t>
            </a:r>
            <a:r>
              <a:rPr lang="en-US" altLang="en-US" sz="2800" dirty="0">
                <a:solidFill>
                  <a:srgbClr val="004A97"/>
                </a:solidFill>
                <a:latin typeface="Arial" charset="0"/>
                <a:ea typeface="Arial" charset="0"/>
                <a:cs typeface="Arial" charset="0"/>
              </a:rPr>
              <a:t>document at </a:t>
            </a:r>
            <a:r>
              <a:rPr lang="en-US" altLang="en-US" sz="2800" dirty="0">
                <a:solidFill>
                  <a:srgbClr val="004A97"/>
                </a:solidFill>
                <a:latin typeface="Arial" charset="0"/>
                <a:ea typeface="Arial" charset="0"/>
                <a:cs typeface="Arial" charset="0"/>
                <a:hlinkClick r:id="rId3"/>
              </a:rPr>
              <a:t>https://</a:t>
            </a:r>
            <a:r>
              <a:rPr lang="en-US" altLang="en-US" sz="2800" dirty="0" smtClean="0">
                <a:solidFill>
                  <a:srgbClr val="004A97"/>
                </a:solidFill>
                <a:latin typeface="Arial" charset="0"/>
                <a:ea typeface="Arial" charset="0"/>
                <a:cs typeface="Arial" charset="0"/>
                <a:hlinkClick r:id="rId3"/>
              </a:rPr>
              <a:t>app-13.3111fce3c60afc.gitshack.host/wp-content/uploads/2019/04/Choosing_the_Right_Certificate.pdf</a:t>
            </a:r>
            <a:endParaRPr lang="en-US" altLang="en-US" sz="2800" dirty="0" smtClean="0">
              <a:solidFill>
                <a:srgbClr val="004A97"/>
              </a:solidFill>
              <a:latin typeface="Arial" charset="0"/>
              <a:ea typeface="Arial" charset="0"/>
              <a:cs typeface="Arial" charset="0"/>
            </a:endParaRPr>
          </a:p>
          <a:p>
            <a:endParaRPr lang="en-US" altLang="en-US" sz="2800" dirty="0">
              <a:solidFill>
                <a:srgbClr val="004A97"/>
              </a:solidFill>
              <a:latin typeface="Arial" charset="0"/>
              <a:cs typeface="Arial" charset="0"/>
            </a:endParaRPr>
          </a:p>
          <a:p>
            <a:r>
              <a:rPr lang="en-US" altLang="en-US" sz="2800" dirty="0" smtClean="0">
                <a:solidFill>
                  <a:srgbClr val="004A97"/>
                </a:solidFill>
                <a:latin typeface="Arial" charset="0"/>
                <a:cs typeface="Arial" charset="0"/>
              </a:rPr>
              <a:t>CTE, English as a New Language, Exceptional Needs, Music, AYA Science, World Languages</a:t>
            </a:r>
            <a:endParaRPr lang="en-US" altLang="en-US" dirty="0" smtClean="0"/>
          </a:p>
          <a:p>
            <a:endParaRPr lang="en-US" altLang="en-US" dirty="0" smtClean="0"/>
          </a:p>
        </p:txBody>
      </p:sp>
      <p:sp>
        <p:nvSpPr>
          <p:cNvPr id="4" name="Date Placeholder 3"/>
          <p:cNvSpPr>
            <a:spLocks noGrp="1"/>
          </p:cNvSpPr>
          <p:nvPr>
            <p:ph type="dt" sz="half" idx="10"/>
          </p:nvPr>
        </p:nvSpPr>
        <p:spPr>
          <a:xfrm>
            <a:off x="812800" y="6245225"/>
            <a:ext cx="2641600" cy="476250"/>
          </a:xfrm>
        </p:spPr>
        <p:txBody>
          <a:bodyPr/>
          <a:lstStyle/>
          <a:p>
            <a:pPr fontAlgn="base">
              <a:spcBef>
                <a:spcPct val="0"/>
              </a:spcBef>
              <a:spcAft>
                <a:spcPct val="0"/>
              </a:spcAft>
            </a:pPr>
            <a:r>
              <a:rPr lang="en-US" altLang="en-US" dirty="0">
                <a:solidFill>
                  <a:srgbClr val="000000"/>
                </a:solidFill>
                <a:ea typeface="ＭＳ Ｐゴシック" pitchFamily="2" charset="-128"/>
              </a:rPr>
              <a:t>8</a:t>
            </a:r>
          </a:p>
        </p:txBody>
      </p:sp>
    </p:spTree>
    <p:extLst>
      <p:ext uri="{BB962C8B-B14F-4D97-AF65-F5344CB8AC3E}">
        <p14:creationId xmlns:p14="http://schemas.microsoft.com/office/powerpoint/2010/main" val="10771808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766233" y="304800"/>
            <a:ext cx="10668000" cy="932329"/>
          </a:xfrm>
        </p:spPr>
        <p:txBody>
          <a:bodyPr/>
          <a:lstStyle/>
          <a:p>
            <a:r>
              <a:rPr lang="en-US" altLang="en-US" dirty="0">
                <a:solidFill>
                  <a:srgbClr val="00B050"/>
                </a:solidFill>
              </a:rPr>
              <a:t>Registration</a:t>
            </a:r>
          </a:p>
        </p:txBody>
      </p:sp>
      <p:sp>
        <p:nvSpPr>
          <p:cNvPr id="18435" name="Content Placeholder 2"/>
          <p:cNvSpPr>
            <a:spLocks noGrp="1"/>
          </p:cNvSpPr>
          <p:nvPr>
            <p:ph idx="1"/>
          </p:nvPr>
        </p:nvSpPr>
        <p:spPr>
          <a:xfrm>
            <a:off x="766233" y="1237129"/>
            <a:ext cx="10421720" cy="5020235"/>
          </a:xfrm>
        </p:spPr>
        <p:txBody>
          <a:bodyPr/>
          <a:lstStyle/>
          <a:p>
            <a:pPr>
              <a:defRPr/>
            </a:pPr>
            <a:r>
              <a:rPr lang="en-US" altLang="en-US" sz="2400" dirty="0">
                <a:solidFill>
                  <a:srgbClr val="004A97"/>
                </a:solidFill>
                <a:latin typeface="Arial" charset="0"/>
                <a:ea typeface="Arial" charset="0"/>
                <a:cs typeface="Arial" charset="0"/>
              </a:rPr>
              <a:t>Registration </a:t>
            </a:r>
            <a:r>
              <a:rPr lang="en-US" altLang="en-US" sz="2400" dirty="0" smtClean="0">
                <a:solidFill>
                  <a:srgbClr val="004A97"/>
                </a:solidFill>
                <a:latin typeface="Arial" charset="0"/>
                <a:ea typeface="Arial" charset="0"/>
                <a:cs typeface="Arial" charset="0"/>
              </a:rPr>
              <a:t>Window—June 1, 2021 </a:t>
            </a:r>
            <a:r>
              <a:rPr lang="en-US" altLang="en-US" sz="2400" dirty="0">
                <a:solidFill>
                  <a:srgbClr val="004A97"/>
                </a:solidFill>
                <a:latin typeface="Arial" charset="0"/>
                <a:ea typeface="Arial" charset="0"/>
                <a:cs typeface="Arial" charset="0"/>
              </a:rPr>
              <a:t>— February 28</a:t>
            </a:r>
            <a:r>
              <a:rPr lang="en-US" altLang="en-US" sz="2400" dirty="0" smtClean="0">
                <a:solidFill>
                  <a:srgbClr val="004A97"/>
                </a:solidFill>
                <a:latin typeface="Arial" charset="0"/>
                <a:ea typeface="Arial" charset="0"/>
                <a:cs typeface="Arial" charset="0"/>
              </a:rPr>
              <a:t>, </a:t>
            </a:r>
            <a:r>
              <a:rPr lang="en-US" altLang="en-US" sz="2400" dirty="0" smtClean="0">
                <a:solidFill>
                  <a:srgbClr val="004A97"/>
                </a:solidFill>
                <a:latin typeface="Arial" charset="0"/>
                <a:ea typeface="Arial" charset="0"/>
                <a:cs typeface="Arial" charset="0"/>
              </a:rPr>
              <a:t>2022</a:t>
            </a:r>
            <a:endParaRPr lang="en-US" altLang="en-US" sz="2400" dirty="0">
              <a:solidFill>
                <a:srgbClr val="004A97"/>
              </a:solidFill>
              <a:latin typeface="Arial" charset="0"/>
              <a:ea typeface="Arial" charset="0"/>
              <a:cs typeface="Arial" charset="0"/>
            </a:endParaRPr>
          </a:p>
          <a:p>
            <a:pPr>
              <a:defRPr/>
            </a:pPr>
            <a:r>
              <a:rPr lang="en-US" altLang="en-US" sz="2400" dirty="0">
                <a:solidFill>
                  <a:srgbClr val="004A97"/>
                </a:solidFill>
                <a:latin typeface="Arial" charset="0"/>
                <a:ea typeface="Arial" charset="0"/>
                <a:cs typeface="Arial" charset="0"/>
              </a:rPr>
              <a:t>Component Selection and Payment — February 28, </a:t>
            </a:r>
            <a:r>
              <a:rPr lang="en-US" altLang="en-US" sz="2400" dirty="0" smtClean="0">
                <a:solidFill>
                  <a:srgbClr val="004A97"/>
                </a:solidFill>
                <a:latin typeface="Arial" charset="0"/>
                <a:ea typeface="Arial" charset="0"/>
                <a:cs typeface="Arial" charset="0"/>
              </a:rPr>
              <a:t>2022</a:t>
            </a:r>
            <a:endParaRPr lang="en-US" altLang="en-US" sz="2400" dirty="0">
              <a:solidFill>
                <a:srgbClr val="004A97"/>
              </a:solidFill>
              <a:latin typeface="Arial" charset="0"/>
              <a:ea typeface="Arial" charset="0"/>
              <a:cs typeface="Arial" charset="0"/>
            </a:endParaRPr>
          </a:p>
          <a:p>
            <a:pPr>
              <a:defRPr/>
            </a:pPr>
            <a:r>
              <a:rPr lang="en-US" altLang="en-US" sz="2400" dirty="0">
                <a:solidFill>
                  <a:srgbClr val="004A97"/>
                </a:solidFill>
                <a:latin typeface="Arial" charset="0"/>
                <a:ea typeface="Arial" charset="0"/>
                <a:cs typeface="Arial" charset="0"/>
              </a:rPr>
              <a:t>Fee Payment Deadline — February 28, </a:t>
            </a:r>
            <a:r>
              <a:rPr lang="en-US" altLang="en-US" sz="2400" dirty="0" smtClean="0">
                <a:solidFill>
                  <a:srgbClr val="004A97"/>
                </a:solidFill>
                <a:latin typeface="Arial" charset="0"/>
                <a:ea typeface="Arial" charset="0"/>
                <a:cs typeface="Arial" charset="0"/>
              </a:rPr>
              <a:t>2022 </a:t>
            </a:r>
            <a:endParaRPr lang="en-US" altLang="en-US" sz="2400" dirty="0">
              <a:solidFill>
                <a:srgbClr val="004A97"/>
              </a:solidFill>
              <a:latin typeface="Arial" charset="0"/>
              <a:ea typeface="Arial" charset="0"/>
              <a:cs typeface="Arial" charset="0"/>
            </a:endParaRPr>
          </a:p>
          <a:p>
            <a:pPr>
              <a:defRPr/>
            </a:pPr>
            <a:r>
              <a:rPr lang="en-US" altLang="en-US" sz="2400" dirty="0">
                <a:solidFill>
                  <a:srgbClr val="004A97"/>
                </a:solidFill>
                <a:latin typeface="Arial" charset="0"/>
                <a:ea typeface="Arial" charset="0"/>
                <a:cs typeface="Arial" charset="0"/>
              </a:rPr>
              <a:t>Change of Certificate, Specialty Area, or Component Selection  —February 28, </a:t>
            </a:r>
            <a:r>
              <a:rPr lang="en-US" altLang="en-US" sz="2400" dirty="0" smtClean="0">
                <a:solidFill>
                  <a:srgbClr val="004A97"/>
                </a:solidFill>
                <a:latin typeface="Arial" charset="0"/>
                <a:ea typeface="Arial" charset="0"/>
                <a:cs typeface="Arial" charset="0"/>
              </a:rPr>
              <a:t>2022</a:t>
            </a:r>
            <a:endParaRPr lang="en-US" altLang="en-US" sz="2400" dirty="0">
              <a:solidFill>
                <a:srgbClr val="004A97"/>
              </a:solidFill>
              <a:latin typeface="Arial" charset="0"/>
              <a:ea typeface="Arial" charset="0"/>
              <a:cs typeface="Arial" charset="0"/>
            </a:endParaRPr>
          </a:p>
          <a:p>
            <a:pPr>
              <a:defRPr/>
            </a:pPr>
            <a:r>
              <a:rPr lang="en-US" altLang="en-US" sz="2400" dirty="0">
                <a:solidFill>
                  <a:srgbClr val="004A97"/>
                </a:solidFill>
                <a:latin typeface="Arial" charset="0"/>
                <a:ea typeface="Arial" charset="0"/>
                <a:cs typeface="Arial" charset="0"/>
              </a:rPr>
              <a:t>Withdrawal Deadline — February 28, </a:t>
            </a:r>
            <a:r>
              <a:rPr lang="en-US" altLang="en-US" sz="2400" dirty="0" smtClean="0">
                <a:solidFill>
                  <a:srgbClr val="004A97"/>
                </a:solidFill>
                <a:latin typeface="Arial" charset="0"/>
                <a:ea typeface="Arial" charset="0"/>
                <a:cs typeface="Arial" charset="0"/>
              </a:rPr>
              <a:t>2022 </a:t>
            </a:r>
            <a:endParaRPr lang="en-US" altLang="en-US" sz="2400" dirty="0">
              <a:solidFill>
                <a:srgbClr val="004A97"/>
              </a:solidFill>
              <a:latin typeface="Arial" charset="0"/>
              <a:ea typeface="Arial" charset="0"/>
              <a:cs typeface="Arial" charset="0"/>
            </a:endParaRPr>
          </a:p>
          <a:p>
            <a:pPr>
              <a:defRPr/>
            </a:pPr>
            <a:r>
              <a:rPr lang="en-US" altLang="en-US" sz="2400" dirty="0">
                <a:solidFill>
                  <a:srgbClr val="004A97"/>
                </a:solidFill>
                <a:latin typeface="Arial" charset="0"/>
                <a:ea typeface="Arial" charset="0"/>
                <a:cs typeface="Arial" charset="0"/>
              </a:rPr>
              <a:t>ePortfolio Submission Window — April 1, </a:t>
            </a:r>
            <a:r>
              <a:rPr lang="en-US" altLang="en-US" sz="2400" dirty="0" smtClean="0">
                <a:solidFill>
                  <a:srgbClr val="004A97"/>
                </a:solidFill>
                <a:latin typeface="Arial" charset="0"/>
                <a:ea typeface="Arial" charset="0"/>
                <a:cs typeface="Arial" charset="0"/>
              </a:rPr>
              <a:t>2022 </a:t>
            </a:r>
            <a:r>
              <a:rPr lang="en-US" altLang="en-US" sz="2400" dirty="0">
                <a:solidFill>
                  <a:srgbClr val="004A97"/>
                </a:solidFill>
                <a:latin typeface="Arial" charset="0"/>
                <a:ea typeface="Arial" charset="0"/>
                <a:cs typeface="Arial" charset="0"/>
              </a:rPr>
              <a:t>– </a:t>
            </a:r>
            <a:r>
              <a:rPr lang="en-US" altLang="en-US" sz="2400" dirty="0" smtClean="0">
                <a:solidFill>
                  <a:srgbClr val="004A97"/>
                </a:solidFill>
                <a:latin typeface="Arial" charset="0"/>
                <a:ea typeface="Arial" charset="0"/>
                <a:cs typeface="Arial" charset="0"/>
              </a:rPr>
              <a:t>mid-May 2022</a:t>
            </a:r>
            <a:endParaRPr lang="en-US" altLang="en-US" sz="2400" dirty="0">
              <a:solidFill>
                <a:srgbClr val="004A97"/>
              </a:solidFill>
              <a:latin typeface="Arial" charset="0"/>
              <a:ea typeface="Arial" charset="0"/>
              <a:cs typeface="Arial" charset="0"/>
            </a:endParaRPr>
          </a:p>
          <a:p>
            <a:pPr>
              <a:defRPr/>
            </a:pPr>
            <a:r>
              <a:rPr lang="en-US" altLang="en-US" sz="2400" dirty="0">
                <a:solidFill>
                  <a:srgbClr val="004A97"/>
                </a:solidFill>
                <a:latin typeface="Arial" charset="0"/>
                <a:ea typeface="Arial" charset="0"/>
                <a:cs typeface="Arial" charset="0"/>
              </a:rPr>
              <a:t>Component 1 Content Knowledge Testing Window </a:t>
            </a:r>
            <a:r>
              <a:rPr lang="en-US" altLang="en-US" sz="2400" dirty="0" smtClean="0">
                <a:solidFill>
                  <a:srgbClr val="004A97"/>
                </a:solidFill>
                <a:latin typeface="Arial" charset="0"/>
                <a:ea typeface="Arial" charset="0"/>
                <a:cs typeface="Arial" charset="0"/>
              </a:rPr>
              <a:t>—March 1</a:t>
            </a:r>
            <a:r>
              <a:rPr lang="en-US" altLang="en-US" sz="2400" dirty="0">
                <a:solidFill>
                  <a:srgbClr val="004A97"/>
                </a:solidFill>
                <a:latin typeface="Arial" charset="0"/>
                <a:ea typeface="Arial" charset="0"/>
                <a:cs typeface="Arial" charset="0"/>
              </a:rPr>
              <a:t>, </a:t>
            </a:r>
            <a:r>
              <a:rPr lang="en-US" altLang="en-US" sz="2400" dirty="0" smtClean="0">
                <a:solidFill>
                  <a:srgbClr val="004A97"/>
                </a:solidFill>
                <a:latin typeface="Arial" charset="0"/>
                <a:ea typeface="Arial" charset="0"/>
                <a:cs typeface="Arial" charset="0"/>
              </a:rPr>
              <a:t>2022 </a:t>
            </a:r>
            <a:r>
              <a:rPr lang="en-US" altLang="en-US" sz="2400" dirty="0">
                <a:solidFill>
                  <a:srgbClr val="004A97"/>
                </a:solidFill>
                <a:latin typeface="Arial" charset="0"/>
                <a:ea typeface="Arial" charset="0"/>
                <a:cs typeface="Arial" charset="0"/>
              </a:rPr>
              <a:t>– June 15, </a:t>
            </a:r>
            <a:r>
              <a:rPr lang="en-US" altLang="en-US" sz="2400" dirty="0" smtClean="0">
                <a:solidFill>
                  <a:srgbClr val="004A97"/>
                </a:solidFill>
                <a:latin typeface="Arial" charset="0"/>
                <a:ea typeface="Arial" charset="0"/>
                <a:cs typeface="Arial" charset="0"/>
              </a:rPr>
              <a:t>2022</a:t>
            </a:r>
            <a:endParaRPr lang="en-US" altLang="en-US" sz="2400" dirty="0">
              <a:solidFill>
                <a:srgbClr val="004A97"/>
              </a:solidFill>
              <a:latin typeface="Arial" charset="0"/>
              <a:ea typeface="Arial" charset="0"/>
              <a:cs typeface="Arial" charset="0"/>
            </a:endParaRPr>
          </a:p>
          <a:p>
            <a:pPr>
              <a:defRPr/>
            </a:pPr>
            <a:r>
              <a:rPr lang="en-US" altLang="en-US" sz="2400" dirty="0">
                <a:solidFill>
                  <a:srgbClr val="004A97"/>
                </a:solidFill>
                <a:latin typeface="Arial" charset="0"/>
                <a:ea typeface="Arial" charset="0"/>
                <a:cs typeface="Arial" charset="0"/>
              </a:rPr>
              <a:t>Score Release–On or before December 31, </a:t>
            </a:r>
            <a:r>
              <a:rPr lang="en-US" altLang="en-US" sz="2400" dirty="0" smtClean="0">
                <a:solidFill>
                  <a:srgbClr val="004A97"/>
                </a:solidFill>
                <a:latin typeface="Arial" charset="0"/>
                <a:ea typeface="Arial" charset="0"/>
                <a:cs typeface="Arial" charset="0"/>
              </a:rPr>
              <a:t>2022</a:t>
            </a:r>
            <a:endParaRPr lang="en-US" altLang="en-US" sz="2000" dirty="0">
              <a:solidFill>
                <a:srgbClr val="00B050"/>
              </a:solidFill>
              <a:latin typeface="Arial" charset="0"/>
              <a:ea typeface="Arial" charset="0"/>
              <a:cs typeface="Arial" charset="0"/>
            </a:endParaRPr>
          </a:p>
          <a:p>
            <a:pPr marL="0" indent="0">
              <a:buNone/>
              <a:defRPr/>
            </a:pPr>
            <a:r>
              <a:rPr lang="en-US" altLang="en-US" sz="2000" dirty="0">
                <a:solidFill>
                  <a:srgbClr val="00B050"/>
                </a:solidFill>
                <a:latin typeface="Arial" charset="0"/>
                <a:ea typeface="Arial" charset="0"/>
                <a:cs typeface="Arial" charset="0"/>
              </a:rPr>
              <a:t>Note: C</a:t>
            </a:r>
            <a:r>
              <a:rPr lang="en-US" sz="2000" dirty="0">
                <a:solidFill>
                  <a:srgbClr val="00B050"/>
                </a:solidFill>
                <a:latin typeface="Arial" charset="0"/>
                <a:ea typeface="Arial" charset="0"/>
                <a:cs typeface="Arial" charset="0"/>
              </a:rPr>
              <a:t>andidates are responsible for checking the Guide for National Board Certification to confirm that the dates have not changed since the PP was issued.</a:t>
            </a:r>
          </a:p>
          <a:p>
            <a:pPr>
              <a:defRPr/>
            </a:pPr>
            <a:endParaRPr lang="en-US" altLang="en-US" dirty="0"/>
          </a:p>
        </p:txBody>
      </p:sp>
      <p:sp>
        <p:nvSpPr>
          <p:cNvPr id="4" name="Date Placeholder 3"/>
          <p:cNvSpPr>
            <a:spLocks noGrp="1"/>
          </p:cNvSpPr>
          <p:nvPr>
            <p:ph type="dt" sz="half" idx="10"/>
          </p:nvPr>
        </p:nvSpPr>
        <p:spPr>
          <a:xfrm>
            <a:off x="812800" y="6245225"/>
            <a:ext cx="2641600" cy="476250"/>
          </a:xfrm>
        </p:spPr>
        <p:txBody>
          <a:bodyPr/>
          <a:lstStyle/>
          <a:p>
            <a:pPr fontAlgn="base">
              <a:spcBef>
                <a:spcPct val="0"/>
              </a:spcBef>
              <a:spcAft>
                <a:spcPct val="0"/>
              </a:spcAft>
            </a:pPr>
            <a:r>
              <a:rPr lang="en-US" altLang="en-US" dirty="0">
                <a:solidFill>
                  <a:srgbClr val="000000"/>
                </a:solidFill>
                <a:ea typeface="ＭＳ Ｐゴシック" pitchFamily="2" charset="-128"/>
              </a:rPr>
              <a:t>9</a:t>
            </a:r>
          </a:p>
        </p:txBody>
      </p:sp>
    </p:spTree>
    <p:extLst>
      <p:ext uri="{BB962C8B-B14F-4D97-AF65-F5344CB8AC3E}">
        <p14:creationId xmlns:p14="http://schemas.microsoft.com/office/powerpoint/2010/main" val="16334931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6233" y="304800"/>
            <a:ext cx="10668000" cy="753035"/>
          </a:xfrm>
        </p:spPr>
        <p:txBody>
          <a:bodyPr/>
          <a:lstStyle/>
          <a:p>
            <a:r>
              <a:rPr lang="en-US" dirty="0" smtClean="0">
                <a:solidFill>
                  <a:srgbClr val="00B050"/>
                </a:solidFill>
                <a:latin typeface="Arial" panose="020B0604020202020204" pitchFamily="34" charset="0"/>
                <a:cs typeface="Arial" panose="020B0604020202020204" pitchFamily="34" charset="0"/>
              </a:rPr>
              <a:t>Don’t Forget Your Release Forms</a:t>
            </a:r>
            <a:endParaRPr lang="en-US" dirty="0">
              <a:solidFill>
                <a:srgbClr val="00B05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755651" y="914400"/>
            <a:ext cx="10668000" cy="5807075"/>
          </a:xfrm>
        </p:spPr>
        <p:txBody>
          <a:bodyPr/>
          <a:lstStyle/>
          <a:p>
            <a:pPr marL="0" indent="0">
              <a:buNone/>
            </a:pPr>
            <a:r>
              <a:rPr lang="en-US" sz="2800" b="1" dirty="0" smtClean="0">
                <a:solidFill>
                  <a:srgbClr val="004A97"/>
                </a:solidFill>
                <a:latin typeface="Arial" charset="0"/>
                <a:ea typeface="Arial" charset="0"/>
                <a:cs typeface="Arial" charset="0"/>
              </a:rPr>
              <a:t>For Students</a:t>
            </a:r>
          </a:p>
          <a:p>
            <a:pPr marL="0" indent="0">
              <a:buNone/>
            </a:pPr>
            <a:r>
              <a:rPr lang="en-US" sz="2400" dirty="0">
                <a:solidFill>
                  <a:srgbClr val="004A97"/>
                </a:solidFill>
                <a:latin typeface="Arial" charset="0"/>
                <a:ea typeface="Arial" charset="0"/>
                <a:cs typeface="Arial" charset="0"/>
                <a:hlinkClick r:id="rId3"/>
              </a:rPr>
              <a:t>https://app-13.3111fce3c60afc.gitshack.host/certification/candidate-center/first-time-and-returning-candidate-resources</a:t>
            </a:r>
            <a:r>
              <a:rPr lang="en-US" sz="2400" dirty="0" smtClean="0">
                <a:solidFill>
                  <a:srgbClr val="004A97"/>
                </a:solidFill>
                <a:latin typeface="Arial" charset="0"/>
                <a:ea typeface="Arial" charset="0"/>
                <a:cs typeface="Arial" charset="0"/>
                <a:hlinkClick r:id="rId3"/>
              </a:rPr>
              <a:t>/</a:t>
            </a:r>
            <a:endParaRPr lang="en-US" sz="2400" dirty="0" smtClean="0">
              <a:solidFill>
                <a:srgbClr val="004A97"/>
              </a:solidFill>
              <a:latin typeface="Arial" charset="0"/>
              <a:ea typeface="Arial" charset="0"/>
              <a:cs typeface="Arial" charset="0"/>
            </a:endParaRPr>
          </a:p>
          <a:p>
            <a:pPr marL="0" indent="0">
              <a:buNone/>
            </a:pPr>
            <a:endParaRPr lang="en-US" sz="2400" b="1" dirty="0">
              <a:solidFill>
                <a:srgbClr val="004A97"/>
              </a:solidFill>
              <a:latin typeface="Arial" charset="0"/>
              <a:ea typeface="Arial" charset="0"/>
              <a:cs typeface="Arial" charset="0"/>
            </a:endParaRPr>
          </a:p>
          <a:p>
            <a:pPr marL="0" indent="0">
              <a:buNone/>
            </a:pPr>
            <a:r>
              <a:rPr lang="en-US" sz="2800" b="1" dirty="0" smtClean="0">
                <a:solidFill>
                  <a:srgbClr val="004A97"/>
                </a:solidFill>
                <a:latin typeface="Arial" charset="0"/>
                <a:ea typeface="Arial" charset="0"/>
                <a:cs typeface="Arial" charset="0"/>
              </a:rPr>
              <a:t>For Adults</a:t>
            </a:r>
          </a:p>
          <a:p>
            <a:pPr marL="0" indent="0">
              <a:buNone/>
            </a:pPr>
            <a:r>
              <a:rPr lang="en-US" sz="2400" dirty="0">
                <a:solidFill>
                  <a:srgbClr val="004A97"/>
                </a:solidFill>
                <a:latin typeface="Arial" charset="0"/>
                <a:ea typeface="Arial" charset="0"/>
                <a:cs typeface="Arial" charset="0"/>
                <a:hlinkClick r:id="rId3"/>
              </a:rPr>
              <a:t>https://app-13.3111fce3c60afc.gitshack.host/certification/candidate-center/first-time-and-returning-candidate-resources</a:t>
            </a:r>
            <a:r>
              <a:rPr lang="en-US" sz="2400" dirty="0" smtClean="0">
                <a:solidFill>
                  <a:srgbClr val="004A97"/>
                </a:solidFill>
                <a:latin typeface="Arial" charset="0"/>
                <a:ea typeface="Arial" charset="0"/>
                <a:cs typeface="Arial" charset="0"/>
                <a:hlinkClick r:id="rId3"/>
              </a:rPr>
              <a:t>/</a:t>
            </a:r>
            <a:endParaRPr lang="en-US" sz="2400" dirty="0" smtClean="0">
              <a:solidFill>
                <a:srgbClr val="004A97"/>
              </a:solidFill>
              <a:latin typeface="Arial" charset="0"/>
              <a:ea typeface="Arial" charset="0"/>
              <a:cs typeface="Arial" charset="0"/>
            </a:endParaRPr>
          </a:p>
          <a:p>
            <a:pPr marL="0" indent="0">
              <a:buNone/>
            </a:pPr>
            <a:endParaRPr lang="en-US" sz="2800" dirty="0" smtClean="0">
              <a:solidFill>
                <a:srgbClr val="004A97"/>
              </a:solidFill>
              <a:latin typeface="Arial" charset="0"/>
              <a:ea typeface="Arial" charset="0"/>
              <a:cs typeface="Arial" charset="0"/>
            </a:endParaRPr>
          </a:p>
          <a:p>
            <a:pPr marL="0" indent="0">
              <a:buNone/>
            </a:pPr>
            <a:r>
              <a:rPr lang="en-US" sz="2400" dirty="0" smtClean="0">
                <a:solidFill>
                  <a:srgbClr val="004A97"/>
                </a:solidFill>
                <a:latin typeface="Arial" charset="0"/>
                <a:ea typeface="Arial" charset="0"/>
                <a:cs typeface="Arial" charset="0"/>
              </a:rPr>
              <a:t>Forms are also available in </a:t>
            </a:r>
          </a:p>
          <a:p>
            <a:pPr marL="0" indent="0">
              <a:buNone/>
            </a:pPr>
            <a:r>
              <a:rPr lang="en-US" sz="2400" dirty="0" smtClean="0">
                <a:solidFill>
                  <a:srgbClr val="004A97"/>
                </a:solidFill>
                <a:latin typeface="Arial" charset="0"/>
                <a:ea typeface="Arial" charset="0"/>
                <a:cs typeface="Arial" charset="0"/>
              </a:rPr>
              <a:t>Spanish, traditional Chinese, and simplified Chinese.</a:t>
            </a:r>
            <a:endParaRPr lang="en-US" sz="2400" dirty="0">
              <a:solidFill>
                <a:srgbClr val="004A97"/>
              </a:solidFill>
              <a:latin typeface="Arial" charset="0"/>
              <a:ea typeface="Arial" charset="0"/>
              <a:cs typeface="Arial" charset="0"/>
            </a:endParaRPr>
          </a:p>
          <a:p>
            <a:pPr marL="0" indent="0" algn="ctr">
              <a:buNone/>
            </a:pPr>
            <a:r>
              <a:rPr lang="en-US" sz="3200" dirty="0" smtClean="0">
                <a:latin typeface="Arial" charset="0"/>
                <a:ea typeface="Arial" charset="0"/>
                <a:cs typeface="Arial" charset="0"/>
              </a:rPr>
              <a:t>When and how to send them home</a:t>
            </a:r>
          </a:p>
          <a:p>
            <a:pPr marL="0" indent="0" algn="ctr">
              <a:buNone/>
            </a:pPr>
            <a:r>
              <a:rPr lang="en-US" sz="3200" dirty="0" smtClean="0">
                <a:latin typeface="Arial" charset="0"/>
                <a:ea typeface="Arial" charset="0"/>
                <a:cs typeface="Arial" charset="0"/>
              </a:rPr>
              <a:t>What to do if parents do not consent</a:t>
            </a:r>
          </a:p>
          <a:p>
            <a:endParaRPr lang="en-US" sz="2400" dirty="0" smtClean="0"/>
          </a:p>
          <a:p>
            <a:endParaRPr lang="en-US" sz="2800" dirty="0"/>
          </a:p>
        </p:txBody>
      </p:sp>
      <p:sp>
        <p:nvSpPr>
          <p:cNvPr id="4" name="Date Placeholder 3"/>
          <p:cNvSpPr>
            <a:spLocks noGrp="1"/>
          </p:cNvSpPr>
          <p:nvPr>
            <p:ph type="dt" sz="half" idx="10"/>
          </p:nvPr>
        </p:nvSpPr>
        <p:spPr/>
        <p:txBody>
          <a:bodyPr/>
          <a:lstStyle/>
          <a:p>
            <a:pPr fontAlgn="base">
              <a:spcBef>
                <a:spcPct val="0"/>
              </a:spcBef>
              <a:spcAft>
                <a:spcPct val="0"/>
              </a:spcAft>
            </a:pPr>
            <a:fld id="{D208E015-B206-4774-8C79-B66BF59EA833}" type="slidenum">
              <a:rPr lang="en-US" altLang="en-US" smtClean="0">
                <a:solidFill>
                  <a:srgbClr val="000000"/>
                </a:solidFill>
                <a:ea typeface="ＭＳ Ｐゴシック" pitchFamily="2" charset="-128"/>
              </a:rPr>
              <a:pPr fontAlgn="base">
                <a:spcBef>
                  <a:spcPct val="0"/>
                </a:spcBef>
                <a:spcAft>
                  <a:spcPct val="0"/>
                </a:spcAft>
              </a:pPr>
              <a:t>12</a:t>
            </a:fld>
            <a:endParaRPr lang="en-US" altLang="en-US" dirty="0">
              <a:solidFill>
                <a:srgbClr val="000000"/>
              </a:solidFill>
              <a:ea typeface="ＭＳ Ｐゴシック" pitchFamily="2" charset="-128"/>
            </a:endParaRPr>
          </a:p>
        </p:txBody>
      </p:sp>
    </p:spTree>
    <p:extLst>
      <p:ext uri="{BB962C8B-B14F-4D97-AF65-F5344CB8AC3E}">
        <p14:creationId xmlns:p14="http://schemas.microsoft.com/office/powerpoint/2010/main" val="5690720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74944636"/>
              </p:ext>
            </p:extLst>
          </p:nvPr>
        </p:nvGraphicFramePr>
        <p:xfrm>
          <a:off x="755650" y="331076"/>
          <a:ext cx="10668000" cy="56887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pPr fontAlgn="base">
              <a:spcBef>
                <a:spcPct val="0"/>
              </a:spcBef>
              <a:spcAft>
                <a:spcPct val="0"/>
              </a:spcAft>
            </a:pPr>
            <a:fld id="{D208E015-B206-4774-8C79-B66BF59EA833}" type="slidenum">
              <a:rPr lang="en-US" altLang="en-US" smtClean="0">
                <a:solidFill>
                  <a:srgbClr val="000000"/>
                </a:solidFill>
                <a:ea typeface="ＭＳ Ｐゴシック" pitchFamily="2" charset="-128"/>
              </a:rPr>
              <a:pPr fontAlgn="base">
                <a:spcBef>
                  <a:spcPct val="0"/>
                </a:spcBef>
                <a:spcAft>
                  <a:spcPct val="0"/>
                </a:spcAft>
              </a:pPr>
              <a:t>13</a:t>
            </a:fld>
            <a:endParaRPr lang="en-US" altLang="en-US" dirty="0">
              <a:solidFill>
                <a:srgbClr val="000000"/>
              </a:solidFill>
              <a:ea typeface="ＭＳ Ｐゴシック" pitchFamily="2" charset="-128"/>
            </a:endParaRPr>
          </a:p>
        </p:txBody>
      </p:sp>
    </p:spTree>
    <p:extLst>
      <p:ext uri="{BB962C8B-B14F-4D97-AF65-F5344CB8AC3E}">
        <p14:creationId xmlns:p14="http://schemas.microsoft.com/office/powerpoint/2010/main" val="8610995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hape 66"/>
          <p:cNvSpPr>
            <a:spLocks noGrp="1"/>
          </p:cNvSpPr>
          <p:nvPr>
            <p:ph type="title"/>
          </p:nvPr>
        </p:nvSpPr>
        <p:spPr>
          <a:xfrm>
            <a:off x="1774031" y="1030598"/>
            <a:ext cx="8643938" cy="564840"/>
          </a:xfrm>
          <a:prstGeom prst="rect">
            <a:avLst/>
          </a:prstGeom>
        </p:spPr>
        <p:txBody>
          <a:bodyPr/>
          <a:lstStyle>
            <a:lvl1pPr>
              <a:defRPr sz="8000">
                <a:solidFill>
                  <a:srgbClr val="0096FF"/>
                </a:solidFill>
                <a:latin typeface="Avenir Next"/>
                <a:ea typeface="Avenir Next"/>
                <a:cs typeface="Avenir Next"/>
                <a:sym typeface="Avenir Next"/>
              </a:defRPr>
            </a:lvl1pPr>
          </a:lstStyle>
          <a:p>
            <a:pPr lvl="0">
              <a:defRPr sz="1800" cap="none">
                <a:solidFill>
                  <a:srgbClr val="000000"/>
                </a:solidFill>
              </a:defRPr>
            </a:pPr>
            <a:r>
              <a:rPr lang="en-US" altLang="en-US" sz="3200" dirty="0">
                <a:solidFill>
                  <a:srgbClr val="00B050"/>
                </a:solidFill>
              </a:rPr>
              <a:t>Five Core Propositions</a:t>
            </a:r>
            <a:endParaRPr sz="3000" cap="all" dirty="0">
              <a:solidFill>
                <a:srgbClr val="00B050"/>
              </a:solidFill>
            </a:endParaRPr>
          </a:p>
        </p:txBody>
      </p:sp>
      <p:sp>
        <p:nvSpPr>
          <p:cNvPr id="67" name="Shape 67"/>
          <p:cNvSpPr>
            <a:spLocks noGrp="1"/>
          </p:cNvSpPr>
          <p:nvPr>
            <p:ph type="body" idx="1"/>
          </p:nvPr>
        </p:nvSpPr>
        <p:spPr>
          <a:xfrm>
            <a:off x="484094" y="1595439"/>
            <a:ext cx="11008659" cy="4319586"/>
          </a:xfrm>
          <a:prstGeom prst="rect">
            <a:avLst/>
          </a:prstGeom>
        </p:spPr>
        <p:txBody>
          <a:bodyPr vert="horz" wrap="square" lIns="0" tIns="0" rIns="0" bIns="0" numCol="1" anchor="t" anchorCtr="0" compatLnSpc="1">
            <a:prstTxWarp prst="textNoShape">
              <a:avLst/>
            </a:prstTxWarp>
            <a:noAutofit/>
          </a:bodyPr>
          <a:lstStyle/>
          <a:p>
            <a:pPr eaLnBrk="1" hangingPunct="1">
              <a:spcBef>
                <a:spcPct val="50000"/>
              </a:spcBef>
            </a:pPr>
            <a:r>
              <a:rPr lang="en-US" altLang="en-US" sz="2800" dirty="0">
                <a:solidFill>
                  <a:srgbClr val="004A97"/>
                </a:solidFill>
                <a:latin typeface="Arial" charset="0"/>
                <a:ea typeface="Arial" charset="0"/>
                <a:cs typeface="Arial" charset="0"/>
              </a:rPr>
              <a:t>Teachers are committed to students and their learning.</a:t>
            </a:r>
          </a:p>
          <a:p>
            <a:pPr eaLnBrk="1" hangingPunct="1">
              <a:spcBef>
                <a:spcPct val="50000"/>
              </a:spcBef>
            </a:pPr>
            <a:r>
              <a:rPr lang="en-US" altLang="en-US" sz="2800" dirty="0">
                <a:solidFill>
                  <a:srgbClr val="004A97"/>
                </a:solidFill>
                <a:latin typeface="Arial" charset="0"/>
                <a:ea typeface="Arial" charset="0"/>
                <a:cs typeface="Arial" charset="0"/>
              </a:rPr>
              <a:t>Teachers know the subjects they teach and how to teach those subjects to students.</a:t>
            </a:r>
          </a:p>
          <a:p>
            <a:pPr eaLnBrk="1" hangingPunct="1">
              <a:spcBef>
                <a:spcPct val="50000"/>
              </a:spcBef>
            </a:pPr>
            <a:r>
              <a:rPr lang="en-US" altLang="en-US" sz="2800" dirty="0">
                <a:solidFill>
                  <a:srgbClr val="004A97"/>
                </a:solidFill>
                <a:latin typeface="Arial" charset="0"/>
                <a:ea typeface="Arial" charset="0"/>
                <a:cs typeface="Arial" charset="0"/>
              </a:rPr>
              <a:t>Teachers are responsible for managing and monitoring student learning.</a:t>
            </a:r>
          </a:p>
          <a:p>
            <a:pPr eaLnBrk="1" hangingPunct="1">
              <a:spcBef>
                <a:spcPct val="50000"/>
              </a:spcBef>
            </a:pPr>
            <a:r>
              <a:rPr lang="en-US" altLang="en-US" sz="2800" dirty="0">
                <a:solidFill>
                  <a:srgbClr val="004A97"/>
                </a:solidFill>
                <a:latin typeface="Arial" charset="0"/>
                <a:ea typeface="Arial" charset="0"/>
                <a:cs typeface="Arial" charset="0"/>
              </a:rPr>
              <a:t>Teachers think systematically about their practice and learn from experience.</a:t>
            </a:r>
          </a:p>
          <a:p>
            <a:pPr eaLnBrk="1" hangingPunct="1">
              <a:spcBef>
                <a:spcPct val="50000"/>
              </a:spcBef>
            </a:pPr>
            <a:r>
              <a:rPr lang="en-US" altLang="en-US" sz="2800" dirty="0">
                <a:solidFill>
                  <a:srgbClr val="004A97"/>
                </a:solidFill>
                <a:latin typeface="Arial" charset="0"/>
                <a:ea typeface="Arial" charset="0"/>
                <a:cs typeface="Arial" charset="0"/>
              </a:rPr>
              <a:t>Teachers are members of learning communities.</a:t>
            </a:r>
          </a:p>
        </p:txBody>
      </p:sp>
      <p:sp>
        <p:nvSpPr>
          <p:cNvPr id="68" name="Shape 68"/>
          <p:cNvSpPr>
            <a:spLocks noGrp="1"/>
          </p:cNvSpPr>
          <p:nvPr>
            <p:ph type="sldNum" sz="quarter" idx="2"/>
          </p:nvPr>
        </p:nvSpPr>
        <p:spPr>
          <a:xfrm>
            <a:off x="10425114" y="5743575"/>
            <a:ext cx="100013" cy="171450"/>
          </a:xfrm>
          <a:prstGeom prst="rect">
            <a:avLst/>
          </a:prstGeom>
          <a:extLst>
            <a:ext uri="{C572A759-6A51-4108-AA02-DFA0A04FC94B}">
              <ma14:wrappingTextBoxFlag xmlns:ma14="http://schemas.microsoft.com/office/mac/drawingml/2011/main" xmlns="" val="1"/>
            </a:ext>
          </a:extLst>
        </p:spPr>
        <p:txBody>
          <a:bodyPr/>
          <a:lstStyle/>
          <a:p>
            <a:pPr>
              <a:defRPr sz="1800">
                <a:solidFill>
                  <a:srgbClr val="000000"/>
                </a:solidFill>
              </a:defRPr>
            </a:pPr>
            <a:fld id="{86CB4B4D-7CA3-9044-876B-883B54F8677D}" type="slidenum">
              <a:rPr sz="900">
                <a:solidFill>
                  <a:srgbClr val="535353"/>
                </a:solidFill>
              </a:rPr>
              <a:pPr>
                <a:defRPr sz="1800">
                  <a:solidFill>
                    <a:srgbClr val="000000"/>
                  </a:solidFill>
                </a:defRPr>
              </a:pPr>
              <a:t>14</a:t>
            </a:fld>
            <a:endParaRPr sz="900" dirty="0">
              <a:solidFill>
                <a:srgbClr val="535353"/>
              </a:solidFill>
            </a:endParaRPr>
          </a:p>
        </p:txBody>
      </p:sp>
      <p:sp>
        <p:nvSpPr>
          <p:cNvPr id="3" name="TextBox 2"/>
          <p:cNvSpPr txBox="1"/>
          <p:nvPr/>
        </p:nvSpPr>
        <p:spPr>
          <a:xfrm>
            <a:off x="4953000" y="3265496"/>
            <a:ext cx="2286000" cy="327013"/>
          </a:xfrm>
          <a:prstGeom prst="rect">
            <a:avLst/>
          </a:prstGeom>
        </p:spPr>
        <p:txBody>
          <a:bodyPr rot="0" spcFirstLastPara="1" vertOverflow="overflow" horzOverflow="overflow" vert="horz" wrap="square" lIns="19050" tIns="19050" rIns="19050" bIns="19050" numCol="1" spcCol="38100" rtlCol="0" anchor="ctr">
            <a:spAutoFit/>
          </a:bodyPr>
          <a:lstStyle/>
          <a:p>
            <a:pPr algn="ctr" defTabSz="309563" eaLnBrk="0" fontAlgn="base" latinLnBrk="1" hangingPunct="0">
              <a:spcBef>
                <a:spcPct val="0"/>
              </a:spcBef>
              <a:spcAft>
                <a:spcPct val="0"/>
              </a:spcAft>
            </a:pPr>
            <a:endParaRPr lang="en-US" sz="1875" dirty="0">
              <a:solidFill>
                <a:srgbClr val="535353"/>
              </a:solidFill>
              <a:sym typeface="Gill Sans Light"/>
            </a:endParaRPr>
          </a:p>
        </p:txBody>
      </p:sp>
      <p:sp>
        <p:nvSpPr>
          <p:cNvPr id="6" name="Date Placeholder 3"/>
          <p:cNvSpPr txBox="1">
            <a:spLocks/>
          </p:cNvSpPr>
          <p:nvPr/>
        </p:nvSpPr>
        <p:spPr>
          <a:xfrm>
            <a:off x="812800" y="6245225"/>
            <a:ext cx="2641600" cy="47625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lang="en-US" altLang="en-US" dirty="0">
                <a:solidFill>
                  <a:srgbClr val="000000"/>
                </a:solidFill>
                <a:ea typeface="ＭＳ Ｐゴシック" pitchFamily="2" charset="-128"/>
              </a:rPr>
              <a:t>11</a:t>
            </a:r>
          </a:p>
        </p:txBody>
      </p:sp>
    </p:spTree>
    <p:extLst>
      <p:ext uri="{BB962C8B-B14F-4D97-AF65-F5344CB8AC3E}">
        <p14:creationId xmlns:p14="http://schemas.microsoft.com/office/powerpoint/2010/main" val="1467595652"/>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6233" y="304800"/>
            <a:ext cx="10668000" cy="790946"/>
          </a:xfrm>
        </p:spPr>
        <p:txBody>
          <a:bodyPr/>
          <a:lstStyle/>
          <a:p>
            <a:r>
              <a:rPr lang="en-US" dirty="0" smtClean="0">
                <a:solidFill>
                  <a:srgbClr val="00B050"/>
                </a:solidFill>
              </a:rPr>
              <a:t>Five Core Propositions</a:t>
            </a:r>
            <a:endParaRPr lang="en-US" dirty="0">
              <a:solidFill>
                <a:srgbClr val="00B050"/>
              </a:solidFill>
            </a:endParaRPr>
          </a:p>
        </p:txBody>
      </p:sp>
      <p:sp>
        <p:nvSpPr>
          <p:cNvPr id="5" name="Content Placeholder 4"/>
          <p:cNvSpPr>
            <a:spLocks noGrp="1"/>
          </p:cNvSpPr>
          <p:nvPr>
            <p:ph idx="1"/>
          </p:nvPr>
        </p:nvSpPr>
        <p:spPr>
          <a:xfrm>
            <a:off x="486710" y="1095747"/>
            <a:ext cx="10668000" cy="5322982"/>
          </a:xfrm>
        </p:spPr>
        <p:txBody>
          <a:bodyPr/>
          <a:lstStyle/>
          <a:p>
            <a:r>
              <a:rPr lang="en-US" sz="3200" dirty="0">
                <a:solidFill>
                  <a:srgbClr val="004A97"/>
                </a:solidFill>
                <a:latin typeface="Arial" charset="0"/>
                <a:ea typeface="Arial" charset="0"/>
                <a:cs typeface="Arial" charset="0"/>
              </a:rPr>
              <a:t>Complete the handout</a:t>
            </a:r>
            <a:r>
              <a:rPr lang="en-US" sz="3200" dirty="0" smtClean="0">
                <a:solidFill>
                  <a:srgbClr val="004A97"/>
                </a:solidFill>
                <a:latin typeface="Arial" charset="0"/>
                <a:ea typeface="Arial" charset="0"/>
                <a:cs typeface="Arial" charset="0"/>
              </a:rPr>
              <a:t>: See, Hear, Feel</a:t>
            </a:r>
            <a:endParaRPr lang="en-US" sz="3200" dirty="0">
              <a:solidFill>
                <a:srgbClr val="004A97"/>
              </a:solidFill>
              <a:latin typeface="Arial" charset="0"/>
              <a:ea typeface="Arial" charset="0"/>
              <a:cs typeface="Arial" charset="0"/>
            </a:endParaRPr>
          </a:p>
          <a:p>
            <a:endParaRPr lang="en-US" sz="3200" dirty="0" smtClean="0">
              <a:solidFill>
                <a:srgbClr val="004A97"/>
              </a:solidFill>
              <a:latin typeface="Arial" charset="0"/>
              <a:ea typeface="Arial" charset="0"/>
              <a:cs typeface="Arial" charset="0"/>
            </a:endParaRPr>
          </a:p>
          <a:p>
            <a:r>
              <a:rPr lang="en-US" sz="3200" dirty="0" smtClean="0">
                <a:solidFill>
                  <a:srgbClr val="004A97"/>
                </a:solidFill>
                <a:latin typeface="Arial" charset="0"/>
                <a:ea typeface="Arial" charset="0"/>
                <a:cs typeface="Arial" charset="0"/>
              </a:rPr>
              <a:t>Locate the article:  </a:t>
            </a:r>
            <a:r>
              <a:rPr lang="en-US" sz="3200" dirty="0" smtClean="0">
                <a:solidFill>
                  <a:srgbClr val="004A97"/>
                </a:solidFill>
                <a:latin typeface="Arial" charset="0"/>
                <a:ea typeface="Arial" charset="0"/>
                <a:cs typeface="Arial" charset="0"/>
                <a:hlinkClick r:id="rId3"/>
              </a:rPr>
              <a:t>“What Teachers Should Know and Be Able to Do”</a:t>
            </a:r>
            <a:endParaRPr lang="en-US" sz="3200" dirty="0" smtClean="0">
              <a:solidFill>
                <a:srgbClr val="004A97"/>
              </a:solidFill>
              <a:latin typeface="Arial" charset="0"/>
              <a:ea typeface="Arial" charset="0"/>
              <a:cs typeface="Arial" charset="0"/>
            </a:endParaRPr>
          </a:p>
          <a:p>
            <a:endParaRPr lang="en-US" sz="3200" dirty="0" smtClean="0">
              <a:solidFill>
                <a:srgbClr val="004A97"/>
              </a:solidFill>
              <a:latin typeface="Arial" charset="0"/>
              <a:ea typeface="Arial" charset="0"/>
              <a:cs typeface="Arial" charset="0"/>
            </a:endParaRPr>
          </a:p>
          <a:p>
            <a:r>
              <a:rPr lang="en-US" sz="3200" dirty="0" smtClean="0">
                <a:solidFill>
                  <a:srgbClr val="004A97"/>
                </a:solidFill>
                <a:latin typeface="Arial" charset="0"/>
                <a:ea typeface="Arial" charset="0"/>
                <a:cs typeface="Arial" charset="0"/>
              </a:rPr>
              <a:t>Highlight the key takeaways from each Core Proposition</a:t>
            </a:r>
          </a:p>
        </p:txBody>
      </p:sp>
      <p:sp>
        <p:nvSpPr>
          <p:cNvPr id="4" name="Date Placeholder 3"/>
          <p:cNvSpPr>
            <a:spLocks noGrp="1"/>
          </p:cNvSpPr>
          <p:nvPr>
            <p:ph type="dt" sz="half" idx="10"/>
          </p:nvPr>
        </p:nvSpPr>
        <p:spPr/>
        <p:txBody>
          <a:bodyPr/>
          <a:lstStyle/>
          <a:p>
            <a:pPr>
              <a:defRPr/>
            </a:pPr>
            <a:fld id="{399A90DA-0B15-4504-80D0-2CF38353BC16}" type="slidenum">
              <a:rPr lang="en-US" smtClean="0"/>
              <a:pPr>
                <a:defRPr/>
              </a:pPr>
              <a:t>15</a:t>
            </a:fld>
            <a:endParaRPr lang="en-US" dirty="0"/>
          </a:p>
        </p:txBody>
      </p:sp>
    </p:spTree>
    <p:extLst>
      <p:ext uri="{BB962C8B-B14F-4D97-AF65-F5344CB8AC3E}">
        <p14:creationId xmlns:p14="http://schemas.microsoft.com/office/powerpoint/2010/main" val="12814907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oter Placeholder 3"/>
          <p:cNvSpPr>
            <a:spLocks noGrp="1"/>
          </p:cNvSpPr>
          <p:nvPr>
            <p:ph type="ftr" sz="quarter" idx="11"/>
          </p:nvPr>
        </p:nvSpPr>
        <p:spPr>
          <a:xfrm>
            <a:off x="2133600" y="6245225"/>
            <a:ext cx="1981200" cy="476250"/>
          </a:xfrm>
          <a:noFill/>
        </p:spPr>
        <p:txBody>
          <a:bodyPr/>
          <a:lstStyle/>
          <a:p>
            <a:pPr algn="l"/>
            <a:r>
              <a:rPr lang="en-US" altLang="en-US" dirty="0"/>
              <a:t>CERRA NB Toolkit</a:t>
            </a:r>
          </a:p>
        </p:txBody>
      </p:sp>
      <p:pic>
        <p:nvPicPr>
          <p:cNvPr id="12291" name="Picture 2" descr="Architecture3"/>
          <p:cNvPicPr>
            <a:picLocks noGrp="1" noChangeAspect="1" noChangeArrowheads="1"/>
          </p:cNvPicPr>
          <p:nvPr>
            <p:ph type="body" idx="1"/>
          </p:nvPr>
        </p:nvPicPr>
        <p:blipFill>
          <a:blip r:embed="rId3" cstate="print"/>
          <a:srcRect t="7312" b="5051"/>
          <a:stretch>
            <a:fillRect/>
          </a:stretch>
        </p:blipFill>
        <p:spPr>
          <a:xfrm>
            <a:off x="20171" y="304727"/>
            <a:ext cx="12192000" cy="6553273"/>
          </a:xfrm>
          <a:noFill/>
        </p:spPr>
      </p:pic>
      <p:sp>
        <p:nvSpPr>
          <p:cNvPr id="37891" name="Oval 3"/>
          <p:cNvSpPr>
            <a:spLocks noChangeArrowheads="1"/>
          </p:cNvSpPr>
          <p:nvPr/>
        </p:nvSpPr>
        <p:spPr bwMode="auto">
          <a:xfrm>
            <a:off x="3238500" y="5029200"/>
            <a:ext cx="3276600" cy="1828800"/>
          </a:xfrm>
          <a:prstGeom prst="ellipse">
            <a:avLst/>
          </a:prstGeom>
          <a:noFill/>
          <a:ln w="76200" cap="sq">
            <a:solidFill>
              <a:srgbClr val="FF9900"/>
            </a:solidFill>
            <a:round/>
            <a:headEnd type="none" w="sm" len="sm"/>
            <a:tailEnd type="none" w="sm" len="sm"/>
          </a:ln>
        </p:spPr>
        <p:txBody>
          <a:bodyPr wrap="none" anchor="ctr"/>
          <a:lstStyle/>
          <a:p>
            <a:endParaRPr lang="en-US" altLang="en-US" dirty="0"/>
          </a:p>
        </p:txBody>
      </p:sp>
      <p:sp>
        <p:nvSpPr>
          <p:cNvPr id="37892" name="Oval 4"/>
          <p:cNvSpPr>
            <a:spLocks noChangeArrowheads="1"/>
          </p:cNvSpPr>
          <p:nvPr/>
        </p:nvSpPr>
        <p:spPr bwMode="auto">
          <a:xfrm>
            <a:off x="1047750" y="3743325"/>
            <a:ext cx="3276600" cy="1828800"/>
          </a:xfrm>
          <a:prstGeom prst="ellipse">
            <a:avLst/>
          </a:prstGeom>
          <a:noFill/>
          <a:ln w="76200" cap="sq">
            <a:solidFill>
              <a:srgbClr val="FF9900"/>
            </a:solidFill>
            <a:round/>
            <a:headEnd type="none" w="sm" len="sm"/>
            <a:tailEnd type="none" w="sm" len="sm"/>
          </a:ln>
        </p:spPr>
        <p:txBody>
          <a:bodyPr wrap="none" anchor="ctr"/>
          <a:lstStyle/>
          <a:p>
            <a:endParaRPr lang="en-US" altLang="en-US" dirty="0"/>
          </a:p>
        </p:txBody>
      </p:sp>
      <p:sp>
        <p:nvSpPr>
          <p:cNvPr id="37893" name="Oval 5"/>
          <p:cNvSpPr>
            <a:spLocks noChangeArrowheads="1"/>
          </p:cNvSpPr>
          <p:nvPr/>
        </p:nvSpPr>
        <p:spPr bwMode="auto">
          <a:xfrm>
            <a:off x="5901016" y="2433918"/>
            <a:ext cx="3890683" cy="1814232"/>
          </a:xfrm>
          <a:prstGeom prst="ellipse">
            <a:avLst/>
          </a:prstGeom>
          <a:noFill/>
          <a:ln w="76200" cap="sq">
            <a:solidFill>
              <a:srgbClr val="FF9900"/>
            </a:solidFill>
            <a:round/>
            <a:headEnd type="none" w="sm" len="sm"/>
            <a:tailEnd type="none" w="sm" len="sm"/>
          </a:ln>
        </p:spPr>
        <p:txBody>
          <a:bodyPr wrap="none" anchor="ctr"/>
          <a:lstStyle/>
          <a:p>
            <a:endParaRPr lang="en-US" altLang="en-US" dirty="0"/>
          </a:p>
        </p:txBody>
      </p:sp>
      <p:sp>
        <p:nvSpPr>
          <p:cNvPr id="37894" name="Oval 6"/>
          <p:cNvSpPr>
            <a:spLocks noChangeArrowheads="1"/>
          </p:cNvSpPr>
          <p:nvPr/>
        </p:nvSpPr>
        <p:spPr bwMode="auto">
          <a:xfrm>
            <a:off x="1093694" y="2247900"/>
            <a:ext cx="3276600" cy="1828800"/>
          </a:xfrm>
          <a:prstGeom prst="ellipse">
            <a:avLst/>
          </a:prstGeom>
          <a:noFill/>
          <a:ln w="76200" cap="sq">
            <a:solidFill>
              <a:srgbClr val="FF9900"/>
            </a:solidFill>
            <a:round/>
            <a:headEnd type="none" w="sm" len="sm"/>
            <a:tailEnd type="none" w="sm" len="sm"/>
          </a:ln>
        </p:spPr>
        <p:txBody>
          <a:bodyPr wrap="none" anchor="ctr"/>
          <a:lstStyle/>
          <a:p>
            <a:endParaRPr lang="en-US" altLang="en-US" dirty="0"/>
          </a:p>
        </p:txBody>
      </p:sp>
      <p:sp>
        <p:nvSpPr>
          <p:cNvPr id="37895" name="Oval 7"/>
          <p:cNvSpPr>
            <a:spLocks noChangeArrowheads="1"/>
          </p:cNvSpPr>
          <p:nvPr/>
        </p:nvSpPr>
        <p:spPr bwMode="auto">
          <a:xfrm>
            <a:off x="5980577" y="1169893"/>
            <a:ext cx="3811121" cy="1787899"/>
          </a:xfrm>
          <a:prstGeom prst="ellipse">
            <a:avLst/>
          </a:prstGeom>
          <a:noFill/>
          <a:ln w="76200" cap="sq">
            <a:solidFill>
              <a:srgbClr val="FF9900"/>
            </a:solidFill>
            <a:round/>
            <a:headEnd type="none" w="sm" len="sm"/>
            <a:tailEnd type="none" w="sm" len="sm"/>
          </a:ln>
        </p:spPr>
        <p:txBody>
          <a:bodyPr wrap="none" anchor="ctr"/>
          <a:lstStyle/>
          <a:p>
            <a:endParaRPr lang="en-US" altLang="en-US" dirty="0"/>
          </a:p>
        </p:txBody>
      </p:sp>
      <p:sp>
        <p:nvSpPr>
          <p:cNvPr id="37896" name="Oval 8"/>
          <p:cNvSpPr>
            <a:spLocks noChangeArrowheads="1"/>
          </p:cNvSpPr>
          <p:nvPr/>
        </p:nvSpPr>
        <p:spPr bwMode="auto">
          <a:xfrm>
            <a:off x="1093694" y="742950"/>
            <a:ext cx="3276600" cy="1828800"/>
          </a:xfrm>
          <a:prstGeom prst="ellipse">
            <a:avLst/>
          </a:prstGeom>
          <a:noFill/>
          <a:ln w="76200" cap="sq">
            <a:solidFill>
              <a:srgbClr val="FF9900"/>
            </a:solidFill>
            <a:round/>
            <a:headEnd type="none" w="sm" len="sm"/>
            <a:tailEnd type="none" w="sm" len="sm"/>
          </a:ln>
        </p:spPr>
        <p:txBody>
          <a:bodyPr wrap="none" anchor="ctr"/>
          <a:lstStyle/>
          <a:p>
            <a:endParaRPr lang="en-US" altLang="en-US" dirty="0"/>
          </a:p>
        </p:txBody>
      </p:sp>
      <p:sp>
        <p:nvSpPr>
          <p:cNvPr id="12298" name="Text Box 10"/>
          <p:cNvSpPr txBox="1">
            <a:spLocks noChangeArrowheads="1"/>
          </p:cNvSpPr>
          <p:nvPr/>
        </p:nvSpPr>
        <p:spPr bwMode="auto">
          <a:xfrm>
            <a:off x="1295400" y="6591300"/>
            <a:ext cx="5638800" cy="304800"/>
          </a:xfrm>
          <a:prstGeom prst="rect">
            <a:avLst/>
          </a:prstGeom>
          <a:noFill/>
          <a:ln w="12700" cap="sq">
            <a:noFill/>
            <a:miter lim="800000"/>
            <a:headEnd type="none" w="sm" len="sm"/>
            <a:tailEnd type="none" w="sm" len="sm"/>
          </a:ln>
        </p:spPr>
        <p:txBody>
          <a:bodyPr>
            <a:spAutoFit/>
          </a:bodyPr>
          <a:lstStyle/>
          <a:p>
            <a:pPr>
              <a:spcBef>
                <a:spcPct val="50000"/>
              </a:spcBef>
            </a:pPr>
            <a:r>
              <a:rPr lang="en-US" altLang="en-US" sz="1400" dirty="0"/>
              <a:t>National Board for Professional Teaching Standards </a:t>
            </a:r>
          </a:p>
        </p:txBody>
      </p:sp>
    </p:spTree>
    <p:extLst>
      <p:ext uri="{BB962C8B-B14F-4D97-AF65-F5344CB8AC3E}">
        <p14:creationId xmlns:p14="http://schemas.microsoft.com/office/powerpoint/2010/main" val="193088416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891"/>
                                        </p:tgtEl>
                                        <p:attrNameLst>
                                          <p:attrName>style.visibility</p:attrName>
                                        </p:attrNameLst>
                                      </p:cBhvr>
                                      <p:to>
                                        <p:strVal val="visible"/>
                                      </p:to>
                                    </p:set>
                                  </p:childTnLst>
                                  <p:subTnLst>
                                    <p:set>
                                      <p:cBhvr override="childStyle">
                                        <p:cTn dur="1" fill="hold" display="0" masterRel="nextClick" afterEffect="1"/>
                                        <p:tgtEl>
                                          <p:spTgt spid="37891"/>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892"/>
                                        </p:tgtEl>
                                        <p:attrNameLst>
                                          <p:attrName>style.visibility</p:attrName>
                                        </p:attrNameLst>
                                      </p:cBhvr>
                                      <p:to>
                                        <p:strVal val="visible"/>
                                      </p:to>
                                    </p:set>
                                  </p:childTnLst>
                                  <p:subTnLst>
                                    <p:set>
                                      <p:cBhvr override="childStyle">
                                        <p:cTn dur="1" fill="hold" display="0" masterRel="nextClick" afterEffect="1"/>
                                        <p:tgtEl>
                                          <p:spTgt spid="37892"/>
                                        </p:tgtEl>
                                        <p:attrNameLst>
                                          <p:attrName>style.visibility</p:attrName>
                                        </p:attrNameLst>
                                      </p:cBhvr>
                                      <p:to>
                                        <p:strVal val="hidden"/>
                                      </p:to>
                                    </p:set>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893"/>
                                        </p:tgtEl>
                                        <p:attrNameLst>
                                          <p:attrName>style.visibility</p:attrName>
                                        </p:attrNameLst>
                                      </p:cBhvr>
                                      <p:to>
                                        <p:strVal val="visible"/>
                                      </p:to>
                                    </p:set>
                                  </p:childTnLst>
                                  <p:subTnLst>
                                    <p:set>
                                      <p:cBhvr override="childStyle">
                                        <p:cTn dur="1" fill="hold" display="0" masterRel="nextClick" afterEffect="1"/>
                                        <p:tgtEl>
                                          <p:spTgt spid="37893"/>
                                        </p:tgtEl>
                                        <p:attrNameLst>
                                          <p:attrName>style.visibility</p:attrName>
                                        </p:attrNameLst>
                                      </p:cBhvr>
                                      <p:to>
                                        <p:strVal val="hidden"/>
                                      </p:to>
                                    </p:set>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894"/>
                                        </p:tgtEl>
                                        <p:attrNameLst>
                                          <p:attrName>style.visibility</p:attrName>
                                        </p:attrNameLst>
                                      </p:cBhvr>
                                      <p:to>
                                        <p:strVal val="visible"/>
                                      </p:to>
                                    </p:set>
                                  </p:childTnLst>
                                  <p:subTnLst>
                                    <p:set>
                                      <p:cBhvr override="childStyle">
                                        <p:cTn dur="1" fill="hold" display="0" masterRel="nextClick" afterEffect="1"/>
                                        <p:tgtEl>
                                          <p:spTgt spid="37894"/>
                                        </p:tgtEl>
                                        <p:attrNameLst>
                                          <p:attrName>style.visibility</p:attrName>
                                        </p:attrNameLst>
                                      </p:cBhvr>
                                      <p:to>
                                        <p:strVal val="hidden"/>
                                      </p:to>
                                    </p:set>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7895"/>
                                        </p:tgtEl>
                                        <p:attrNameLst>
                                          <p:attrName>style.visibility</p:attrName>
                                        </p:attrNameLst>
                                      </p:cBhvr>
                                      <p:to>
                                        <p:strVal val="visible"/>
                                      </p:to>
                                    </p:set>
                                  </p:childTnLst>
                                  <p:subTnLst>
                                    <p:set>
                                      <p:cBhvr override="childStyle">
                                        <p:cTn dur="1" fill="hold" display="0" masterRel="nextClick" afterEffect="1"/>
                                        <p:tgtEl>
                                          <p:spTgt spid="37895"/>
                                        </p:tgtEl>
                                        <p:attrNameLst>
                                          <p:attrName>style.visibility</p:attrName>
                                        </p:attrNameLst>
                                      </p:cBhvr>
                                      <p:to>
                                        <p:strVal val="hidden"/>
                                      </p:to>
                                    </p:set>
                                  </p:sub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7896"/>
                                        </p:tgtEl>
                                        <p:attrNameLst>
                                          <p:attrName>style.visibility</p:attrName>
                                        </p:attrNameLst>
                                      </p:cBhvr>
                                      <p:to>
                                        <p:strVal val="visible"/>
                                      </p:to>
                                    </p:set>
                                  </p:childTnLst>
                                  <p:subTnLst>
                                    <p:set>
                                      <p:cBhvr override="childStyle">
                                        <p:cTn dur="1" fill="hold" display="0" masterRel="nextClick" afterEffect="1"/>
                                        <p:tgtEl>
                                          <p:spTgt spid="37896"/>
                                        </p:tgtEl>
                                        <p:attrNameLst>
                                          <p:attrName>style.visibility</p:attrName>
                                        </p:attrNameLst>
                                      </p:cBhvr>
                                      <p:to>
                                        <p:strVal val="hidden"/>
                                      </p:to>
                                    </p:set>
                                  </p:sub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37893"/>
                                        </p:tgtEl>
                                        <p:attrNameLst>
                                          <p:attrName>style.visibility</p:attrName>
                                        </p:attrNameLst>
                                      </p:cBhvr>
                                      <p:to>
                                        <p:strVal val="visible"/>
                                      </p:to>
                                    </p:set>
                                  </p:childTnLst>
                                  <p:subTnLst>
                                    <p:set>
                                      <p:cBhvr override="childStyle">
                                        <p:cTn dur="1" fill="hold" display="0" masterRel="nextClick" afterEffect="1"/>
                                        <p:tgtEl>
                                          <p:spTgt spid="37893"/>
                                        </p:tgtEl>
                                        <p:attrNameLst>
                                          <p:attrName>style.visibility</p:attrName>
                                        </p:attrNameLst>
                                      </p:cBhvr>
                                      <p:to>
                                        <p:strVal val="hidden"/>
                                      </p:to>
                                    </p:set>
                                  </p:sub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1" nodeType="clickEffect">
                                  <p:stCondLst>
                                    <p:cond delay="0"/>
                                  </p:stCondLst>
                                  <p:childTnLst>
                                    <p:set>
                                      <p:cBhvr>
                                        <p:cTn id="34" dur="1" fill="hold">
                                          <p:stCondLst>
                                            <p:cond delay="0"/>
                                          </p:stCondLst>
                                        </p:cTn>
                                        <p:tgtEl>
                                          <p:spTgt spid="37894"/>
                                        </p:tgtEl>
                                        <p:attrNameLst>
                                          <p:attrName>style.visibility</p:attrName>
                                        </p:attrNameLst>
                                      </p:cBhvr>
                                      <p:to>
                                        <p:strVal val="visible"/>
                                      </p:to>
                                    </p:set>
                                  </p:childTnLst>
                                  <p:subTnLst>
                                    <p:set>
                                      <p:cBhvr override="childStyle">
                                        <p:cTn dur="1" fill="hold" display="0" masterRel="nextClick" afterEffect="1"/>
                                        <p:tgtEl>
                                          <p:spTgt spid="37894"/>
                                        </p:tgtEl>
                                        <p:attrNameLst>
                                          <p:attrName>style.visibility</p:attrName>
                                        </p:attrNameLst>
                                      </p:cBhvr>
                                      <p:to>
                                        <p:strVal val="hidden"/>
                                      </p:to>
                                    </p:set>
                                  </p:sub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1" nodeType="clickEffect">
                                  <p:stCondLst>
                                    <p:cond delay="0"/>
                                  </p:stCondLst>
                                  <p:childTnLst>
                                    <p:set>
                                      <p:cBhvr>
                                        <p:cTn id="38" dur="1" fill="hold">
                                          <p:stCondLst>
                                            <p:cond delay="0"/>
                                          </p:stCondLst>
                                        </p:cTn>
                                        <p:tgtEl>
                                          <p:spTgt spid="37895"/>
                                        </p:tgtEl>
                                        <p:attrNameLst>
                                          <p:attrName>style.visibility</p:attrName>
                                        </p:attrNameLst>
                                      </p:cBhvr>
                                      <p:to>
                                        <p:strVal val="visible"/>
                                      </p:to>
                                    </p:set>
                                  </p:childTnLst>
                                  <p:subTnLst>
                                    <p:set>
                                      <p:cBhvr override="childStyle">
                                        <p:cTn dur="1" fill="hold" display="0" masterRel="nextClick" afterEffect="1"/>
                                        <p:tgtEl>
                                          <p:spTgt spid="37895"/>
                                        </p:tgtEl>
                                        <p:attrNameLst>
                                          <p:attrName>style.visibility</p:attrName>
                                        </p:attrNameLst>
                                      </p:cBhvr>
                                      <p:to>
                                        <p:strVal val="hidden"/>
                                      </p:to>
                                    </p:set>
                                  </p:sub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1" nodeType="clickEffect">
                                  <p:stCondLst>
                                    <p:cond delay="0"/>
                                  </p:stCondLst>
                                  <p:childTnLst>
                                    <p:set>
                                      <p:cBhvr>
                                        <p:cTn id="42" dur="1" fill="hold">
                                          <p:stCondLst>
                                            <p:cond delay="0"/>
                                          </p:stCondLst>
                                        </p:cTn>
                                        <p:tgtEl>
                                          <p:spTgt spid="378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animBg="1"/>
      <p:bldP spid="37892" grpId="0" animBg="1"/>
      <p:bldP spid="37893" grpId="0" animBg="1"/>
      <p:bldP spid="37893" grpId="1" animBg="1"/>
      <p:bldP spid="37894" grpId="0" animBg="1"/>
      <p:bldP spid="37894" grpId="1" animBg="1"/>
      <p:bldP spid="37895" grpId="0" animBg="1"/>
      <p:bldP spid="37895" grpId="1" animBg="1"/>
      <p:bldP spid="37896" grpId="0" animBg="1"/>
      <p:bldP spid="37896"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6233" y="304800"/>
            <a:ext cx="10668000" cy="1025236"/>
          </a:xfrm>
        </p:spPr>
        <p:txBody>
          <a:bodyPr/>
          <a:lstStyle/>
          <a:p>
            <a:r>
              <a:rPr lang="en-US" dirty="0">
                <a:solidFill>
                  <a:srgbClr val="00B050"/>
                </a:solidFill>
              </a:rPr>
              <a:t>What are your major insights?</a:t>
            </a:r>
          </a:p>
        </p:txBody>
      </p:sp>
      <p:sp>
        <p:nvSpPr>
          <p:cNvPr id="4" name="Date Placeholder 3"/>
          <p:cNvSpPr>
            <a:spLocks noGrp="1"/>
          </p:cNvSpPr>
          <p:nvPr>
            <p:ph type="dt" sz="half" idx="10"/>
          </p:nvPr>
        </p:nvSpPr>
        <p:spPr/>
        <p:txBody>
          <a:bodyPr/>
          <a:lstStyle/>
          <a:p>
            <a:pPr>
              <a:defRPr/>
            </a:pPr>
            <a:fld id="{399A90DA-0B15-4504-80D0-2CF38353BC16}" type="slidenum">
              <a:rPr lang="en-US" smtClean="0"/>
              <a:pPr>
                <a:defRPr/>
              </a:pPr>
              <a:t>17</a:t>
            </a:fld>
            <a:endParaRPr lang="en-US" dirty="0"/>
          </a:p>
        </p:txBody>
      </p:sp>
      <p:sp>
        <p:nvSpPr>
          <p:cNvPr id="10" name="Content Placeholder 9"/>
          <p:cNvSpPr txBox="1">
            <a:spLocks noGrp="1"/>
          </p:cNvSpPr>
          <p:nvPr>
            <p:ph idx="1"/>
          </p:nvPr>
        </p:nvSpPr>
        <p:spPr>
          <a:xfrm>
            <a:off x="766233" y="1392726"/>
            <a:ext cx="10668000" cy="2180084"/>
          </a:xfrm>
          <a:prstGeom prst="rect">
            <a:avLst/>
          </a:prstGeom>
          <a:noFill/>
        </p:spPr>
        <p:txBody>
          <a:bodyPr wrap="square" rtlCol="0">
            <a:spAutoFit/>
          </a:bodyPr>
          <a:lstStyle/>
          <a:p>
            <a:pPr marL="0" indent="0">
              <a:buNone/>
            </a:pPr>
            <a:r>
              <a:rPr lang="en-US" sz="2800" b="1" u="sng" dirty="0">
                <a:solidFill>
                  <a:srgbClr val="004A97"/>
                </a:solidFill>
              </a:rPr>
              <a:t>Debrief:</a:t>
            </a:r>
          </a:p>
          <a:p>
            <a:pPr>
              <a:spcBef>
                <a:spcPts val="3072"/>
              </a:spcBef>
            </a:pPr>
            <a:r>
              <a:rPr lang="en-US" sz="2800" dirty="0">
                <a:solidFill>
                  <a:srgbClr val="004A97"/>
                </a:solidFill>
              </a:rPr>
              <a:t>AHAs </a:t>
            </a:r>
          </a:p>
          <a:p>
            <a:pPr>
              <a:spcBef>
                <a:spcPts val="3072"/>
              </a:spcBef>
            </a:pPr>
            <a:r>
              <a:rPr lang="en-US" sz="2800" dirty="0">
                <a:solidFill>
                  <a:srgbClr val="004A97"/>
                </a:solidFill>
              </a:rPr>
              <a:t>What questions do you have?</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8753" y="2158227"/>
            <a:ext cx="646027" cy="649081"/>
          </a:xfrm>
          <a:prstGeom prst="rect">
            <a:avLst/>
          </a:prstGeom>
        </p:spPr>
      </p:pic>
    </p:spTree>
    <p:extLst>
      <p:ext uri="{BB962C8B-B14F-4D97-AF65-F5344CB8AC3E}">
        <p14:creationId xmlns:p14="http://schemas.microsoft.com/office/powerpoint/2010/main" val="13563087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27074" y="914400"/>
            <a:ext cx="10807159" cy="4589929"/>
          </a:xfrm>
        </p:spPr>
      </p:pic>
      <p:sp>
        <p:nvSpPr>
          <p:cNvPr id="4" name="Date Placeholder 3"/>
          <p:cNvSpPr>
            <a:spLocks noGrp="1"/>
          </p:cNvSpPr>
          <p:nvPr>
            <p:ph type="dt" sz="half" idx="10"/>
          </p:nvPr>
        </p:nvSpPr>
        <p:spPr/>
        <p:txBody>
          <a:bodyPr/>
          <a:lstStyle/>
          <a:p>
            <a:pPr fontAlgn="base">
              <a:spcBef>
                <a:spcPct val="0"/>
              </a:spcBef>
              <a:spcAft>
                <a:spcPct val="0"/>
              </a:spcAft>
            </a:pPr>
            <a:fld id="{D208E015-B206-4774-8C79-B66BF59EA833}" type="slidenum">
              <a:rPr lang="en-US" altLang="en-US" smtClean="0">
                <a:solidFill>
                  <a:srgbClr val="000000"/>
                </a:solidFill>
                <a:ea typeface="ＭＳ Ｐゴシック" pitchFamily="2" charset="-128"/>
              </a:rPr>
              <a:pPr fontAlgn="base">
                <a:spcBef>
                  <a:spcPct val="0"/>
                </a:spcBef>
                <a:spcAft>
                  <a:spcPct val="0"/>
                </a:spcAft>
              </a:pPr>
              <a:t>18</a:t>
            </a:fld>
            <a:endParaRPr lang="en-US" altLang="en-US" dirty="0">
              <a:solidFill>
                <a:srgbClr val="000000"/>
              </a:solidFill>
              <a:ea typeface="ＭＳ Ｐゴシック" pitchFamily="2" charset="-128"/>
            </a:endParaRPr>
          </a:p>
        </p:txBody>
      </p:sp>
    </p:spTree>
    <p:extLst>
      <p:ext uri="{BB962C8B-B14F-4D97-AF65-F5344CB8AC3E}">
        <p14:creationId xmlns:p14="http://schemas.microsoft.com/office/powerpoint/2010/main" val="10606784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dirty="0">
                <a:solidFill>
                  <a:srgbClr val="00B050"/>
                </a:solidFill>
                <a:latin typeface="Arial" panose="020B0604020202020204" pitchFamily="34" charset="0"/>
                <a:cs typeface="Arial" panose="020B0604020202020204" pitchFamily="34" charset="0"/>
              </a:rPr>
              <a:t>Component Two:  </a:t>
            </a:r>
            <a:br>
              <a:rPr lang="en-US" altLang="en-US" dirty="0">
                <a:solidFill>
                  <a:srgbClr val="00B050"/>
                </a:solidFill>
                <a:latin typeface="Arial" panose="020B0604020202020204" pitchFamily="34" charset="0"/>
                <a:cs typeface="Arial" panose="020B0604020202020204" pitchFamily="34" charset="0"/>
              </a:rPr>
            </a:br>
            <a:r>
              <a:rPr lang="en-US" altLang="en-US" dirty="0">
                <a:solidFill>
                  <a:srgbClr val="00B050"/>
                </a:solidFill>
                <a:latin typeface="Arial" panose="020B0604020202020204" pitchFamily="34" charset="0"/>
                <a:cs typeface="Arial" panose="020B0604020202020204" pitchFamily="34" charset="0"/>
              </a:rPr>
              <a:t>Differentiation of Instruction</a:t>
            </a:r>
          </a:p>
        </p:txBody>
      </p:sp>
      <p:sp>
        <p:nvSpPr>
          <p:cNvPr id="27651" name="Content Placeholder 2"/>
          <p:cNvSpPr>
            <a:spLocks noGrp="1"/>
          </p:cNvSpPr>
          <p:nvPr>
            <p:ph idx="1"/>
          </p:nvPr>
        </p:nvSpPr>
        <p:spPr>
          <a:xfrm>
            <a:off x="1785257" y="1828800"/>
            <a:ext cx="9129486" cy="4191000"/>
          </a:xfrm>
        </p:spPr>
        <p:txBody>
          <a:bodyPr/>
          <a:lstStyle/>
          <a:p>
            <a:r>
              <a:rPr lang="en-US" altLang="en-US" sz="2400" dirty="0" smtClean="0">
                <a:solidFill>
                  <a:srgbClr val="004A97"/>
                </a:solidFill>
                <a:latin typeface="Arial" panose="020B0604020202020204" pitchFamily="34" charset="0"/>
                <a:cs typeface="Arial" panose="020B0604020202020204" pitchFamily="34" charset="0"/>
              </a:rPr>
              <a:t>Completion of classroom-based portfolio comprised of samples of student work (video for music) and accompanying written commentary</a:t>
            </a:r>
          </a:p>
          <a:p>
            <a:pPr marL="0" indent="0">
              <a:buNone/>
            </a:pPr>
            <a:endParaRPr lang="en-US" altLang="en-US" sz="2400" dirty="0" smtClean="0">
              <a:solidFill>
                <a:srgbClr val="004A97"/>
              </a:solidFill>
              <a:latin typeface="Arial" panose="020B0604020202020204" pitchFamily="34" charset="0"/>
              <a:cs typeface="Arial" panose="020B0604020202020204" pitchFamily="34" charset="0"/>
            </a:endParaRPr>
          </a:p>
          <a:p>
            <a:r>
              <a:rPr lang="en-US" altLang="en-US" sz="2400" dirty="0" smtClean="0">
                <a:solidFill>
                  <a:srgbClr val="004A97"/>
                </a:solidFill>
                <a:latin typeface="Arial" panose="020B0604020202020204" pitchFamily="34" charset="0"/>
                <a:cs typeface="Arial" panose="020B0604020202020204" pitchFamily="34" charset="0"/>
              </a:rPr>
              <a:t>Candidates gather and analyze information about individual students’ strengths and needs and use that information to plan and implement appropriate instruction</a:t>
            </a:r>
          </a:p>
          <a:p>
            <a:pPr marL="0" indent="0">
              <a:buNone/>
            </a:pPr>
            <a:endParaRPr lang="en-US" altLang="en-US" sz="2400" dirty="0" smtClean="0">
              <a:solidFill>
                <a:srgbClr val="004A97"/>
              </a:solidFill>
              <a:latin typeface="Arial" panose="020B0604020202020204" pitchFamily="34" charset="0"/>
              <a:cs typeface="Arial" panose="020B0604020202020204" pitchFamily="34" charset="0"/>
            </a:endParaRPr>
          </a:p>
          <a:p>
            <a:r>
              <a:rPr lang="en-US" altLang="en-US" sz="2400" dirty="0" smtClean="0">
                <a:solidFill>
                  <a:srgbClr val="004A97"/>
                </a:solidFill>
                <a:latin typeface="Arial" panose="020B0604020202020204" pitchFamily="34" charset="0"/>
                <a:cs typeface="Arial" panose="020B0604020202020204" pitchFamily="34" charset="0"/>
              </a:rPr>
              <a:t>Selection of work samples that demonstrate students’ growth over time and a written commentary that analyzes teacher’s instructional practices</a:t>
            </a:r>
          </a:p>
        </p:txBody>
      </p:sp>
    </p:spTree>
    <p:extLst>
      <p:ext uri="{BB962C8B-B14F-4D97-AF65-F5344CB8AC3E}">
        <p14:creationId xmlns:p14="http://schemas.microsoft.com/office/powerpoint/2010/main" val="5935598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rgbClr val="00B050"/>
                </a:solidFill>
              </a:rPr>
              <a:t>National Board Cohort</a:t>
            </a:r>
          </a:p>
        </p:txBody>
      </p:sp>
      <p:sp>
        <p:nvSpPr>
          <p:cNvPr id="3" name="Subtitle 2"/>
          <p:cNvSpPr>
            <a:spLocks noGrp="1"/>
          </p:cNvSpPr>
          <p:nvPr>
            <p:ph type="subTitle" idx="1"/>
          </p:nvPr>
        </p:nvSpPr>
        <p:spPr/>
        <p:txBody>
          <a:bodyPr/>
          <a:lstStyle/>
          <a:p>
            <a:r>
              <a:rPr lang="en-US" sz="2400" dirty="0">
                <a:solidFill>
                  <a:srgbClr val="004A97"/>
                </a:solidFill>
                <a:latin typeface="Arial" charset="0"/>
                <a:ea typeface="Arial" charset="0"/>
                <a:cs typeface="Arial" charset="0"/>
              </a:rPr>
              <a:t>Congratulations on deciding to embark on a journey towards certification!</a:t>
            </a:r>
          </a:p>
          <a:p>
            <a:endParaRPr lang="en-US" sz="2400" dirty="0">
              <a:solidFill>
                <a:srgbClr val="004A97"/>
              </a:solidFill>
              <a:latin typeface="Arial" charset="0"/>
              <a:ea typeface="Arial" charset="0"/>
              <a:cs typeface="Arial" charset="0"/>
            </a:endParaRPr>
          </a:p>
          <a:p>
            <a:endParaRPr lang="en-US" sz="2400" dirty="0">
              <a:solidFill>
                <a:srgbClr val="004A97"/>
              </a:solidFill>
              <a:latin typeface="Arial" charset="0"/>
              <a:ea typeface="Arial" charset="0"/>
              <a:cs typeface="Arial" charset="0"/>
            </a:endParaRPr>
          </a:p>
          <a:p>
            <a:endParaRPr lang="en-US" sz="2400" dirty="0">
              <a:solidFill>
                <a:srgbClr val="004A97"/>
              </a:solidFill>
              <a:latin typeface="Arial" charset="0"/>
              <a:ea typeface="Arial" charset="0"/>
              <a:cs typeface="Arial" charset="0"/>
            </a:endParaRPr>
          </a:p>
        </p:txBody>
      </p:sp>
    </p:spTree>
    <p:extLst>
      <p:ext uri="{BB962C8B-B14F-4D97-AF65-F5344CB8AC3E}">
        <p14:creationId xmlns:p14="http://schemas.microsoft.com/office/powerpoint/2010/main" val="20344478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50"/>
                </a:solidFill>
                <a:latin typeface="Arial" panose="020B0604020202020204" pitchFamily="34" charset="0"/>
                <a:cs typeface="Arial" panose="020B0604020202020204" pitchFamily="34" charset="0"/>
              </a:rPr>
              <a:t>Essentials of Component Two</a:t>
            </a:r>
            <a:endParaRPr lang="en-US" dirty="0">
              <a:solidFill>
                <a:srgbClr val="00B05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a:lnSpc>
                <a:spcPct val="150000"/>
              </a:lnSpc>
            </a:pPr>
            <a:r>
              <a:rPr lang="en-US" sz="2400" dirty="0">
                <a:solidFill>
                  <a:srgbClr val="004A97"/>
                </a:solidFill>
                <a:latin typeface="Arial" charset="0"/>
                <a:ea typeface="Arial" charset="0"/>
                <a:cs typeface="Arial" charset="0"/>
              </a:rPr>
              <a:t>Analyzing student work</a:t>
            </a:r>
          </a:p>
          <a:p>
            <a:pPr>
              <a:lnSpc>
                <a:spcPct val="150000"/>
              </a:lnSpc>
            </a:pPr>
            <a:r>
              <a:rPr lang="en-US" sz="2400" dirty="0">
                <a:solidFill>
                  <a:srgbClr val="004A97"/>
                </a:solidFill>
                <a:latin typeface="Arial" charset="0"/>
                <a:ea typeface="Arial" charset="0"/>
                <a:cs typeface="Arial" charset="0"/>
              </a:rPr>
              <a:t>Setting high, worthwhile goals</a:t>
            </a:r>
          </a:p>
          <a:p>
            <a:pPr>
              <a:lnSpc>
                <a:spcPct val="150000"/>
              </a:lnSpc>
            </a:pPr>
            <a:r>
              <a:rPr lang="en-US" sz="2400" dirty="0">
                <a:solidFill>
                  <a:srgbClr val="004A97"/>
                </a:solidFill>
                <a:latin typeface="Arial" charset="0"/>
                <a:ea typeface="Arial" charset="0"/>
                <a:cs typeface="Arial" charset="0"/>
              </a:rPr>
              <a:t>Aligning </a:t>
            </a:r>
            <a:r>
              <a:rPr lang="en-US" sz="2400" dirty="0" smtClean="0">
                <a:solidFill>
                  <a:srgbClr val="004A97"/>
                </a:solidFill>
                <a:latin typeface="Arial" charset="0"/>
                <a:ea typeface="Arial" charset="0"/>
                <a:cs typeface="Arial" charset="0"/>
              </a:rPr>
              <a:t>both instruction </a:t>
            </a:r>
            <a:r>
              <a:rPr lang="en-US" sz="2400" dirty="0">
                <a:solidFill>
                  <a:srgbClr val="004A97"/>
                </a:solidFill>
                <a:latin typeface="Arial" charset="0"/>
                <a:ea typeface="Arial" charset="0"/>
                <a:cs typeface="Arial" charset="0"/>
              </a:rPr>
              <a:t>and assessment with </a:t>
            </a:r>
            <a:r>
              <a:rPr lang="en-US" sz="2400" dirty="0" smtClean="0">
                <a:solidFill>
                  <a:srgbClr val="004A97"/>
                </a:solidFill>
                <a:latin typeface="Arial" charset="0"/>
                <a:ea typeface="Arial" charset="0"/>
                <a:cs typeface="Arial" charset="0"/>
              </a:rPr>
              <a:t>the needs </a:t>
            </a:r>
            <a:r>
              <a:rPr lang="en-US" sz="2400" dirty="0">
                <a:solidFill>
                  <a:srgbClr val="004A97"/>
                </a:solidFill>
                <a:latin typeface="Arial" charset="0"/>
                <a:ea typeface="Arial" charset="0"/>
                <a:cs typeface="Arial" charset="0"/>
              </a:rPr>
              <a:t>and goals</a:t>
            </a:r>
          </a:p>
          <a:p>
            <a:pPr>
              <a:lnSpc>
                <a:spcPct val="150000"/>
              </a:lnSpc>
            </a:pPr>
            <a:r>
              <a:rPr lang="en-US" sz="2400" dirty="0">
                <a:solidFill>
                  <a:srgbClr val="004A97"/>
                </a:solidFill>
                <a:latin typeface="Arial" charset="0"/>
                <a:ea typeface="Arial" charset="0"/>
                <a:cs typeface="Arial" charset="0"/>
              </a:rPr>
              <a:t>Student responsibility</a:t>
            </a:r>
          </a:p>
          <a:p>
            <a:pPr>
              <a:lnSpc>
                <a:spcPct val="150000"/>
              </a:lnSpc>
            </a:pPr>
            <a:r>
              <a:rPr lang="en-US" sz="2400" dirty="0">
                <a:solidFill>
                  <a:srgbClr val="004A97"/>
                </a:solidFill>
                <a:latin typeface="Arial" charset="0"/>
                <a:ea typeface="Arial" charset="0"/>
                <a:cs typeface="Arial" charset="0"/>
              </a:rPr>
              <a:t>D</a:t>
            </a:r>
            <a:r>
              <a:rPr lang="en-US" sz="2400" dirty="0" smtClean="0">
                <a:solidFill>
                  <a:srgbClr val="004A97"/>
                </a:solidFill>
                <a:latin typeface="Arial" charset="0"/>
                <a:ea typeface="Arial" charset="0"/>
                <a:cs typeface="Arial" charset="0"/>
              </a:rPr>
              <a:t>ifferentiation</a:t>
            </a:r>
            <a:endParaRPr lang="en-US" sz="2400" dirty="0">
              <a:solidFill>
                <a:srgbClr val="004A97"/>
              </a:solidFill>
              <a:latin typeface="Arial" charset="0"/>
              <a:ea typeface="Arial" charset="0"/>
              <a:cs typeface="Arial" charset="0"/>
            </a:endParaRPr>
          </a:p>
        </p:txBody>
      </p:sp>
      <p:sp>
        <p:nvSpPr>
          <p:cNvPr id="4" name="Date Placeholder 3"/>
          <p:cNvSpPr>
            <a:spLocks noGrp="1"/>
          </p:cNvSpPr>
          <p:nvPr>
            <p:ph type="dt" sz="half" idx="10"/>
          </p:nvPr>
        </p:nvSpPr>
        <p:spPr/>
        <p:txBody>
          <a:bodyPr/>
          <a:lstStyle/>
          <a:p>
            <a:pPr fontAlgn="base">
              <a:spcBef>
                <a:spcPct val="0"/>
              </a:spcBef>
              <a:spcAft>
                <a:spcPct val="0"/>
              </a:spcAft>
            </a:pPr>
            <a:fld id="{D208E015-B206-4774-8C79-B66BF59EA833}" type="slidenum">
              <a:rPr lang="en-US" altLang="en-US" smtClean="0">
                <a:solidFill>
                  <a:srgbClr val="000000"/>
                </a:solidFill>
                <a:ea typeface="ＭＳ Ｐゴシック" pitchFamily="2" charset="-128"/>
              </a:rPr>
              <a:pPr fontAlgn="base">
                <a:spcBef>
                  <a:spcPct val="0"/>
                </a:spcBef>
                <a:spcAft>
                  <a:spcPct val="0"/>
                </a:spcAft>
              </a:pPr>
              <a:t>20</a:t>
            </a:fld>
            <a:endParaRPr lang="en-US" altLang="en-US" dirty="0">
              <a:solidFill>
                <a:srgbClr val="000000"/>
              </a:solidFill>
              <a:ea typeface="ＭＳ Ｐゴシック" pitchFamily="2" charset="-128"/>
            </a:endParaRPr>
          </a:p>
        </p:txBody>
      </p:sp>
    </p:spTree>
    <p:extLst>
      <p:ext uri="{BB962C8B-B14F-4D97-AF65-F5344CB8AC3E}">
        <p14:creationId xmlns:p14="http://schemas.microsoft.com/office/powerpoint/2010/main" val="11621827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6233" y="304799"/>
            <a:ext cx="10668000" cy="1967345"/>
          </a:xfrm>
        </p:spPr>
        <p:txBody>
          <a:bodyPr/>
          <a:lstStyle/>
          <a:p>
            <a:r>
              <a:rPr lang="en-US" dirty="0">
                <a:solidFill>
                  <a:srgbClr val="00B050"/>
                </a:solidFill>
                <a:latin typeface="Arial" panose="020B0604020202020204" pitchFamily="34" charset="0"/>
                <a:cs typeface="Arial" panose="020B0604020202020204" pitchFamily="34" charset="0"/>
              </a:rPr>
              <a:t>Selection of Students</a:t>
            </a:r>
            <a:r>
              <a:rPr lang="en-US" b="0" dirty="0">
                <a:solidFill>
                  <a:srgbClr val="00B050"/>
                </a:solidFill>
                <a:latin typeface="Arial" panose="020B0604020202020204" pitchFamily="34" charset="0"/>
                <a:cs typeface="Arial" panose="020B0604020202020204" pitchFamily="34" charset="0"/>
              </a:rPr>
              <a:t/>
            </a:r>
            <a:br>
              <a:rPr lang="en-US" b="0" dirty="0">
                <a:solidFill>
                  <a:srgbClr val="00B050"/>
                </a:solidFill>
                <a:latin typeface="Arial" panose="020B0604020202020204" pitchFamily="34" charset="0"/>
                <a:cs typeface="Arial" panose="020B0604020202020204" pitchFamily="34" charset="0"/>
              </a:rPr>
            </a:br>
            <a:r>
              <a:rPr lang="en-US" dirty="0">
                <a:solidFill>
                  <a:srgbClr val="00B050"/>
                </a:solidFill>
                <a:latin typeface="Arial" panose="020B0604020202020204" pitchFamily="34" charset="0"/>
                <a:cs typeface="Arial" panose="020B0604020202020204" pitchFamily="34" charset="0"/>
              </a:rPr>
              <a:t/>
            </a:r>
            <a:br>
              <a:rPr lang="en-US" dirty="0">
                <a:solidFill>
                  <a:srgbClr val="00B050"/>
                </a:solidFill>
                <a:latin typeface="Arial" panose="020B0604020202020204" pitchFamily="34" charset="0"/>
                <a:cs typeface="Arial" panose="020B0604020202020204" pitchFamily="34" charset="0"/>
              </a:rPr>
            </a:br>
            <a:endParaRPr lang="en-US" dirty="0">
              <a:solidFill>
                <a:srgbClr val="00B05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US" sz="2000" dirty="0">
                <a:solidFill>
                  <a:srgbClr val="004A97"/>
                </a:solidFill>
                <a:latin typeface="Arial" charset="0"/>
                <a:ea typeface="Arial" charset="0"/>
                <a:cs typeface="Arial" charset="0"/>
              </a:rPr>
              <a:t>Choose students of different needs, abilities, linguistic/cultural background to show how you adapt instruction differently for each</a:t>
            </a:r>
          </a:p>
          <a:p>
            <a:endParaRPr lang="en-US" sz="2000" dirty="0">
              <a:solidFill>
                <a:srgbClr val="004A97"/>
              </a:solidFill>
              <a:latin typeface="Arial" charset="0"/>
              <a:ea typeface="Arial" charset="0"/>
              <a:cs typeface="Arial" charset="0"/>
            </a:endParaRPr>
          </a:p>
          <a:p>
            <a:r>
              <a:rPr lang="en-US" sz="2000" dirty="0">
                <a:solidFill>
                  <a:srgbClr val="004A97"/>
                </a:solidFill>
                <a:latin typeface="Arial" charset="0"/>
                <a:ea typeface="Arial" charset="0"/>
                <a:cs typeface="Arial" charset="0"/>
              </a:rPr>
              <a:t>If you choose an advanced student, make sure to show how you continue to challenge that student</a:t>
            </a:r>
          </a:p>
          <a:p>
            <a:endParaRPr lang="en-US" sz="2000" dirty="0">
              <a:solidFill>
                <a:srgbClr val="004A97"/>
              </a:solidFill>
              <a:latin typeface="Arial" charset="0"/>
              <a:ea typeface="Arial" charset="0"/>
              <a:cs typeface="Arial" charset="0"/>
            </a:endParaRPr>
          </a:p>
          <a:p>
            <a:r>
              <a:rPr lang="en-US" sz="2000" dirty="0">
                <a:solidFill>
                  <a:srgbClr val="004A97"/>
                </a:solidFill>
                <a:latin typeface="Arial" charset="0"/>
                <a:ea typeface="Arial" charset="0"/>
                <a:cs typeface="Arial" charset="0"/>
              </a:rPr>
              <a:t>You are not scored on how well your students do, but rather how well you adapt instruction for their needs</a:t>
            </a:r>
          </a:p>
          <a:p>
            <a:endParaRPr lang="en-US" sz="2000" dirty="0">
              <a:solidFill>
                <a:srgbClr val="004A97"/>
              </a:solidFill>
              <a:latin typeface="Arial" charset="0"/>
              <a:ea typeface="Arial" charset="0"/>
              <a:cs typeface="Arial" charset="0"/>
            </a:endParaRPr>
          </a:p>
          <a:p>
            <a:r>
              <a:rPr lang="en-US" sz="2000" dirty="0">
                <a:solidFill>
                  <a:srgbClr val="004A97"/>
                </a:solidFill>
                <a:latin typeface="Arial" charset="0"/>
                <a:ea typeface="Arial" charset="0"/>
                <a:cs typeface="Arial" charset="0"/>
              </a:rPr>
              <a:t>Make sure you are focusing on more than required number of students for your certificate area. Students move in and out of classes for different reasons.</a:t>
            </a:r>
          </a:p>
        </p:txBody>
      </p:sp>
      <p:sp>
        <p:nvSpPr>
          <p:cNvPr id="4" name="Date Placeholder 3"/>
          <p:cNvSpPr>
            <a:spLocks noGrp="1"/>
          </p:cNvSpPr>
          <p:nvPr>
            <p:ph type="dt" sz="half" idx="10"/>
          </p:nvPr>
        </p:nvSpPr>
        <p:spPr/>
        <p:txBody>
          <a:bodyPr/>
          <a:lstStyle/>
          <a:p>
            <a:pPr fontAlgn="base">
              <a:spcBef>
                <a:spcPct val="0"/>
              </a:spcBef>
              <a:spcAft>
                <a:spcPct val="0"/>
              </a:spcAft>
            </a:pPr>
            <a:fld id="{D208E015-B206-4774-8C79-B66BF59EA833}" type="slidenum">
              <a:rPr lang="en-US" altLang="en-US" smtClean="0">
                <a:solidFill>
                  <a:srgbClr val="000000"/>
                </a:solidFill>
                <a:ea typeface="ＭＳ Ｐゴシック" pitchFamily="2" charset="-128"/>
              </a:rPr>
              <a:pPr fontAlgn="base">
                <a:spcBef>
                  <a:spcPct val="0"/>
                </a:spcBef>
                <a:spcAft>
                  <a:spcPct val="0"/>
                </a:spcAft>
              </a:pPr>
              <a:t>21</a:t>
            </a:fld>
            <a:endParaRPr lang="en-US" altLang="en-US" dirty="0">
              <a:solidFill>
                <a:srgbClr val="000000"/>
              </a:solidFill>
              <a:ea typeface="ＭＳ Ｐゴシック" pitchFamily="2" charset="-128"/>
            </a:endParaRPr>
          </a:p>
        </p:txBody>
      </p:sp>
    </p:spTree>
    <p:extLst>
      <p:ext uri="{BB962C8B-B14F-4D97-AF65-F5344CB8AC3E}">
        <p14:creationId xmlns:p14="http://schemas.microsoft.com/office/powerpoint/2010/main" val="40731899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6233" y="304799"/>
            <a:ext cx="10668000" cy="1967345"/>
          </a:xfrm>
        </p:spPr>
        <p:txBody>
          <a:bodyPr/>
          <a:lstStyle/>
          <a:p>
            <a:r>
              <a:rPr lang="en-US" dirty="0" smtClean="0">
                <a:solidFill>
                  <a:srgbClr val="00B050"/>
                </a:solidFill>
                <a:latin typeface="Arial" panose="020B0604020202020204" pitchFamily="34" charset="0"/>
                <a:cs typeface="Arial" panose="020B0604020202020204" pitchFamily="34" charset="0"/>
              </a:rPr>
              <a:t>Students</a:t>
            </a:r>
            <a:r>
              <a:rPr lang="en-US" b="0" dirty="0">
                <a:solidFill>
                  <a:srgbClr val="00B050"/>
                </a:solidFill>
                <a:latin typeface="Arial" panose="020B0604020202020204" pitchFamily="34" charset="0"/>
                <a:cs typeface="Arial" panose="020B0604020202020204" pitchFamily="34" charset="0"/>
              </a:rPr>
              <a:t/>
            </a:r>
            <a:br>
              <a:rPr lang="en-US" b="0" dirty="0">
                <a:solidFill>
                  <a:srgbClr val="00B050"/>
                </a:solidFill>
                <a:latin typeface="Arial" panose="020B0604020202020204" pitchFamily="34" charset="0"/>
                <a:cs typeface="Arial" panose="020B0604020202020204" pitchFamily="34" charset="0"/>
              </a:rPr>
            </a:br>
            <a:r>
              <a:rPr lang="en-US" dirty="0">
                <a:solidFill>
                  <a:srgbClr val="00B050"/>
                </a:solidFill>
                <a:latin typeface="Arial" panose="020B0604020202020204" pitchFamily="34" charset="0"/>
                <a:cs typeface="Arial" panose="020B0604020202020204" pitchFamily="34" charset="0"/>
              </a:rPr>
              <a:t/>
            </a:r>
            <a:br>
              <a:rPr lang="en-US" dirty="0">
                <a:solidFill>
                  <a:srgbClr val="00B050"/>
                </a:solidFill>
                <a:latin typeface="Arial" panose="020B0604020202020204" pitchFamily="34" charset="0"/>
                <a:cs typeface="Arial" panose="020B0604020202020204" pitchFamily="34" charset="0"/>
              </a:rPr>
            </a:br>
            <a:endParaRPr lang="en-US" dirty="0">
              <a:solidFill>
                <a:srgbClr val="00B05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marL="0" indent="0">
              <a:buNone/>
            </a:pPr>
            <a:r>
              <a:rPr lang="en-US" sz="2000" dirty="0" smtClean="0">
                <a:solidFill>
                  <a:srgbClr val="004A97"/>
                </a:solidFill>
                <a:latin typeface="Arial" charset="0"/>
                <a:ea typeface="Arial" charset="0"/>
                <a:cs typeface="Arial" charset="0"/>
              </a:rPr>
              <a:t>In </a:t>
            </a:r>
            <a:r>
              <a:rPr lang="en-US" sz="2000" dirty="0">
                <a:solidFill>
                  <a:srgbClr val="004A97"/>
                </a:solidFill>
                <a:latin typeface="Arial" charset="0"/>
                <a:ea typeface="Arial" charset="0"/>
                <a:cs typeface="Arial" charset="0"/>
              </a:rPr>
              <a:t>your commentary, you want to clearly paint a picture of the following:</a:t>
            </a:r>
          </a:p>
          <a:p>
            <a:endParaRPr lang="en-US" sz="2000" dirty="0">
              <a:solidFill>
                <a:srgbClr val="004A97"/>
              </a:solidFill>
              <a:latin typeface="Arial" charset="0"/>
              <a:ea typeface="Arial" charset="0"/>
              <a:cs typeface="Arial" charset="0"/>
            </a:endParaRPr>
          </a:p>
          <a:p>
            <a:pPr>
              <a:lnSpc>
                <a:spcPct val="150000"/>
              </a:lnSpc>
            </a:pPr>
            <a:r>
              <a:rPr lang="en-US" sz="2800" dirty="0">
                <a:solidFill>
                  <a:srgbClr val="004A97"/>
                </a:solidFill>
                <a:latin typeface="Arial" charset="0"/>
                <a:ea typeface="Arial" charset="0"/>
                <a:cs typeface="Arial" charset="0"/>
              </a:rPr>
              <a:t>Your students’ needs </a:t>
            </a:r>
            <a:r>
              <a:rPr lang="en-US" sz="2800" dirty="0" smtClean="0">
                <a:solidFill>
                  <a:srgbClr val="004A97"/>
                </a:solidFill>
                <a:latin typeface="Arial" charset="0"/>
                <a:ea typeface="Arial" charset="0"/>
                <a:cs typeface="Arial" charset="0"/>
              </a:rPr>
              <a:t>(</a:t>
            </a:r>
            <a:r>
              <a:rPr lang="en-US" sz="2800" dirty="0">
                <a:solidFill>
                  <a:srgbClr val="004A97"/>
                </a:solidFill>
                <a:latin typeface="Arial" charset="0"/>
                <a:ea typeface="Arial" charset="0"/>
                <a:cs typeface="Arial" charset="0"/>
              </a:rPr>
              <a:t>usually first sample) </a:t>
            </a:r>
          </a:p>
          <a:p>
            <a:pPr>
              <a:lnSpc>
                <a:spcPct val="150000"/>
              </a:lnSpc>
            </a:pPr>
            <a:r>
              <a:rPr lang="en-US" sz="2800" dirty="0">
                <a:solidFill>
                  <a:srgbClr val="004A97"/>
                </a:solidFill>
                <a:latin typeface="Arial" charset="0"/>
                <a:ea typeface="Arial" charset="0"/>
                <a:cs typeface="Arial" charset="0"/>
              </a:rPr>
              <a:t>What you did to address those needs in your curriculum </a:t>
            </a:r>
            <a:r>
              <a:rPr lang="en-US" sz="2800" dirty="0" smtClean="0">
                <a:solidFill>
                  <a:srgbClr val="004A97"/>
                </a:solidFill>
                <a:latin typeface="Arial" charset="0"/>
                <a:ea typeface="Arial" charset="0"/>
                <a:cs typeface="Arial" charset="0"/>
              </a:rPr>
              <a:t>(</a:t>
            </a:r>
            <a:r>
              <a:rPr lang="en-US" sz="2800" dirty="0">
                <a:solidFill>
                  <a:srgbClr val="004A97"/>
                </a:solidFill>
                <a:latin typeface="Arial" charset="0"/>
                <a:ea typeface="Arial" charset="0"/>
                <a:cs typeface="Arial" charset="0"/>
              </a:rPr>
              <a:t>reflected in progress in second sample) </a:t>
            </a:r>
          </a:p>
          <a:p>
            <a:pPr>
              <a:lnSpc>
                <a:spcPct val="150000"/>
              </a:lnSpc>
            </a:pPr>
            <a:r>
              <a:rPr lang="en-US" sz="2800" dirty="0">
                <a:solidFill>
                  <a:srgbClr val="004A97"/>
                </a:solidFill>
                <a:latin typeface="Arial" charset="0"/>
                <a:ea typeface="Arial" charset="0"/>
                <a:cs typeface="Arial" charset="0"/>
              </a:rPr>
              <a:t>What you plan to do in the future to challenge this student </a:t>
            </a:r>
            <a:r>
              <a:rPr lang="en-US" sz="2800" dirty="0" smtClean="0">
                <a:solidFill>
                  <a:srgbClr val="004A97"/>
                </a:solidFill>
                <a:latin typeface="Arial" charset="0"/>
                <a:ea typeface="Arial" charset="0"/>
                <a:cs typeface="Arial" charset="0"/>
              </a:rPr>
              <a:t>(</a:t>
            </a:r>
            <a:r>
              <a:rPr lang="en-US" sz="2800" dirty="0">
                <a:solidFill>
                  <a:srgbClr val="004A97"/>
                </a:solidFill>
                <a:latin typeface="Arial" charset="0"/>
                <a:ea typeface="Arial" charset="0"/>
                <a:cs typeface="Arial" charset="0"/>
              </a:rPr>
              <a:t>Do you need to reteach or expand on prior knowledge?)</a:t>
            </a:r>
          </a:p>
        </p:txBody>
      </p:sp>
      <p:sp>
        <p:nvSpPr>
          <p:cNvPr id="4" name="Date Placeholder 3"/>
          <p:cNvSpPr>
            <a:spLocks noGrp="1"/>
          </p:cNvSpPr>
          <p:nvPr>
            <p:ph type="dt" sz="half" idx="10"/>
          </p:nvPr>
        </p:nvSpPr>
        <p:spPr/>
        <p:txBody>
          <a:bodyPr/>
          <a:lstStyle/>
          <a:p>
            <a:pPr fontAlgn="base">
              <a:spcBef>
                <a:spcPct val="0"/>
              </a:spcBef>
              <a:spcAft>
                <a:spcPct val="0"/>
              </a:spcAft>
            </a:pPr>
            <a:fld id="{D208E015-B206-4774-8C79-B66BF59EA833}" type="slidenum">
              <a:rPr lang="en-US" altLang="en-US" smtClean="0">
                <a:solidFill>
                  <a:srgbClr val="000000"/>
                </a:solidFill>
                <a:ea typeface="ＭＳ Ｐゴシック" pitchFamily="2" charset="-128"/>
              </a:rPr>
              <a:pPr fontAlgn="base">
                <a:spcBef>
                  <a:spcPct val="0"/>
                </a:spcBef>
                <a:spcAft>
                  <a:spcPct val="0"/>
                </a:spcAft>
              </a:pPr>
              <a:t>22</a:t>
            </a:fld>
            <a:endParaRPr lang="en-US" altLang="en-US" dirty="0">
              <a:solidFill>
                <a:srgbClr val="000000"/>
              </a:solidFill>
              <a:ea typeface="ＭＳ Ｐゴシック" pitchFamily="2" charset="-128"/>
            </a:endParaRPr>
          </a:p>
        </p:txBody>
      </p:sp>
    </p:spTree>
    <p:extLst>
      <p:ext uri="{BB962C8B-B14F-4D97-AF65-F5344CB8AC3E}">
        <p14:creationId xmlns:p14="http://schemas.microsoft.com/office/powerpoint/2010/main" val="2634330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6233" y="304799"/>
            <a:ext cx="10668000" cy="1967345"/>
          </a:xfrm>
        </p:spPr>
        <p:txBody>
          <a:bodyPr/>
          <a:lstStyle/>
          <a:p>
            <a:r>
              <a:rPr lang="en-US" dirty="0">
                <a:solidFill>
                  <a:srgbClr val="00B050"/>
                </a:solidFill>
                <a:latin typeface="Arial" panose="020B0604020202020204" pitchFamily="34" charset="0"/>
                <a:cs typeface="Arial" panose="020B0604020202020204" pitchFamily="34" charset="0"/>
              </a:rPr>
              <a:t>Selection of </a:t>
            </a:r>
            <a:r>
              <a:rPr lang="en-US" dirty="0" smtClean="0">
                <a:solidFill>
                  <a:srgbClr val="00B050"/>
                </a:solidFill>
                <a:latin typeface="Arial" panose="020B0604020202020204" pitchFamily="34" charset="0"/>
                <a:cs typeface="Arial" panose="020B0604020202020204" pitchFamily="34" charset="0"/>
              </a:rPr>
              <a:t>Assessments</a:t>
            </a:r>
            <a:r>
              <a:rPr lang="en-US" b="0" dirty="0">
                <a:solidFill>
                  <a:srgbClr val="00B050"/>
                </a:solidFill>
                <a:latin typeface="Arial" panose="020B0604020202020204" pitchFamily="34" charset="0"/>
                <a:cs typeface="Arial" panose="020B0604020202020204" pitchFamily="34" charset="0"/>
              </a:rPr>
              <a:t/>
            </a:r>
            <a:br>
              <a:rPr lang="en-US" b="0" dirty="0">
                <a:solidFill>
                  <a:srgbClr val="00B050"/>
                </a:solidFill>
                <a:latin typeface="Arial" panose="020B0604020202020204" pitchFamily="34" charset="0"/>
                <a:cs typeface="Arial" panose="020B0604020202020204" pitchFamily="34" charset="0"/>
              </a:rPr>
            </a:br>
            <a:r>
              <a:rPr lang="en-US" dirty="0">
                <a:solidFill>
                  <a:srgbClr val="00B050"/>
                </a:solidFill>
                <a:latin typeface="Arial" panose="020B0604020202020204" pitchFamily="34" charset="0"/>
                <a:cs typeface="Arial" panose="020B0604020202020204" pitchFamily="34" charset="0"/>
              </a:rPr>
              <a:t/>
            </a:r>
            <a:br>
              <a:rPr lang="en-US" dirty="0">
                <a:solidFill>
                  <a:srgbClr val="00B050"/>
                </a:solidFill>
                <a:latin typeface="Arial" panose="020B0604020202020204" pitchFamily="34" charset="0"/>
                <a:cs typeface="Arial" panose="020B0604020202020204" pitchFamily="34" charset="0"/>
              </a:rPr>
            </a:br>
            <a:endParaRPr lang="en-US" dirty="0">
              <a:solidFill>
                <a:srgbClr val="00B05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a:lnSpc>
                <a:spcPct val="150000"/>
              </a:lnSpc>
            </a:pPr>
            <a:r>
              <a:rPr lang="en-US" sz="2000" dirty="0">
                <a:solidFill>
                  <a:srgbClr val="004A97"/>
                </a:solidFill>
                <a:latin typeface="Arial" panose="020B0604020202020204" pitchFamily="34" charset="0"/>
                <a:ea typeface="Arial" charset="0"/>
                <a:cs typeface="Arial" panose="020B0604020202020204" pitchFamily="34" charset="0"/>
              </a:rPr>
              <a:t>Please review your content specific directions for component 2, but these are examples:</a:t>
            </a:r>
          </a:p>
          <a:p>
            <a:pPr>
              <a:lnSpc>
                <a:spcPct val="150000"/>
              </a:lnSpc>
            </a:pPr>
            <a:r>
              <a:rPr lang="en-US" sz="2000" dirty="0">
                <a:solidFill>
                  <a:srgbClr val="004A97"/>
                </a:solidFill>
                <a:latin typeface="Arial" panose="020B0604020202020204" pitchFamily="34" charset="0"/>
                <a:ea typeface="Arial" charset="0"/>
                <a:cs typeface="Arial" panose="020B0604020202020204" pitchFamily="34" charset="0"/>
              </a:rPr>
              <a:t>Non-verbal assessments: drawings, art, projects, models, presentations</a:t>
            </a:r>
          </a:p>
          <a:p>
            <a:pPr>
              <a:lnSpc>
                <a:spcPct val="150000"/>
              </a:lnSpc>
            </a:pPr>
            <a:r>
              <a:rPr lang="en-US" sz="2000" dirty="0">
                <a:solidFill>
                  <a:srgbClr val="004A97"/>
                </a:solidFill>
                <a:latin typeface="Arial" panose="020B0604020202020204" pitchFamily="34" charset="0"/>
                <a:ea typeface="Arial" charset="0"/>
                <a:cs typeface="Arial" panose="020B0604020202020204" pitchFamily="34" charset="0"/>
              </a:rPr>
              <a:t>Verbal/written assessments: questionnaires, essays, cloze exercises, tests</a:t>
            </a:r>
          </a:p>
          <a:p>
            <a:pPr>
              <a:lnSpc>
                <a:spcPct val="150000"/>
              </a:lnSpc>
            </a:pPr>
            <a:r>
              <a:rPr lang="en-US" sz="2000" dirty="0">
                <a:solidFill>
                  <a:srgbClr val="004A97"/>
                </a:solidFill>
                <a:latin typeface="Arial" panose="020B0604020202020204" pitchFamily="34" charset="0"/>
                <a:ea typeface="Arial" charset="0"/>
                <a:cs typeface="Arial" panose="020B0604020202020204" pitchFamily="34" charset="0"/>
              </a:rPr>
              <a:t>If the response is not written, submit a written summary, photograph, transcript, or other representation of  the response </a:t>
            </a:r>
          </a:p>
          <a:p>
            <a:pPr>
              <a:lnSpc>
                <a:spcPct val="150000"/>
              </a:lnSpc>
            </a:pPr>
            <a:r>
              <a:rPr lang="en-US" sz="2000" dirty="0">
                <a:solidFill>
                  <a:srgbClr val="004A97"/>
                </a:solidFill>
                <a:latin typeface="Arial" panose="020B0604020202020204" pitchFamily="34" charset="0"/>
                <a:ea typeface="Arial" charset="0"/>
                <a:cs typeface="Arial" panose="020B0604020202020204" pitchFamily="34" charset="0"/>
              </a:rPr>
              <a:t>Informal classroom observations</a:t>
            </a:r>
          </a:p>
          <a:p>
            <a:pPr>
              <a:lnSpc>
                <a:spcPct val="150000"/>
              </a:lnSpc>
            </a:pPr>
            <a:r>
              <a:rPr lang="en-US" sz="2000" dirty="0">
                <a:solidFill>
                  <a:srgbClr val="004A97"/>
                </a:solidFill>
                <a:latin typeface="Arial" panose="020B0604020202020204" pitchFamily="34" charset="0"/>
                <a:ea typeface="Arial" charset="0"/>
                <a:cs typeface="Arial" panose="020B0604020202020204" pitchFamily="34" charset="0"/>
              </a:rPr>
              <a:t>If the response is oral, you must provide a transcript. No video or audio recordings allowed for C2 (except for music) </a:t>
            </a:r>
          </a:p>
        </p:txBody>
      </p:sp>
      <p:sp>
        <p:nvSpPr>
          <p:cNvPr id="4" name="Date Placeholder 3"/>
          <p:cNvSpPr>
            <a:spLocks noGrp="1"/>
          </p:cNvSpPr>
          <p:nvPr>
            <p:ph type="dt" sz="half" idx="10"/>
          </p:nvPr>
        </p:nvSpPr>
        <p:spPr/>
        <p:txBody>
          <a:bodyPr/>
          <a:lstStyle/>
          <a:p>
            <a:pPr fontAlgn="base">
              <a:spcBef>
                <a:spcPct val="0"/>
              </a:spcBef>
              <a:spcAft>
                <a:spcPct val="0"/>
              </a:spcAft>
            </a:pPr>
            <a:fld id="{D208E015-B206-4774-8C79-B66BF59EA833}" type="slidenum">
              <a:rPr lang="en-US" altLang="en-US" smtClean="0">
                <a:solidFill>
                  <a:srgbClr val="000000"/>
                </a:solidFill>
                <a:ea typeface="ＭＳ Ｐゴシック" pitchFamily="2" charset="-128"/>
              </a:rPr>
              <a:pPr fontAlgn="base">
                <a:spcBef>
                  <a:spcPct val="0"/>
                </a:spcBef>
                <a:spcAft>
                  <a:spcPct val="0"/>
                </a:spcAft>
              </a:pPr>
              <a:t>23</a:t>
            </a:fld>
            <a:endParaRPr lang="en-US" altLang="en-US" dirty="0">
              <a:solidFill>
                <a:srgbClr val="000000"/>
              </a:solidFill>
              <a:ea typeface="ＭＳ Ｐゴシック" pitchFamily="2" charset="-128"/>
            </a:endParaRPr>
          </a:p>
        </p:txBody>
      </p:sp>
    </p:spTree>
    <p:extLst>
      <p:ext uri="{BB962C8B-B14F-4D97-AF65-F5344CB8AC3E}">
        <p14:creationId xmlns:p14="http://schemas.microsoft.com/office/powerpoint/2010/main" val="9041651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6233" y="304799"/>
            <a:ext cx="10668000" cy="1967345"/>
          </a:xfrm>
        </p:spPr>
        <p:txBody>
          <a:bodyPr/>
          <a:lstStyle/>
          <a:p>
            <a:r>
              <a:rPr lang="en-US" dirty="0" smtClean="0">
                <a:solidFill>
                  <a:srgbClr val="00B050"/>
                </a:solidFill>
                <a:latin typeface="Arial" panose="020B0604020202020204" pitchFamily="34" charset="0"/>
                <a:cs typeface="Arial" panose="020B0604020202020204" pitchFamily="34" charset="0"/>
              </a:rPr>
              <a:t>Both Assessments</a:t>
            </a:r>
            <a:r>
              <a:rPr lang="en-US" b="0" dirty="0">
                <a:solidFill>
                  <a:srgbClr val="00B050"/>
                </a:solidFill>
                <a:latin typeface="Arial" panose="020B0604020202020204" pitchFamily="34" charset="0"/>
                <a:cs typeface="Arial" panose="020B0604020202020204" pitchFamily="34" charset="0"/>
              </a:rPr>
              <a:t/>
            </a:r>
            <a:br>
              <a:rPr lang="en-US" b="0" dirty="0">
                <a:solidFill>
                  <a:srgbClr val="00B050"/>
                </a:solidFill>
                <a:latin typeface="Arial" panose="020B0604020202020204" pitchFamily="34" charset="0"/>
                <a:cs typeface="Arial" panose="020B0604020202020204" pitchFamily="34" charset="0"/>
              </a:rPr>
            </a:br>
            <a:r>
              <a:rPr lang="en-US" dirty="0">
                <a:solidFill>
                  <a:srgbClr val="00B050"/>
                </a:solidFill>
                <a:latin typeface="Arial" panose="020B0604020202020204" pitchFamily="34" charset="0"/>
                <a:cs typeface="Arial" panose="020B0604020202020204" pitchFamily="34" charset="0"/>
              </a:rPr>
              <a:t/>
            </a:r>
            <a:br>
              <a:rPr lang="en-US" dirty="0">
                <a:solidFill>
                  <a:srgbClr val="00B050"/>
                </a:solidFill>
                <a:latin typeface="Arial" panose="020B0604020202020204" pitchFamily="34" charset="0"/>
                <a:cs typeface="Arial" panose="020B0604020202020204" pitchFamily="34" charset="0"/>
              </a:rPr>
            </a:br>
            <a:endParaRPr lang="en-US" dirty="0">
              <a:solidFill>
                <a:srgbClr val="00B05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a:lnSpc>
                <a:spcPct val="150000"/>
              </a:lnSpc>
            </a:pPr>
            <a:r>
              <a:rPr lang="en-US" sz="2800" dirty="0">
                <a:solidFill>
                  <a:srgbClr val="004A97"/>
                </a:solidFill>
                <a:latin typeface="Arial" panose="020B0604020202020204" pitchFamily="34" charset="0"/>
                <a:ea typeface="Arial" charset="0"/>
                <a:cs typeface="Arial" panose="020B0604020202020204" pitchFamily="34" charset="0"/>
              </a:rPr>
              <a:t>Represent a student’s original work </a:t>
            </a:r>
          </a:p>
          <a:p>
            <a:pPr>
              <a:lnSpc>
                <a:spcPct val="150000"/>
              </a:lnSpc>
            </a:pPr>
            <a:endParaRPr lang="en-US" sz="2800" dirty="0">
              <a:solidFill>
                <a:srgbClr val="004A97"/>
              </a:solidFill>
              <a:latin typeface="Arial" panose="020B0604020202020204" pitchFamily="34" charset="0"/>
              <a:ea typeface="Arial" charset="0"/>
              <a:cs typeface="Arial" panose="020B0604020202020204" pitchFamily="34" charset="0"/>
            </a:endParaRPr>
          </a:p>
          <a:p>
            <a:pPr>
              <a:lnSpc>
                <a:spcPct val="150000"/>
              </a:lnSpc>
            </a:pPr>
            <a:r>
              <a:rPr lang="en-US" sz="2800" dirty="0">
                <a:solidFill>
                  <a:srgbClr val="004A97"/>
                </a:solidFill>
                <a:latin typeface="Arial" panose="020B0604020202020204" pitchFamily="34" charset="0"/>
                <a:ea typeface="Arial" charset="0"/>
                <a:cs typeface="Arial" panose="020B0604020202020204" pitchFamily="34" charset="0"/>
              </a:rPr>
              <a:t>Come from students in your class that is the basis for your written commentary</a:t>
            </a:r>
          </a:p>
          <a:p>
            <a:pPr>
              <a:lnSpc>
                <a:spcPct val="150000"/>
              </a:lnSpc>
            </a:pPr>
            <a:endParaRPr lang="en-US" sz="2800" dirty="0">
              <a:solidFill>
                <a:srgbClr val="004A97"/>
              </a:solidFill>
              <a:latin typeface="Arial" panose="020B0604020202020204" pitchFamily="34" charset="0"/>
              <a:ea typeface="Arial" charset="0"/>
              <a:cs typeface="Arial" panose="020B0604020202020204" pitchFamily="34" charset="0"/>
            </a:endParaRPr>
          </a:p>
          <a:p>
            <a:pPr>
              <a:lnSpc>
                <a:spcPct val="150000"/>
              </a:lnSpc>
            </a:pPr>
            <a:r>
              <a:rPr lang="en-US" sz="2800" dirty="0">
                <a:solidFill>
                  <a:srgbClr val="004A97"/>
                </a:solidFill>
                <a:latin typeface="Arial" panose="020B0604020202020204" pitchFamily="34" charset="0"/>
                <a:ea typeface="Arial" charset="0"/>
                <a:cs typeface="Arial" panose="020B0604020202020204" pitchFamily="34" charset="0"/>
              </a:rPr>
              <a:t>Be from the same two students </a:t>
            </a:r>
          </a:p>
        </p:txBody>
      </p:sp>
      <p:sp>
        <p:nvSpPr>
          <p:cNvPr id="4" name="Date Placeholder 3"/>
          <p:cNvSpPr>
            <a:spLocks noGrp="1"/>
          </p:cNvSpPr>
          <p:nvPr>
            <p:ph type="dt" sz="half" idx="10"/>
          </p:nvPr>
        </p:nvSpPr>
        <p:spPr/>
        <p:txBody>
          <a:bodyPr/>
          <a:lstStyle/>
          <a:p>
            <a:pPr fontAlgn="base">
              <a:spcBef>
                <a:spcPct val="0"/>
              </a:spcBef>
              <a:spcAft>
                <a:spcPct val="0"/>
              </a:spcAft>
            </a:pPr>
            <a:fld id="{D208E015-B206-4774-8C79-B66BF59EA833}" type="slidenum">
              <a:rPr lang="en-US" altLang="en-US" smtClean="0">
                <a:solidFill>
                  <a:srgbClr val="000000"/>
                </a:solidFill>
                <a:ea typeface="ＭＳ Ｐゴシック" pitchFamily="2" charset="-128"/>
              </a:rPr>
              <a:pPr fontAlgn="base">
                <a:spcBef>
                  <a:spcPct val="0"/>
                </a:spcBef>
                <a:spcAft>
                  <a:spcPct val="0"/>
                </a:spcAft>
              </a:pPr>
              <a:t>24</a:t>
            </a:fld>
            <a:endParaRPr lang="en-US" altLang="en-US" dirty="0">
              <a:solidFill>
                <a:srgbClr val="000000"/>
              </a:solidFill>
              <a:ea typeface="ＭＳ Ｐゴシック" pitchFamily="2" charset="-128"/>
            </a:endParaRPr>
          </a:p>
        </p:txBody>
      </p:sp>
    </p:spTree>
    <p:extLst>
      <p:ext uri="{BB962C8B-B14F-4D97-AF65-F5344CB8AC3E}">
        <p14:creationId xmlns:p14="http://schemas.microsoft.com/office/powerpoint/2010/main" val="17480035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50"/>
                </a:solidFill>
                <a:latin typeface="Arial" panose="020B0604020202020204" pitchFamily="34" charset="0"/>
                <a:cs typeface="Arial" panose="020B0604020202020204" pitchFamily="34" charset="0"/>
              </a:rPr>
              <a:t>Common Features of Component Two</a:t>
            </a:r>
            <a:endParaRPr lang="en-US" dirty="0">
              <a:solidFill>
                <a:srgbClr val="00B05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400" b="1" dirty="0" smtClean="0">
                <a:solidFill>
                  <a:srgbClr val="004A97"/>
                </a:solidFill>
                <a:latin typeface="Arial" charset="0"/>
                <a:ea typeface="Arial" charset="0"/>
                <a:cs typeface="Arial" charset="0"/>
              </a:rPr>
              <a:t>Every candidate’s submission for Component Two has these features:</a:t>
            </a:r>
          </a:p>
          <a:p>
            <a:pPr marL="0" marR="0" lvl="0" indent="0" defTabSz="914400" eaLnBrk="1" fontAlgn="auto" latinLnBrk="0" hangingPunct="1">
              <a:lnSpc>
                <a:spcPct val="100000"/>
              </a:lnSpc>
              <a:spcBef>
                <a:spcPts val="0"/>
              </a:spcBef>
              <a:spcAft>
                <a:spcPts val="0"/>
              </a:spcAft>
              <a:buClrTx/>
              <a:buSzTx/>
              <a:buFontTx/>
              <a:buNone/>
              <a:tabLst/>
              <a:defRPr/>
            </a:pPr>
            <a:endParaRPr lang="en-US" sz="2400" dirty="0">
              <a:solidFill>
                <a:srgbClr val="004A97"/>
              </a:solidFill>
              <a:latin typeface="Arial" charset="0"/>
              <a:ea typeface="Arial" charset="0"/>
              <a:cs typeface="Arial" charset="0"/>
            </a:endParaRPr>
          </a:p>
          <a:p>
            <a:pPr eaLnBrk="1" fontAlgn="auto" hangingPunct="1">
              <a:spcBef>
                <a:spcPts val="2400"/>
              </a:spcBef>
              <a:spcAft>
                <a:spcPts val="0"/>
              </a:spcAft>
              <a:buClr>
                <a:srgbClr val="00B050"/>
              </a:buClr>
              <a:buFont typeface="Arial" panose="020B0604020202020204" pitchFamily="34" charset="0"/>
              <a:buChar char="•"/>
            </a:pPr>
            <a:r>
              <a:rPr lang="en-US" sz="2400" dirty="0">
                <a:solidFill>
                  <a:srgbClr val="004A97"/>
                </a:solidFill>
                <a:latin typeface="Arial" charset="0"/>
                <a:ea typeface="Arial" charset="0"/>
                <a:cs typeface="Arial" charset="0"/>
              </a:rPr>
              <a:t>Must show how a teacher plans, integrates, sets goals, measures progress, analyzes, reflects, and determines next steps</a:t>
            </a:r>
          </a:p>
          <a:p>
            <a:pPr marR="0" lvl="0" defTabSz="914400" eaLnBrk="1" fontAlgn="auto" latinLnBrk="0" hangingPunct="1">
              <a:lnSpc>
                <a:spcPct val="100000"/>
              </a:lnSpc>
              <a:spcBef>
                <a:spcPts val="2400"/>
              </a:spcBef>
              <a:spcAft>
                <a:spcPts val="0"/>
              </a:spcAft>
              <a:buClr>
                <a:srgbClr val="00B050"/>
              </a:buClr>
              <a:buSzTx/>
              <a:buFont typeface="Arial" panose="020B0604020202020204" pitchFamily="34" charset="0"/>
              <a:buChar char="•"/>
              <a:tabLst/>
              <a:defRPr/>
            </a:pPr>
            <a:r>
              <a:rPr lang="en-US" sz="2400" dirty="0" smtClean="0">
                <a:solidFill>
                  <a:srgbClr val="004A97"/>
                </a:solidFill>
                <a:latin typeface="Arial" charset="0"/>
                <a:ea typeface="Arial" charset="0"/>
                <a:cs typeface="Arial" charset="0"/>
              </a:rPr>
              <a:t>Shows evidence of accomplished teaching over time</a:t>
            </a:r>
          </a:p>
          <a:p>
            <a:pPr marR="0" lvl="0" defTabSz="914400" eaLnBrk="1" fontAlgn="auto" latinLnBrk="0" hangingPunct="1">
              <a:lnSpc>
                <a:spcPct val="100000"/>
              </a:lnSpc>
              <a:spcBef>
                <a:spcPts val="2400"/>
              </a:spcBef>
              <a:spcAft>
                <a:spcPts val="0"/>
              </a:spcAft>
              <a:buClr>
                <a:srgbClr val="00B050"/>
              </a:buClr>
              <a:buSzTx/>
              <a:buFont typeface="Arial" panose="020B0604020202020204" pitchFamily="34" charset="0"/>
              <a:buChar char="•"/>
              <a:tabLst/>
              <a:defRPr/>
            </a:pPr>
            <a:r>
              <a:rPr lang="en-US" sz="2400" dirty="0" smtClean="0">
                <a:solidFill>
                  <a:srgbClr val="004A97"/>
                </a:solidFill>
                <a:latin typeface="Arial" charset="0"/>
                <a:ea typeface="Arial" charset="0"/>
                <a:cs typeface="Arial" charset="0"/>
              </a:rPr>
              <a:t>All about the Architecture of Accomplished Teaching!</a:t>
            </a:r>
            <a:endParaRPr lang="en-US" sz="2400" dirty="0">
              <a:solidFill>
                <a:srgbClr val="004A97"/>
              </a:solidFill>
              <a:latin typeface="Arial" charset="0"/>
              <a:ea typeface="Arial" charset="0"/>
              <a:cs typeface="Arial" charset="0"/>
            </a:endParaRPr>
          </a:p>
        </p:txBody>
      </p:sp>
      <p:sp>
        <p:nvSpPr>
          <p:cNvPr id="4" name="Date Placeholder 3"/>
          <p:cNvSpPr>
            <a:spLocks noGrp="1"/>
          </p:cNvSpPr>
          <p:nvPr>
            <p:ph type="dt" sz="half" idx="10"/>
          </p:nvPr>
        </p:nvSpPr>
        <p:spPr/>
        <p:txBody>
          <a:bodyPr/>
          <a:lstStyle/>
          <a:p>
            <a:pPr fontAlgn="base">
              <a:spcBef>
                <a:spcPct val="0"/>
              </a:spcBef>
              <a:spcAft>
                <a:spcPct val="0"/>
              </a:spcAft>
            </a:pPr>
            <a:fld id="{D208E015-B206-4774-8C79-B66BF59EA833}" type="slidenum">
              <a:rPr lang="en-US" altLang="en-US" smtClean="0">
                <a:solidFill>
                  <a:srgbClr val="000000"/>
                </a:solidFill>
                <a:ea typeface="ＭＳ Ｐゴシック" pitchFamily="2" charset="-128"/>
              </a:rPr>
              <a:pPr fontAlgn="base">
                <a:spcBef>
                  <a:spcPct val="0"/>
                </a:spcBef>
                <a:spcAft>
                  <a:spcPct val="0"/>
                </a:spcAft>
              </a:pPr>
              <a:t>25</a:t>
            </a:fld>
            <a:endParaRPr lang="en-US" altLang="en-US" dirty="0">
              <a:solidFill>
                <a:srgbClr val="000000"/>
              </a:solidFill>
              <a:ea typeface="ＭＳ Ｐゴシック" pitchFamily="2" charset="-128"/>
            </a:endParaRPr>
          </a:p>
        </p:txBody>
      </p:sp>
    </p:spTree>
    <p:extLst>
      <p:ext uri="{BB962C8B-B14F-4D97-AF65-F5344CB8AC3E}">
        <p14:creationId xmlns:p14="http://schemas.microsoft.com/office/powerpoint/2010/main" val="8070218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66486" y="98501"/>
            <a:ext cx="9707066" cy="5836412"/>
          </a:xfrm>
        </p:spPr>
      </p:pic>
      <p:sp>
        <p:nvSpPr>
          <p:cNvPr id="4" name="Date Placeholder 3"/>
          <p:cNvSpPr>
            <a:spLocks noGrp="1"/>
          </p:cNvSpPr>
          <p:nvPr>
            <p:ph type="dt" sz="half" idx="10"/>
          </p:nvPr>
        </p:nvSpPr>
        <p:spPr/>
        <p:txBody>
          <a:bodyPr/>
          <a:lstStyle/>
          <a:p>
            <a:pPr fontAlgn="base">
              <a:spcBef>
                <a:spcPct val="0"/>
              </a:spcBef>
              <a:spcAft>
                <a:spcPct val="0"/>
              </a:spcAft>
            </a:pPr>
            <a:fld id="{D208E015-B206-4774-8C79-B66BF59EA833}" type="slidenum">
              <a:rPr lang="en-US" altLang="en-US" smtClean="0">
                <a:solidFill>
                  <a:srgbClr val="000000"/>
                </a:solidFill>
                <a:ea typeface="ＭＳ Ｐゴシック" pitchFamily="2" charset="-128"/>
              </a:rPr>
              <a:pPr fontAlgn="base">
                <a:spcBef>
                  <a:spcPct val="0"/>
                </a:spcBef>
                <a:spcAft>
                  <a:spcPct val="0"/>
                </a:spcAft>
              </a:pPr>
              <a:t>26</a:t>
            </a:fld>
            <a:endParaRPr lang="en-US" altLang="en-US" dirty="0">
              <a:solidFill>
                <a:srgbClr val="000000"/>
              </a:solidFill>
              <a:ea typeface="ＭＳ Ｐゴシック" pitchFamily="2" charset="-128"/>
            </a:endParaRPr>
          </a:p>
        </p:txBody>
      </p:sp>
      <p:sp>
        <p:nvSpPr>
          <p:cNvPr id="6" name="Rectangle 5"/>
          <p:cNvSpPr/>
          <p:nvPr/>
        </p:nvSpPr>
        <p:spPr>
          <a:xfrm>
            <a:off x="566486" y="5934913"/>
            <a:ext cx="8828526" cy="276999"/>
          </a:xfrm>
          <a:prstGeom prst="rect">
            <a:avLst/>
          </a:prstGeom>
        </p:spPr>
        <p:txBody>
          <a:bodyPr wrap="square">
            <a:spAutoFit/>
          </a:bodyPr>
          <a:lstStyle/>
          <a:p>
            <a:r>
              <a:rPr lang="en-US" sz="1200" dirty="0">
                <a:latin typeface="Arial" charset="0"/>
                <a:ea typeface="Arial" charset="0"/>
                <a:cs typeface="Arial" charset="0"/>
              </a:rPr>
              <a:t>From </a:t>
            </a:r>
            <a:r>
              <a:rPr lang="en-US" sz="1200" i="1" dirty="0">
                <a:latin typeface="Arial" charset="0"/>
                <a:ea typeface="Arial" charset="0"/>
                <a:cs typeface="Arial" charset="0"/>
              </a:rPr>
              <a:t>Accomplished Teaching: The Key to National Board Certification </a:t>
            </a:r>
            <a:r>
              <a:rPr lang="en-US" sz="1200" dirty="0">
                <a:latin typeface="Arial" charset="0"/>
                <a:ea typeface="Arial" charset="0"/>
                <a:cs typeface="Arial" charset="0"/>
              </a:rPr>
              <a:t>by Jennings, Joseph, and Orlando</a:t>
            </a:r>
          </a:p>
        </p:txBody>
      </p:sp>
    </p:spTree>
    <p:extLst>
      <p:ext uri="{BB962C8B-B14F-4D97-AF65-F5344CB8AC3E}">
        <p14:creationId xmlns:p14="http://schemas.microsoft.com/office/powerpoint/2010/main" val="20572469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21430" y="1255058"/>
            <a:ext cx="9843247" cy="3872753"/>
          </a:xfrm>
        </p:spPr>
      </p:pic>
      <p:sp>
        <p:nvSpPr>
          <p:cNvPr id="4" name="Date Placeholder 3"/>
          <p:cNvSpPr>
            <a:spLocks noGrp="1"/>
          </p:cNvSpPr>
          <p:nvPr>
            <p:ph type="dt" sz="half" idx="10"/>
          </p:nvPr>
        </p:nvSpPr>
        <p:spPr/>
        <p:txBody>
          <a:bodyPr/>
          <a:lstStyle/>
          <a:p>
            <a:pPr fontAlgn="base">
              <a:spcBef>
                <a:spcPct val="0"/>
              </a:spcBef>
              <a:spcAft>
                <a:spcPct val="0"/>
              </a:spcAft>
            </a:pPr>
            <a:fld id="{D208E015-B206-4774-8C79-B66BF59EA833}" type="slidenum">
              <a:rPr lang="en-US" altLang="en-US" smtClean="0">
                <a:solidFill>
                  <a:srgbClr val="000000"/>
                </a:solidFill>
                <a:ea typeface="ＭＳ Ｐゴシック" pitchFamily="2" charset="-128"/>
              </a:rPr>
              <a:pPr fontAlgn="base">
                <a:spcBef>
                  <a:spcPct val="0"/>
                </a:spcBef>
                <a:spcAft>
                  <a:spcPct val="0"/>
                </a:spcAft>
              </a:pPr>
              <a:t>27</a:t>
            </a:fld>
            <a:endParaRPr lang="en-US" altLang="en-US" dirty="0">
              <a:solidFill>
                <a:srgbClr val="000000"/>
              </a:solidFill>
              <a:ea typeface="ＭＳ Ｐゴシック" pitchFamily="2" charset="-128"/>
            </a:endParaRPr>
          </a:p>
        </p:txBody>
      </p:sp>
    </p:spTree>
    <p:extLst>
      <p:ext uri="{BB962C8B-B14F-4D97-AF65-F5344CB8AC3E}">
        <p14:creationId xmlns:p14="http://schemas.microsoft.com/office/powerpoint/2010/main" val="6271557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dirty="0" smtClean="0">
                <a:solidFill>
                  <a:srgbClr val="00B050"/>
                </a:solidFill>
                <a:latin typeface="Arial" panose="020B0604020202020204" pitchFamily="34" charset="0"/>
                <a:cs typeface="Arial" panose="020B0604020202020204" pitchFamily="34" charset="0"/>
              </a:rPr>
              <a:t>Component Four:</a:t>
            </a:r>
            <a:br>
              <a:rPr lang="en-US" altLang="en-US" dirty="0" smtClean="0">
                <a:solidFill>
                  <a:srgbClr val="00B050"/>
                </a:solidFill>
                <a:latin typeface="Arial" panose="020B0604020202020204" pitchFamily="34" charset="0"/>
                <a:cs typeface="Arial" panose="020B0604020202020204" pitchFamily="34" charset="0"/>
              </a:rPr>
            </a:br>
            <a:r>
              <a:rPr lang="en-US" altLang="en-US" dirty="0" smtClean="0">
                <a:solidFill>
                  <a:srgbClr val="00B050"/>
                </a:solidFill>
                <a:latin typeface="Arial" panose="020B0604020202020204" pitchFamily="34" charset="0"/>
                <a:cs typeface="Arial" panose="020B0604020202020204" pitchFamily="34" charset="0"/>
              </a:rPr>
              <a:t>Effective and Reflective Practitioner</a:t>
            </a:r>
            <a:endParaRPr lang="en-US" altLang="en-US" dirty="0">
              <a:solidFill>
                <a:srgbClr val="00B050"/>
              </a:solidFill>
              <a:latin typeface="Arial" panose="020B0604020202020204" pitchFamily="34" charset="0"/>
              <a:cs typeface="Arial" panose="020B0604020202020204" pitchFamily="34" charset="0"/>
            </a:endParaRPr>
          </a:p>
        </p:txBody>
      </p:sp>
      <p:sp>
        <p:nvSpPr>
          <p:cNvPr id="28675" name="Content Placeholder 2"/>
          <p:cNvSpPr>
            <a:spLocks noGrp="1"/>
          </p:cNvSpPr>
          <p:nvPr>
            <p:ph idx="1"/>
          </p:nvPr>
        </p:nvSpPr>
        <p:spPr>
          <a:xfrm>
            <a:off x="930165" y="1988456"/>
            <a:ext cx="10493485" cy="4031343"/>
          </a:xfrm>
        </p:spPr>
        <p:txBody>
          <a:bodyPr/>
          <a:lstStyle/>
          <a:p>
            <a:r>
              <a:rPr lang="en-US" altLang="en-US" sz="2400" dirty="0" smtClean="0">
                <a:solidFill>
                  <a:srgbClr val="004A97"/>
                </a:solidFill>
                <a:latin typeface="Arial" panose="020B0604020202020204" pitchFamily="34" charset="0"/>
                <a:cs typeface="Arial" panose="020B0604020202020204" pitchFamily="34" charset="0"/>
              </a:rPr>
              <a:t>Completion of classroom-based portfolio entry that requires the creation of a profile on a group of students, formative (including student self-assessments) and summative assessments, and participation in a learning community</a:t>
            </a:r>
          </a:p>
          <a:p>
            <a:endParaRPr lang="en-US" altLang="en-US" sz="2400" dirty="0">
              <a:solidFill>
                <a:srgbClr val="004A97"/>
              </a:solidFill>
              <a:latin typeface="Arial" panose="020B0604020202020204" pitchFamily="34" charset="0"/>
              <a:cs typeface="Arial" panose="020B0604020202020204" pitchFamily="34" charset="0"/>
            </a:endParaRPr>
          </a:p>
          <a:p>
            <a:r>
              <a:rPr lang="en-US" altLang="en-US" sz="2400" dirty="0" smtClean="0">
                <a:solidFill>
                  <a:srgbClr val="004A97"/>
                </a:solidFill>
                <a:latin typeface="Arial" panose="020B0604020202020204" pitchFamily="34" charset="0"/>
                <a:cs typeface="Arial" panose="020B0604020202020204" pitchFamily="34" charset="0"/>
              </a:rPr>
              <a:t>Candidates also complete a written commentary</a:t>
            </a:r>
          </a:p>
          <a:p>
            <a:endParaRPr lang="en-US" altLang="en-US" sz="2400" dirty="0">
              <a:solidFill>
                <a:srgbClr val="004A97"/>
              </a:solidFill>
              <a:latin typeface="Arial" panose="020B0604020202020204" pitchFamily="34" charset="0"/>
              <a:cs typeface="Arial" panose="020B0604020202020204" pitchFamily="34" charset="0"/>
            </a:endParaRPr>
          </a:p>
          <a:p>
            <a:r>
              <a:rPr lang="en-US" altLang="en-US" sz="2400" dirty="0" smtClean="0">
                <a:solidFill>
                  <a:srgbClr val="004A97"/>
                </a:solidFill>
                <a:latin typeface="Arial" panose="020B0604020202020204" pitchFamily="34" charset="0"/>
                <a:cs typeface="Arial" panose="020B0604020202020204" pitchFamily="34" charset="0"/>
              </a:rPr>
              <a:t>Candidates evaluated on knowledge of students, planning, instruction, assessment, partnerships, reflection, and professionalism </a:t>
            </a:r>
            <a:endParaRPr lang="en-US" altLang="en-US" sz="2400" dirty="0">
              <a:solidFill>
                <a:srgbClr val="004A9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04174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50"/>
                </a:solidFill>
                <a:latin typeface="Arial" panose="020B0604020202020204" pitchFamily="34" charset="0"/>
                <a:cs typeface="Arial" panose="020B0604020202020204" pitchFamily="34" charset="0"/>
              </a:rPr>
              <a:t>Component Four Advice </a:t>
            </a:r>
            <a:br>
              <a:rPr lang="en-US" dirty="0" smtClean="0">
                <a:solidFill>
                  <a:srgbClr val="00B050"/>
                </a:solidFill>
                <a:latin typeface="Arial" panose="020B0604020202020204" pitchFamily="34" charset="0"/>
                <a:cs typeface="Arial" panose="020B0604020202020204" pitchFamily="34" charset="0"/>
              </a:rPr>
            </a:br>
            <a:r>
              <a:rPr lang="en-US" dirty="0" smtClean="0">
                <a:solidFill>
                  <a:srgbClr val="00B050"/>
                </a:solidFill>
                <a:latin typeface="Arial" panose="020B0604020202020204" pitchFamily="34" charset="0"/>
                <a:cs typeface="Arial" panose="020B0604020202020204" pitchFamily="34" charset="0"/>
              </a:rPr>
              <a:t>from the NB Assessment Team</a:t>
            </a:r>
            <a:endParaRPr lang="en-US" dirty="0">
              <a:solidFill>
                <a:srgbClr val="00B05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marL="0" indent="0">
              <a:spcBef>
                <a:spcPts val="2304"/>
              </a:spcBef>
              <a:buNone/>
            </a:pPr>
            <a:r>
              <a:rPr lang="en-US" dirty="0">
                <a:solidFill>
                  <a:srgbClr val="004A97"/>
                </a:solidFill>
                <a:latin typeface="Arial" charset="0"/>
                <a:ea typeface="Arial" charset="0"/>
                <a:cs typeface="Arial" charset="0"/>
              </a:rPr>
              <a:t>Focus of the entry:</a:t>
            </a:r>
          </a:p>
          <a:p>
            <a:pPr>
              <a:spcBef>
                <a:spcPts val="2304"/>
              </a:spcBef>
            </a:pPr>
            <a:r>
              <a:rPr lang="en-US" dirty="0">
                <a:solidFill>
                  <a:srgbClr val="004A97"/>
                </a:solidFill>
                <a:latin typeface="Arial" charset="0"/>
                <a:ea typeface="Arial" charset="0"/>
                <a:cs typeface="Arial" charset="0"/>
              </a:rPr>
              <a:t>gather information from a variety of sources about a group of students;</a:t>
            </a:r>
          </a:p>
          <a:p>
            <a:pPr>
              <a:spcBef>
                <a:spcPts val="2304"/>
              </a:spcBef>
            </a:pPr>
            <a:r>
              <a:rPr lang="en-US" dirty="0">
                <a:solidFill>
                  <a:srgbClr val="004A97"/>
                </a:solidFill>
                <a:latin typeface="Arial" charset="0"/>
                <a:ea typeface="Arial" charset="0"/>
                <a:cs typeface="Arial" charset="0"/>
              </a:rPr>
              <a:t>use assessments to effectively plan for and positively impact your students’ learning; and</a:t>
            </a:r>
          </a:p>
          <a:p>
            <a:pPr>
              <a:spcBef>
                <a:spcPts val="2304"/>
              </a:spcBef>
            </a:pPr>
            <a:r>
              <a:rPr lang="en-US" dirty="0">
                <a:solidFill>
                  <a:srgbClr val="004A97"/>
                </a:solidFill>
                <a:latin typeface="Arial" charset="0"/>
                <a:ea typeface="Arial" charset="0"/>
                <a:cs typeface="Arial" charset="0"/>
              </a:rPr>
              <a:t>provide evidence of your collaboration with families and caregivers, the community, and colleagues and of your contributions to learning communities to advance students’ learning and growth.</a:t>
            </a:r>
          </a:p>
          <a:p>
            <a:endParaRPr lang="en-US" dirty="0"/>
          </a:p>
        </p:txBody>
      </p:sp>
      <p:sp>
        <p:nvSpPr>
          <p:cNvPr id="4" name="Date Placeholder 3"/>
          <p:cNvSpPr>
            <a:spLocks noGrp="1"/>
          </p:cNvSpPr>
          <p:nvPr>
            <p:ph type="dt" sz="half" idx="10"/>
          </p:nvPr>
        </p:nvSpPr>
        <p:spPr/>
        <p:txBody>
          <a:bodyPr/>
          <a:lstStyle/>
          <a:p>
            <a:pPr fontAlgn="base">
              <a:spcBef>
                <a:spcPct val="0"/>
              </a:spcBef>
              <a:spcAft>
                <a:spcPct val="0"/>
              </a:spcAft>
            </a:pPr>
            <a:fld id="{D208E015-B206-4774-8C79-B66BF59EA833}" type="slidenum">
              <a:rPr lang="en-US" altLang="en-US" smtClean="0">
                <a:solidFill>
                  <a:srgbClr val="000000"/>
                </a:solidFill>
                <a:ea typeface="ＭＳ Ｐゴシック" pitchFamily="2" charset="-128"/>
              </a:rPr>
              <a:pPr fontAlgn="base">
                <a:spcBef>
                  <a:spcPct val="0"/>
                </a:spcBef>
                <a:spcAft>
                  <a:spcPct val="0"/>
                </a:spcAft>
              </a:pPr>
              <a:t>29</a:t>
            </a:fld>
            <a:endParaRPr lang="en-US" altLang="en-US" dirty="0">
              <a:solidFill>
                <a:srgbClr val="000000"/>
              </a:solidFill>
              <a:ea typeface="ＭＳ Ｐゴシック" pitchFamily="2" charset="-128"/>
            </a:endParaRPr>
          </a:p>
        </p:txBody>
      </p:sp>
    </p:spTree>
    <p:extLst>
      <p:ext uri="{BB962C8B-B14F-4D97-AF65-F5344CB8AC3E}">
        <p14:creationId xmlns:p14="http://schemas.microsoft.com/office/powerpoint/2010/main" val="3983559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B050"/>
                </a:solidFill>
              </a:rPr>
              <a:t>Cohort Facilitators</a:t>
            </a:r>
          </a:p>
        </p:txBody>
      </p:sp>
      <p:sp>
        <p:nvSpPr>
          <p:cNvPr id="3" name="Content Placeholder 2"/>
          <p:cNvSpPr>
            <a:spLocks noGrp="1"/>
          </p:cNvSpPr>
          <p:nvPr>
            <p:ph idx="1"/>
          </p:nvPr>
        </p:nvSpPr>
        <p:spPr>
          <a:xfrm>
            <a:off x="755651" y="1828799"/>
            <a:ext cx="10668000" cy="4892675"/>
          </a:xfrm>
        </p:spPr>
        <p:txBody>
          <a:bodyPr/>
          <a:lstStyle/>
          <a:p>
            <a:pPr marL="0" indent="0">
              <a:buNone/>
            </a:pPr>
            <a:r>
              <a:rPr lang="en-US" sz="2800" dirty="0">
                <a:solidFill>
                  <a:srgbClr val="004A97"/>
                </a:solidFill>
                <a:latin typeface="Arial" charset="0"/>
                <a:ea typeface="Arial" charset="0"/>
                <a:cs typeface="Arial" charset="0"/>
              </a:rPr>
              <a:t>Name</a:t>
            </a:r>
          </a:p>
          <a:p>
            <a:pPr marL="0" indent="0">
              <a:buNone/>
            </a:pPr>
            <a:r>
              <a:rPr lang="en-US" sz="2800" dirty="0">
                <a:solidFill>
                  <a:srgbClr val="004A97"/>
                </a:solidFill>
                <a:latin typeface="Arial" charset="0"/>
                <a:ea typeface="Arial" charset="0"/>
                <a:cs typeface="Arial" charset="0"/>
              </a:rPr>
              <a:t>Title</a:t>
            </a:r>
          </a:p>
          <a:p>
            <a:pPr marL="0" indent="0">
              <a:buNone/>
            </a:pPr>
            <a:r>
              <a:rPr lang="en-US" sz="2800" dirty="0">
                <a:solidFill>
                  <a:srgbClr val="004A97"/>
                </a:solidFill>
                <a:latin typeface="Arial" charset="0"/>
                <a:ea typeface="Arial" charset="0"/>
                <a:cs typeface="Arial" charset="0"/>
              </a:rPr>
              <a:t>Email</a:t>
            </a:r>
          </a:p>
          <a:p>
            <a:pPr marL="0" indent="0">
              <a:buNone/>
            </a:pPr>
            <a:r>
              <a:rPr lang="en-US" sz="2800" dirty="0">
                <a:solidFill>
                  <a:srgbClr val="004A97"/>
                </a:solidFill>
                <a:latin typeface="Arial" charset="0"/>
                <a:ea typeface="Arial" charset="0"/>
                <a:cs typeface="Arial" charset="0"/>
              </a:rPr>
              <a:t>Phone</a:t>
            </a:r>
          </a:p>
          <a:p>
            <a:pPr marL="0" indent="0">
              <a:buNone/>
            </a:pPr>
            <a:endParaRPr lang="en-US" sz="2800" dirty="0">
              <a:solidFill>
                <a:srgbClr val="004A97"/>
              </a:solidFill>
              <a:latin typeface="Arial" charset="0"/>
              <a:ea typeface="Arial" charset="0"/>
              <a:cs typeface="Arial" charset="0"/>
            </a:endParaRPr>
          </a:p>
          <a:p>
            <a:pPr marL="0" indent="0">
              <a:buNone/>
            </a:pPr>
            <a:r>
              <a:rPr lang="en-US" sz="2800" dirty="0">
                <a:solidFill>
                  <a:srgbClr val="004A97"/>
                </a:solidFill>
                <a:latin typeface="Arial" charset="0"/>
                <a:ea typeface="Arial" charset="0"/>
                <a:cs typeface="Arial" charset="0"/>
              </a:rPr>
              <a:t>Name</a:t>
            </a:r>
          </a:p>
          <a:p>
            <a:pPr marL="0" indent="0">
              <a:buNone/>
            </a:pPr>
            <a:r>
              <a:rPr lang="en-US" sz="2800" dirty="0">
                <a:solidFill>
                  <a:srgbClr val="004A97"/>
                </a:solidFill>
                <a:latin typeface="Arial" charset="0"/>
                <a:ea typeface="Arial" charset="0"/>
                <a:cs typeface="Arial" charset="0"/>
              </a:rPr>
              <a:t>Title</a:t>
            </a:r>
          </a:p>
          <a:p>
            <a:pPr marL="0" indent="0">
              <a:buNone/>
            </a:pPr>
            <a:r>
              <a:rPr lang="en-US" sz="2800" dirty="0">
                <a:solidFill>
                  <a:srgbClr val="004A97"/>
                </a:solidFill>
                <a:latin typeface="Arial" charset="0"/>
                <a:ea typeface="Arial" charset="0"/>
                <a:cs typeface="Arial" charset="0"/>
              </a:rPr>
              <a:t>Email</a:t>
            </a:r>
          </a:p>
          <a:p>
            <a:pPr marL="0" indent="0">
              <a:buNone/>
            </a:pPr>
            <a:r>
              <a:rPr lang="en-US" sz="2800" dirty="0">
                <a:solidFill>
                  <a:srgbClr val="004A97"/>
                </a:solidFill>
                <a:latin typeface="Arial" charset="0"/>
                <a:ea typeface="Arial" charset="0"/>
                <a:cs typeface="Arial" charset="0"/>
              </a:rPr>
              <a:t>Phone</a:t>
            </a:r>
          </a:p>
          <a:p>
            <a:pPr marL="0" indent="0">
              <a:buNone/>
            </a:pPr>
            <a:endParaRPr lang="en-US" sz="2400" dirty="0">
              <a:solidFill>
                <a:srgbClr val="004A97"/>
              </a:solidFill>
            </a:endParaRPr>
          </a:p>
          <a:p>
            <a:pPr marL="0" indent="0">
              <a:buNone/>
            </a:pPr>
            <a:endParaRPr lang="en-US" sz="2400" dirty="0"/>
          </a:p>
          <a:p>
            <a:pPr marL="0" indent="0">
              <a:buNone/>
            </a:pPr>
            <a:endParaRPr lang="en-US" sz="2400" dirty="0"/>
          </a:p>
        </p:txBody>
      </p:sp>
      <p:sp>
        <p:nvSpPr>
          <p:cNvPr id="4" name="Date Placeholder 3"/>
          <p:cNvSpPr>
            <a:spLocks noGrp="1"/>
          </p:cNvSpPr>
          <p:nvPr>
            <p:ph type="dt" sz="half" idx="10"/>
          </p:nvPr>
        </p:nvSpPr>
        <p:spPr/>
        <p:txBody>
          <a:bodyPr/>
          <a:lstStyle/>
          <a:p>
            <a:pPr fontAlgn="base">
              <a:spcBef>
                <a:spcPct val="0"/>
              </a:spcBef>
              <a:spcAft>
                <a:spcPct val="0"/>
              </a:spcAft>
            </a:pPr>
            <a:fld id="{D208E015-B206-4774-8C79-B66BF59EA833}" type="slidenum">
              <a:rPr lang="en-US" altLang="en-US" smtClean="0">
                <a:solidFill>
                  <a:srgbClr val="000000"/>
                </a:solidFill>
                <a:ea typeface="ＭＳ Ｐゴシック" pitchFamily="2" charset="-128"/>
              </a:rPr>
              <a:pPr fontAlgn="base">
                <a:spcBef>
                  <a:spcPct val="0"/>
                </a:spcBef>
                <a:spcAft>
                  <a:spcPct val="0"/>
                </a:spcAft>
              </a:pPr>
              <a:t>3</a:t>
            </a:fld>
            <a:endParaRPr lang="en-US" altLang="en-US" dirty="0">
              <a:solidFill>
                <a:srgbClr val="000000"/>
              </a:solidFill>
              <a:ea typeface="ＭＳ Ｐゴシック" pitchFamily="2" charset="-128"/>
            </a:endParaRPr>
          </a:p>
        </p:txBody>
      </p:sp>
    </p:spTree>
    <p:extLst>
      <p:ext uri="{BB962C8B-B14F-4D97-AF65-F5344CB8AC3E}">
        <p14:creationId xmlns:p14="http://schemas.microsoft.com/office/powerpoint/2010/main" val="5311745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50"/>
                </a:solidFill>
                <a:latin typeface="Arial" panose="020B0604020202020204" pitchFamily="34" charset="0"/>
                <a:cs typeface="Arial" panose="020B0604020202020204" pitchFamily="34" charset="0"/>
              </a:rPr>
              <a:t>Component Four Comments</a:t>
            </a:r>
            <a:br>
              <a:rPr lang="en-US" dirty="0" smtClean="0">
                <a:solidFill>
                  <a:srgbClr val="00B050"/>
                </a:solidFill>
                <a:latin typeface="Arial" panose="020B0604020202020204" pitchFamily="34" charset="0"/>
                <a:cs typeface="Arial" panose="020B0604020202020204" pitchFamily="34" charset="0"/>
              </a:rPr>
            </a:br>
            <a:r>
              <a:rPr lang="en-US" dirty="0" smtClean="0">
                <a:solidFill>
                  <a:srgbClr val="00B050"/>
                </a:solidFill>
                <a:latin typeface="Arial" panose="020B0604020202020204" pitchFamily="34" charset="0"/>
                <a:cs typeface="Arial" panose="020B0604020202020204" pitchFamily="34" charset="0"/>
              </a:rPr>
              <a:t>by the NB Assessment Team</a:t>
            </a:r>
            <a:endParaRPr lang="en-US" dirty="0">
              <a:solidFill>
                <a:srgbClr val="00B05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pPr>
              <a:spcBef>
                <a:spcPts val="2376"/>
              </a:spcBef>
            </a:pPr>
            <a:r>
              <a:rPr lang="en-US" sz="2400" dirty="0">
                <a:solidFill>
                  <a:srgbClr val="004A97"/>
                </a:solidFill>
                <a:latin typeface="Arial" charset="0"/>
                <a:ea typeface="Arial" charset="0"/>
                <a:cs typeface="Arial" charset="0"/>
              </a:rPr>
              <a:t>Teachers appreciate that, while all components ask teachers to show knowledge of students and act on it, component 4 requires teachers to show </a:t>
            </a:r>
            <a:r>
              <a:rPr lang="en-US" sz="2400" i="1" dirty="0">
                <a:solidFill>
                  <a:srgbClr val="004A97"/>
                </a:solidFill>
                <a:latin typeface="Arial" charset="0"/>
                <a:ea typeface="Arial" charset="0"/>
                <a:cs typeface="Arial" charset="0"/>
              </a:rPr>
              <a:t>how they build</a:t>
            </a:r>
            <a:r>
              <a:rPr lang="en-US" sz="2400" dirty="0">
                <a:solidFill>
                  <a:srgbClr val="004A97"/>
                </a:solidFill>
                <a:latin typeface="Arial" charset="0"/>
                <a:ea typeface="Arial" charset="0"/>
                <a:cs typeface="Arial" charset="0"/>
              </a:rPr>
              <a:t> knowledge of students.  Until now that aspect of the standards wasn’t directly measured.</a:t>
            </a:r>
          </a:p>
          <a:p>
            <a:pPr>
              <a:spcBef>
                <a:spcPts val="2376"/>
              </a:spcBef>
            </a:pPr>
            <a:r>
              <a:rPr lang="en-US" sz="2400" dirty="0">
                <a:solidFill>
                  <a:srgbClr val="004A97"/>
                </a:solidFill>
                <a:latin typeface="Arial" charset="0"/>
                <a:ea typeface="Arial" charset="0"/>
                <a:cs typeface="Arial" charset="0"/>
              </a:rPr>
              <a:t>  It’s because the NBCTs who helped build component 4 very clearly stated that any kind of “assessment literacy” component had to be about the students at all times.  It’s their advocacy that led to that aspect of the component.</a:t>
            </a:r>
          </a:p>
          <a:p>
            <a:endParaRPr lang="en-US" dirty="0"/>
          </a:p>
        </p:txBody>
      </p:sp>
      <p:sp>
        <p:nvSpPr>
          <p:cNvPr id="4" name="Date Placeholder 3"/>
          <p:cNvSpPr>
            <a:spLocks noGrp="1"/>
          </p:cNvSpPr>
          <p:nvPr>
            <p:ph type="dt" sz="half" idx="10"/>
          </p:nvPr>
        </p:nvSpPr>
        <p:spPr/>
        <p:txBody>
          <a:bodyPr/>
          <a:lstStyle/>
          <a:p>
            <a:pPr fontAlgn="base">
              <a:spcBef>
                <a:spcPct val="0"/>
              </a:spcBef>
              <a:spcAft>
                <a:spcPct val="0"/>
              </a:spcAft>
            </a:pPr>
            <a:fld id="{D208E015-B206-4774-8C79-B66BF59EA833}" type="slidenum">
              <a:rPr lang="en-US" altLang="en-US" smtClean="0">
                <a:solidFill>
                  <a:srgbClr val="000000"/>
                </a:solidFill>
                <a:ea typeface="ＭＳ Ｐゴシック" pitchFamily="2" charset="-128"/>
              </a:rPr>
              <a:pPr fontAlgn="base">
                <a:spcBef>
                  <a:spcPct val="0"/>
                </a:spcBef>
                <a:spcAft>
                  <a:spcPct val="0"/>
                </a:spcAft>
              </a:pPr>
              <a:t>30</a:t>
            </a:fld>
            <a:endParaRPr lang="en-US" altLang="en-US" dirty="0">
              <a:solidFill>
                <a:srgbClr val="000000"/>
              </a:solidFill>
              <a:ea typeface="ＭＳ Ｐゴシック" pitchFamily="2" charset="-128"/>
            </a:endParaRPr>
          </a:p>
        </p:txBody>
      </p:sp>
    </p:spTree>
    <p:extLst>
      <p:ext uri="{BB962C8B-B14F-4D97-AF65-F5344CB8AC3E}">
        <p14:creationId xmlns:p14="http://schemas.microsoft.com/office/powerpoint/2010/main" val="21660038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6233" y="304800"/>
            <a:ext cx="10668000" cy="1039906"/>
          </a:xfrm>
        </p:spPr>
        <p:txBody>
          <a:bodyPr/>
          <a:lstStyle/>
          <a:p>
            <a:r>
              <a:rPr lang="en-US" dirty="0" smtClean="0">
                <a:solidFill>
                  <a:srgbClr val="00B050"/>
                </a:solidFill>
                <a:latin typeface="Arial" panose="020B0604020202020204" pitchFamily="34" charset="0"/>
                <a:cs typeface="Arial" panose="020B0604020202020204" pitchFamily="34" charset="0"/>
              </a:rPr>
              <a:t>Component Four Requirements</a:t>
            </a:r>
            <a:endParaRPr lang="en-US" dirty="0">
              <a:solidFill>
                <a:srgbClr val="00B050"/>
              </a:solidFill>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p:txBody>
          <a:bodyPr/>
          <a:lstStyle/>
          <a:p>
            <a:pPr fontAlgn="base">
              <a:spcBef>
                <a:spcPct val="0"/>
              </a:spcBef>
              <a:spcAft>
                <a:spcPct val="0"/>
              </a:spcAft>
            </a:pPr>
            <a:fld id="{D208E015-B206-4774-8C79-B66BF59EA833}" type="slidenum">
              <a:rPr lang="en-US" altLang="en-US" smtClean="0">
                <a:solidFill>
                  <a:srgbClr val="000000"/>
                </a:solidFill>
                <a:ea typeface="ＭＳ Ｐゴシック" pitchFamily="2" charset="-128"/>
              </a:rPr>
              <a:pPr fontAlgn="base">
                <a:spcBef>
                  <a:spcPct val="0"/>
                </a:spcBef>
                <a:spcAft>
                  <a:spcPct val="0"/>
                </a:spcAft>
              </a:pPr>
              <a:t>31</a:t>
            </a:fld>
            <a:endParaRPr lang="en-US" altLang="en-US" dirty="0">
              <a:solidFill>
                <a:srgbClr val="000000"/>
              </a:solidFill>
              <a:ea typeface="ＭＳ Ｐゴシック" pitchFamily="2" charset="-128"/>
            </a:endParaRPr>
          </a:p>
        </p:txBody>
      </p:sp>
      <p:sp>
        <p:nvSpPr>
          <p:cNvPr id="5" name="Content Placeholder 4"/>
          <p:cNvSpPr>
            <a:spLocks noGrp="1"/>
          </p:cNvSpPr>
          <p:nvPr>
            <p:ph idx="1"/>
          </p:nvPr>
        </p:nvSpPr>
        <p:spPr>
          <a:xfrm>
            <a:off x="766233" y="2574505"/>
            <a:ext cx="10668000" cy="3340659"/>
          </a:xfrm>
          <a:prstGeom prst="roundRect">
            <a:avLst/>
          </a:prstGeom>
          <a:solidFill>
            <a:srgbClr val="2EB05D"/>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sz="2400" dirty="0" smtClean="0">
                <a:effectLst/>
                <a:latin typeface="Arial" charset="0"/>
                <a:ea typeface="Arial" charset="0"/>
                <a:cs typeface="Arial" charset="0"/>
              </a:rPr>
              <a:t>Contextual </a:t>
            </a:r>
            <a:r>
              <a:rPr lang="en-US" sz="2400" dirty="0">
                <a:effectLst/>
                <a:latin typeface="Arial" charset="0"/>
                <a:ea typeface="Arial" charset="0"/>
                <a:cs typeface="Arial" charset="0"/>
              </a:rPr>
              <a:t>information</a:t>
            </a:r>
          </a:p>
          <a:p>
            <a:pPr marL="0" marR="0">
              <a:spcBef>
                <a:spcPts val="0"/>
              </a:spcBef>
              <a:spcAft>
                <a:spcPts val="0"/>
              </a:spcAft>
            </a:pPr>
            <a:r>
              <a:rPr lang="en-US" sz="2400" dirty="0">
                <a:effectLst/>
                <a:latin typeface="Arial" charset="0"/>
                <a:ea typeface="Arial" charset="0"/>
                <a:cs typeface="Arial" charset="0"/>
              </a:rPr>
              <a:t>Group information and profile</a:t>
            </a:r>
          </a:p>
          <a:p>
            <a:pPr marL="0" marR="0">
              <a:spcBef>
                <a:spcPts val="0"/>
              </a:spcBef>
              <a:spcAft>
                <a:spcPts val="0"/>
              </a:spcAft>
            </a:pPr>
            <a:r>
              <a:rPr lang="en-US" sz="2400" dirty="0">
                <a:effectLst/>
                <a:latin typeface="Arial" charset="0"/>
                <a:ea typeface="Arial" charset="0"/>
                <a:cs typeface="Arial" charset="0"/>
              </a:rPr>
              <a:t>Instructional Content</a:t>
            </a:r>
          </a:p>
          <a:p>
            <a:pPr marL="0" marR="0">
              <a:spcBef>
                <a:spcPts val="0"/>
              </a:spcBef>
              <a:spcAft>
                <a:spcPts val="0"/>
              </a:spcAft>
            </a:pPr>
            <a:r>
              <a:rPr lang="en-US" sz="2400" dirty="0">
                <a:effectLst/>
                <a:latin typeface="Arial" charset="0"/>
                <a:ea typeface="Arial" charset="0"/>
                <a:cs typeface="Arial" charset="0"/>
              </a:rPr>
              <a:t>Formative assessment—linking group profile and instructional context</a:t>
            </a:r>
          </a:p>
          <a:p>
            <a:pPr marL="0" marR="0">
              <a:spcBef>
                <a:spcPts val="0"/>
              </a:spcBef>
              <a:spcAft>
                <a:spcPts val="0"/>
              </a:spcAft>
            </a:pPr>
            <a:r>
              <a:rPr lang="en-US" sz="2400" dirty="0">
                <a:effectLst/>
                <a:latin typeface="Arial" charset="0"/>
                <a:ea typeface="Arial" charset="0"/>
                <a:cs typeface="Arial" charset="0"/>
              </a:rPr>
              <a:t>Summative </a:t>
            </a:r>
            <a:r>
              <a:rPr lang="en-US" sz="2400" dirty="0" smtClean="0">
                <a:effectLst/>
                <a:latin typeface="Arial" charset="0"/>
                <a:ea typeface="Arial" charset="0"/>
                <a:cs typeface="Arial" charset="0"/>
              </a:rPr>
              <a:t>assessment</a:t>
            </a:r>
          </a:p>
          <a:p>
            <a:pPr marL="0" marR="0" indent="0">
              <a:spcBef>
                <a:spcPts val="0"/>
              </a:spcBef>
              <a:spcAft>
                <a:spcPts val="0"/>
              </a:spcAft>
              <a:buNone/>
            </a:pPr>
            <a:endParaRPr lang="en-US" sz="2400" dirty="0">
              <a:effectLst/>
              <a:latin typeface="Arial" charset="0"/>
              <a:ea typeface="Arial" charset="0"/>
              <a:cs typeface="Arial" charset="0"/>
            </a:endParaRPr>
          </a:p>
          <a:p>
            <a:pPr marL="0" marR="0">
              <a:spcBef>
                <a:spcPts val="0"/>
              </a:spcBef>
              <a:spcAft>
                <a:spcPts val="0"/>
              </a:spcAft>
            </a:pPr>
            <a:r>
              <a:rPr lang="en-US" sz="2400" dirty="0">
                <a:effectLst/>
                <a:latin typeface="Arial" charset="0"/>
                <a:ea typeface="Arial" charset="0"/>
                <a:cs typeface="Arial" charset="0"/>
              </a:rPr>
              <a:t>*</a:t>
            </a:r>
            <a:r>
              <a:rPr lang="en-US" sz="2400" b="1" dirty="0">
                <a:effectLst/>
                <a:latin typeface="Arial" charset="0"/>
                <a:ea typeface="Arial" charset="0"/>
                <a:cs typeface="Arial" charset="0"/>
              </a:rPr>
              <a:t>All of this must come from current school year.</a:t>
            </a:r>
          </a:p>
          <a:p>
            <a:pPr marL="0" marR="0" indent="0">
              <a:spcBef>
                <a:spcPts val="0"/>
              </a:spcBef>
              <a:spcAft>
                <a:spcPts val="0"/>
              </a:spcAft>
              <a:buNone/>
            </a:pPr>
            <a:r>
              <a:rPr lang="en-US" sz="1200" dirty="0">
                <a:effectLst/>
                <a:ea typeface="Calibri" charset="0"/>
                <a:cs typeface="Times New Roman" charset="0"/>
              </a:rPr>
              <a:t> </a:t>
            </a:r>
          </a:p>
        </p:txBody>
      </p:sp>
      <p:sp>
        <p:nvSpPr>
          <p:cNvPr id="6" name="TextBox 5"/>
          <p:cNvSpPr txBox="1"/>
          <p:nvPr/>
        </p:nvSpPr>
        <p:spPr>
          <a:xfrm>
            <a:off x="812800" y="1721224"/>
            <a:ext cx="10621433" cy="523220"/>
          </a:xfrm>
          <a:prstGeom prst="rect">
            <a:avLst/>
          </a:prstGeom>
          <a:noFill/>
        </p:spPr>
        <p:txBody>
          <a:bodyPr wrap="square" rtlCol="0">
            <a:spAutoFit/>
          </a:bodyPr>
          <a:lstStyle/>
          <a:p>
            <a:pPr algn="ctr"/>
            <a:r>
              <a:rPr lang="en-US" sz="2800" dirty="0" smtClean="0">
                <a:solidFill>
                  <a:srgbClr val="004A97"/>
                </a:solidFill>
                <a:latin typeface="Arial" charset="0"/>
                <a:ea typeface="Arial" charset="0"/>
                <a:cs typeface="Arial" charset="0"/>
              </a:rPr>
              <a:t>Some parts of Component Four must go together:</a:t>
            </a:r>
            <a:endParaRPr lang="en-US" sz="2800" dirty="0">
              <a:solidFill>
                <a:srgbClr val="004A97"/>
              </a:solidFill>
              <a:latin typeface="Arial" charset="0"/>
              <a:ea typeface="Arial" charset="0"/>
              <a:cs typeface="Arial" charset="0"/>
            </a:endParaRPr>
          </a:p>
        </p:txBody>
      </p:sp>
    </p:spTree>
    <p:extLst>
      <p:ext uri="{BB962C8B-B14F-4D97-AF65-F5344CB8AC3E}">
        <p14:creationId xmlns:p14="http://schemas.microsoft.com/office/powerpoint/2010/main" val="6788384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651" y="735106"/>
            <a:ext cx="10668000" cy="5284694"/>
          </a:xfrm>
        </p:spPr>
        <p:txBody>
          <a:bodyPr/>
          <a:lstStyle/>
          <a:p>
            <a:pPr marL="0" indent="0" algn="ctr">
              <a:buNone/>
            </a:pPr>
            <a:endParaRPr lang="en-US" sz="2400" dirty="0" smtClean="0">
              <a:latin typeface="Arial" charset="0"/>
              <a:ea typeface="Arial" charset="0"/>
              <a:cs typeface="Arial" charset="0"/>
            </a:endParaRPr>
          </a:p>
          <a:p>
            <a:pPr marL="0" indent="0" algn="ctr">
              <a:buNone/>
            </a:pPr>
            <a:r>
              <a:rPr lang="en-US" sz="2400" dirty="0" smtClean="0">
                <a:solidFill>
                  <a:srgbClr val="004A97"/>
                </a:solidFill>
                <a:latin typeface="Arial" charset="0"/>
                <a:ea typeface="Arial" charset="0"/>
                <a:cs typeface="Arial" charset="0"/>
              </a:rPr>
              <a:t>Some </a:t>
            </a:r>
            <a:r>
              <a:rPr lang="en-US" sz="2400" dirty="0">
                <a:solidFill>
                  <a:srgbClr val="004A97"/>
                </a:solidFill>
                <a:latin typeface="Arial" charset="0"/>
                <a:ea typeface="Arial" charset="0"/>
                <a:cs typeface="Arial" charset="0"/>
              </a:rPr>
              <a:t>parts can go together or be separated:</a:t>
            </a:r>
          </a:p>
          <a:p>
            <a:pPr marL="0" indent="0">
              <a:buNone/>
            </a:pPr>
            <a:endParaRPr lang="en-US" dirty="0"/>
          </a:p>
        </p:txBody>
      </p:sp>
      <p:sp>
        <p:nvSpPr>
          <p:cNvPr id="4" name="Date Placeholder 3"/>
          <p:cNvSpPr>
            <a:spLocks noGrp="1"/>
          </p:cNvSpPr>
          <p:nvPr>
            <p:ph type="dt" sz="half" idx="10"/>
          </p:nvPr>
        </p:nvSpPr>
        <p:spPr/>
        <p:txBody>
          <a:bodyPr/>
          <a:lstStyle/>
          <a:p>
            <a:pPr fontAlgn="base">
              <a:spcBef>
                <a:spcPct val="0"/>
              </a:spcBef>
              <a:spcAft>
                <a:spcPct val="0"/>
              </a:spcAft>
            </a:pPr>
            <a:fld id="{D208E015-B206-4774-8C79-B66BF59EA833}" type="slidenum">
              <a:rPr lang="en-US" altLang="en-US" smtClean="0">
                <a:solidFill>
                  <a:srgbClr val="000000"/>
                </a:solidFill>
                <a:ea typeface="ＭＳ Ｐゴシック" pitchFamily="2" charset="-128"/>
              </a:rPr>
              <a:pPr fontAlgn="base">
                <a:spcBef>
                  <a:spcPct val="0"/>
                </a:spcBef>
                <a:spcAft>
                  <a:spcPct val="0"/>
                </a:spcAft>
              </a:pPr>
              <a:t>32</a:t>
            </a:fld>
            <a:endParaRPr lang="en-US" altLang="en-US" dirty="0">
              <a:solidFill>
                <a:srgbClr val="000000"/>
              </a:solidFill>
              <a:ea typeface="ＭＳ Ｐゴシック" pitchFamily="2" charset="-128"/>
            </a:endParaRPr>
          </a:p>
        </p:txBody>
      </p:sp>
      <p:sp>
        <p:nvSpPr>
          <p:cNvPr id="5" name="Rounded Rectangle 4"/>
          <p:cNvSpPr/>
          <p:nvPr/>
        </p:nvSpPr>
        <p:spPr>
          <a:xfrm>
            <a:off x="1201271" y="2151529"/>
            <a:ext cx="4805082" cy="2277036"/>
          </a:xfrm>
          <a:prstGeom prst="roundRect">
            <a:avLst/>
          </a:prstGeom>
          <a:solidFill>
            <a:srgbClr val="2EB05D"/>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2400" dirty="0">
                <a:effectLst/>
                <a:latin typeface="Arial" charset="0"/>
                <a:ea typeface="Arial" charset="0"/>
                <a:cs typeface="Arial" charset="0"/>
              </a:rPr>
              <a:t>Professional Learning Need</a:t>
            </a:r>
          </a:p>
          <a:p>
            <a:pPr marL="0" marR="0" algn="ctr">
              <a:spcBef>
                <a:spcPts val="0"/>
              </a:spcBef>
              <a:spcAft>
                <a:spcPts val="0"/>
              </a:spcAft>
            </a:pPr>
            <a:endParaRPr lang="en-US" sz="2400" dirty="0" smtClean="0">
              <a:effectLst/>
              <a:latin typeface="Arial" charset="0"/>
              <a:ea typeface="Arial" charset="0"/>
              <a:cs typeface="Arial" charset="0"/>
            </a:endParaRPr>
          </a:p>
          <a:p>
            <a:pPr marL="0" marR="0" algn="ctr">
              <a:spcBef>
                <a:spcPts val="0"/>
              </a:spcBef>
              <a:spcAft>
                <a:spcPts val="0"/>
              </a:spcAft>
            </a:pPr>
            <a:r>
              <a:rPr lang="en-US" sz="2400" dirty="0" smtClean="0">
                <a:effectLst/>
                <a:latin typeface="Arial" charset="0"/>
                <a:ea typeface="Arial" charset="0"/>
                <a:cs typeface="Arial" charset="0"/>
              </a:rPr>
              <a:t>Based </a:t>
            </a:r>
            <a:r>
              <a:rPr lang="en-US" sz="2400" dirty="0">
                <a:effectLst/>
                <a:latin typeface="Arial" charset="0"/>
                <a:ea typeface="Arial" charset="0"/>
                <a:cs typeface="Arial" charset="0"/>
              </a:rPr>
              <a:t>on a student need</a:t>
            </a:r>
          </a:p>
          <a:p>
            <a:pPr marL="0" marR="0" algn="ctr">
              <a:spcBef>
                <a:spcPts val="0"/>
              </a:spcBef>
              <a:spcAft>
                <a:spcPts val="0"/>
              </a:spcAft>
            </a:pPr>
            <a:endParaRPr lang="en-US" sz="2400" dirty="0" smtClean="0">
              <a:effectLst/>
              <a:latin typeface="Arial" charset="0"/>
              <a:ea typeface="Arial" charset="0"/>
              <a:cs typeface="Arial" charset="0"/>
            </a:endParaRPr>
          </a:p>
          <a:p>
            <a:pPr marL="0" marR="0" algn="ctr">
              <a:spcBef>
                <a:spcPts val="0"/>
              </a:spcBef>
              <a:spcAft>
                <a:spcPts val="0"/>
              </a:spcAft>
            </a:pPr>
            <a:r>
              <a:rPr lang="en-US" sz="2400" b="1" dirty="0" smtClean="0">
                <a:effectLst/>
                <a:latin typeface="Arial" charset="0"/>
                <a:ea typeface="Arial" charset="0"/>
                <a:cs typeface="Arial" charset="0"/>
              </a:rPr>
              <a:t>*</a:t>
            </a:r>
            <a:r>
              <a:rPr lang="en-US" sz="2400" b="1" dirty="0">
                <a:effectLst/>
                <a:latin typeface="Arial" charset="0"/>
                <a:ea typeface="Arial" charset="0"/>
                <a:cs typeface="Arial" charset="0"/>
              </a:rPr>
              <a:t>This year or up to 2 years before</a:t>
            </a:r>
          </a:p>
        </p:txBody>
      </p:sp>
      <p:sp>
        <p:nvSpPr>
          <p:cNvPr id="6" name="Rounded Rectangle 5"/>
          <p:cNvSpPr/>
          <p:nvPr/>
        </p:nvSpPr>
        <p:spPr>
          <a:xfrm>
            <a:off x="6257365" y="2151529"/>
            <a:ext cx="5041713" cy="2277036"/>
          </a:xfrm>
          <a:prstGeom prst="roundRect">
            <a:avLst/>
          </a:prstGeom>
          <a:solidFill>
            <a:srgbClr val="30B05D"/>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2400" dirty="0">
                <a:effectLst/>
                <a:latin typeface="Arial" charset="0"/>
                <a:ea typeface="Arial" charset="0"/>
                <a:cs typeface="Arial" charset="0"/>
              </a:rPr>
              <a:t>Student </a:t>
            </a:r>
            <a:r>
              <a:rPr lang="en-US" sz="2400" dirty="0" smtClean="0">
                <a:effectLst/>
                <a:latin typeface="Arial" charset="0"/>
                <a:ea typeface="Arial" charset="0"/>
                <a:cs typeface="Arial" charset="0"/>
              </a:rPr>
              <a:t>Need</a:t>
            </a:r>
          </a:p>
          <a:p>
            <a:pPr marL="0" marR="0" algn="ctr">
              <a:spcBef>
                <a:spcPts val="0"/>
              </a:spcBef>
              <a:spcAft>
                <a:spcPts val="0"/>
              </a:spcAft>
            </a:pPr>
            <a:endParaRPr lang="en-US" sz="2400" dirty="0">
              <a:latin typeface="Arial" charset="0"/>
              <a:ea typeface="Arial" charset="0"/>
              <a:cs typeface="Arial" charset="0"/>
            </a:endParaRPr>
          </a:p>
          <a:p>
            <a:pPr marL="0" marR="0" algn="ctr">
              <a:spcBef>
                <a:spcPts val="0"/>
              </a:spcBef>
              <a:spcAft>
                <a:spcPts val="0"/>
              </a:spcAft>
            </a:pPr>
            <a:endParaRPr lang="en-US" sz="2400" dirty="0">
              <a:effectLst/>
              <a:latin typeface="Arial" charset="0"/>
              <a:ea typeface="Arial" charset="0"/>
              <a:cs typeface="Arial" charset="0"/>
            </a:endParaRPr>
          </a:p>
          <a:p>
            <a:pPr marL="0" marR="0" algn="ctr">
              <a:spcBef>
                <a:spcPts val="0"/>
              </a:spcBef>
              <a:spcAft>
                <a:spcPts val="0"/>
              </a:spcAft>
            </a:pPr>
            <a:r>
              <a:rPr lang="en-US" sz="2400" b="1" dirty="0">
                <a:effectLst/>
                <a:latin typeface="Arial" charset="0"/>
                <a:ea typeface="Arial" charset="0"/>
                <a:cs typeface="Arial" charset="0"/>
              </a:rPr>
              <a:t>*This year or last year</a:t>
            </a:r>
          </a:p>
        </p:txBody>
      </p:sp>
    </p:spTree>
    <p:extLst>
      <p:ext uri="{BB962C8B-B14F-4D97-AF65-F5344CB8AC3E}">
        <p14:creationId xmlns:p14="http://schemas.microsoft.com/office/powerpoint/2010/main" val="7469391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651" y="381000"/>
            <a:ext cx="10668000" cy="891988"/>
          </a:xfrm>
        </p:spPr>
        <p:txBody>
          <a:bodyPr/>
          <a:lstStyle/>
          <a:p>
            <a:r>
              <a:rPr lang="en-US" dirty="0" smtClean="0">
                <a:solidFill>
                  <a:srgbClr val="00B050"/>
                </a:solidFill>
                <a:latin typeface="Arial" panose="020B0604020202020204" pitchFamily="34" charset="0"/>
                <a:cs typeface="Arial" panose="020B0604020202020204" pitchFamily="34" charset="0"/>
              </a:rPr>
              <a:t>Resource Management</a:t>
            </a:r>
            <a:endParaRPr lang="en-US" dirty="0">
              <a:solidFill>
                <a:srgbClr val="00B050"/>
              </a:solidFill>
              <a:latin typeface="Arial" panose="020B0604020202020204" pitchFamily="34" charset="0"/>
              <a:cs typeface="Arial" panose="020B0604020202020204" pitchFamily="34" charset="0"/>
            </a:endParaRPr>
          </a:p>
        </p:txBody>
      </p:sp>
      <p:sp>
        <p:nvSpPr>
          <p:cNvPr id="7" name="TextBox 6"/>
          <p:cNvSpPr txBox="1"/>
          <p:nvPr/>
        </p:nvSpPr>
        <p:spPr>
          <a:xfrm>
            <a:off x="1450429" y="5668435"/>
            <a:ext cx="7725102" cy="276999"/>
          </a:xfrm>
          <a:prstGeom prst="rect">
            <a:avLst/>
          </a:prstGeom>
          <a:noFill/>
        </p:spPr>
        <p:txBody>
          <a:bodyPr wrap="square" rtlCol="0">
            <a:spAutoFit/>
          </a:bodyPr>
          <a:lstStyle/>
          <a:p>
            <a:endParaRPr lang="en-US" sz="1200" dirty="0">
              <a:solidFill>
                <a:srgbClr val="004A97"/>
              </a:solidFill>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p:txBody>
          <a:bodyPr/>
          <a:lstStyle/>
          <a:p>
            <a:pPr fontAlgn="base">
              <a:spcBef>
                <a:spcPct val="0"/>
              </a:spcBef>
              <a:spcAft>
                <a:spcPct val="0"/>
              </a:spcAft>
            </a:pPr>
            <a:fld id="{D208E015-B206-4774-8C79-B66BF59EA833}" type="slidenum">
              <a:rPr lang="en-US" altLang="en-US" smtClean="0">
                <a:solidFill>
                  <a:srgbClr val="000000"/>
                </a:solidFill>
                <a:ea typeface="ＭＳ Ｐゴシック" pitchFamily="2" charset="-128"/>
              </a:rPr>
              <a:pPr fontAlgn="base">
                <a:spcBef>
                  <a:spcPct val="0"/>
                </a:spcBef>
                <a:spcAft>
                  <a:spcPct val="0"/>
                </a:spcAft>
              </a:pPr>
              <a:t>33</a:t>
            </a:fld>
            <a:endParaRPr lang="en-US" altLang="en-US" dirty="0">
              <a:solidFill>
                <a:srgbClr val="000000"/>
              </a:solidFill>
              <a:ea typeface="ＭＳ Ｐゴシック" pitchFamily="2" charset="-128"/>
            </a:endParaRPr>
          </a:p>
        </p:txBody>
      </p:sp>
      <p:graphicFrame>
        <p:nvGraphicFramePr>
          <p:cNvPr id="8" name="Table 7"/>
          <p:cNvGraphicFramePr>
            <a:graphicFrameLocks noGrp="1"/>
          </p:cNvGraphicFramePr>
          <p:nvPr>
            <p:extLst/>
          </p:nvPr>
        </p:nvGraphicFramePr>
        <p:xfrm>
          <a:off x="6148552" y="1418897"/>
          <a:ext cx="208280" cy="297180"/>
        </p:xfrm>
        <a:graphic>
          <a:graphicData uri="http://schemas.openxmlformats.org/drawingml/2006/table">
            <a:tbl>
              <a:tblPr/>
              <a:tblGrid>
                <a:gridCol w="208280">
                  <a:extLst>
                    <a:ext uri="{9D8B030D-6E8A-4147-A177-3AD203B41FA5}">
                      <a16:colId xmlns:a16="http://schemas.microsoft.com/office/drawing/2014/main" val="20000"/>
                    </a:ext>
                  </a:extLst>
                </a:gridCol>
              </a:tblGrid>
              <a:tr h="0">
                <a:tc>
                  <a:txBody>
                    <a:bodyPr/>
                    <a:lstStyle/>
                    <a:p>
                      <a:endParaRPr lang="en-US" dirty="0"/>
                    </a:p>
                  </a:txBody>
                  <a:tcPr>
                    <a:lnL w="12700" cmpd="sng">
                      <a:solidFill>
                        <a:srgbClr val="FFFFFF"/>
                      </a:solidFill>
                      <a:prstDash val="solid"/>
                    </a:lnL>
                    <a:lnR w="12700" cmpd="sng">
                      <a:solidFill>
                        <a:srgbClr val="FFFFFF"/>
                      </a:solidFill>
                      <a:prstDash val="solid"/>
                    </a:lnR>
                    <a:lnT w="12700" cmpd="sng">
                      <a:solidFill>
                        <a:srgbClr val="FFFFFF"/>
                      </a:solidFill>
                      <a:prstDash val="solid"/>
                    </a:lnT>
                    <a:lnB w="12700" cmpd="sng">
                      <a:solidFill>
                        <a:srgbClr val="FFFFFF"/>
                      </a:solidFill>
                      <a:prstDash val="solid"/>
                    </a:lnB>
                  </a:tcPr>
                </a:tc>
                <a:extLst>
                  <a:ext uri="{0D108BD9-81ED-4DB2-BD59-A6C34878D82A}">
                    <a16:rowId xmlns:a16="http://schemas.microsoft.com/office/drawing/2014/main" val="10000"/>
                  </a:ext>
                </a:extLst>
              </a:tr>
            </a:tbl>
          </a:graphicData>
        </a:graphic>
      </p:graphicFrame>
      <p:graphicFrame>
        <p:nvGraphicFramePr>
          <p:cNvPr id="10" name="Content Placeholder 9"/>
          <p:cNvGraphicFramePr>
            <a:graphicFrameLocks noGrp="1"/>
          </p:cNvGraphicFramePr>
          <p:nvPr>
            <p:ph idx="1"/>
            <p:extLst>
              <p:ext uri="{D42A27DB-BD31-4B8C-83A1-F6EECF244321}">
                <p14:modId xmlns:p14="http://schemas.microsoft.com/office/powerpoint/2010/main" val="2032883408"/>
              </p:ext>
            </p:extLst>
          </p:nvPr>
        </p:nvGraphicFramePr>
        <p:xfrm>
          <a:off x="1271686" y="1662779"/>
          <a:ext cx="10170292" cy="42826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p:cNvSpPr txBox="1"/>
          <p:nvPr/>
        </p:nvSpPr>
        <p:spPr>
          <a:xfrm>
            <a:off x="4564118" y="4729024"/>
            <a:ext cx="4808483" cy="1754326"/>
          </a:xfrm>
          <a:prstGeom prst="rect">
            <a:avLst/>
          </a:prstGeom>
          <a:noFill/>
        </p:spPr>
        <p:txBody>
          <a:bodyPr wrap="square" rtlCol="0">
            <a:spAutoFit/>
          </a:bodyPr>
          <a:lstStyle/>
          <a:p>
            <a:r>
              <a:rPr lang="en-US" dirty="0">
                <a:solidFill>
                  <a:srgbClr val="004A97"/>
                </a:solidFill>
                <a:latin typeface="Arial" panose="020B0604020202020204" pitchFamily="34" charset="0"/>
                <a:cs typeface="Arial" panose="020B0604020202020204" pitchFamily="34" charset="0"/>
                <a:hlinkClick r:id="rId8"/>
              </a:rPr>
              <a:t>http://accomplishedteacher.org</a:t>
            </a:r>
            <a:r>
              <a:rPr lang="en-US" dirty="0" smtClean="0">
                <a:solidFill>
                  <a:srgbClr val="004A97"/>
                </a:solidFill>
                <a:latin typeface="Arial" panose="020B0604020202020204" pitchFamily="34" charset="0"/>
                <a:cs typeface="Arial" panose="020B0604020202020204" pitchFamily="34" charset="0"/>
                <a:hlinkClick r:id="rId8"/>
              </a:rPr>
              <a:t>/</a:t>
            </a:r>
            <a:endParaRPr lang="en-US" dirty="0" smtClean="0">
              <a:solidFill>
                <a:srgbClr val="004A97"/>
              </a:solidFill>
              <a:latin typeface="Arial" panose="020B0604020202020204" pitchFamily="34" charset="0"/>
              <a:cs typeface="Arial" panose="020B0604020202020204" pitchFamily="34" charset="0"/>
            </a:endParaRPr>
          </a:p>
          <a:p>
            <a:r>
              <a:rPr lang="en-US" dirty="0">
                <a:solidFill>
                  <a:srgbClr val="004A97"/>
                </a:solidFill>
                <a:latin typeface="Arial" panose="020B0604020202020204" pitchFamily="34" charset="0"/>
                <a:cs typeface="Arial" panose="020B0604020202020204" pitchFamily="34" charset="0"/>
                <a:hlinkClick r:id="rId9"/>
              </a:rPr>
              <a:t>https://app-13.3111fce3c60afc.gitshack.host/certification/candidate-center/first-time-and-returning-candidate-resources</a:t>
            </a:r>
            <a:r>
              <a:rPr lang="en-US" dirty="0" smtClean="0">
                <a:solidFill>
                  <a:srgbClr val="004A97"/>
                </a:solidFill>
                <a:latin typeface="Arial" panose="020B0604020202020204" pitchFamily="34" charset="0"/>
                <a:cs typeface="Arial" panose="020B0604020202020204" pitchFamily="34" charset="0"/>
                <a:hlinkClick r:id="rId9"/>
              </a:rPr>
              <a:t>/</a:t>
            </a:r>
            <a:endParaRPr lang="en-US" dirty="0" smtClean="0">
              <a:solidFill>
                <a:srgbClr val="004A97"/>
              </a:solidFill>
              <a:latin typeface="Arial" panose="020B0604020202020204" pitchFamily="34" charset="0"/>
              <a:cs typeface="Arial" panose="020B0604020202020204" pitchFamily="34" charset="0"/>
            </a:endParaRPr>
          </a:p>
          <a:p>
            <a:endParaRPr lang="en-US" dirty="0">
              <a:solidFill>
                <a:srgbClr val="004A97"/>
              </a:solidFill>
              <a:latin typeface="Arial" panose="020B0604020202020204" pitchFamily="34" charset="0"/>
              <a:cs typeface="Arial" panose="020B0604020202020204" pitchFamily="34" charset="0"/>
            </a:endParaRPr>
          </a:p>
        </p:txBody>
      </p:sp>
      <p:sp>
        <p:nvSpPr>
          <p:cNvPr id="12" name="Left Arrow 11"/>
          <p:cNvSpPr/>
          <p:nvPr/>
        </p:nvSpPr>
        <p:spPr bwMode="auto">
          <a:xfrm rot="19453313">
            <a:off x="9918710" y="1860364"/>
            <a:ext cx="2441996" cy="1126999"/>
          </a:xfrm>
          <a:prstGeom prst="leftArrow">
            <a:avLst/>
          </a:prstGeom>
          <a:solidFill>
            <a:srgbClr val="00B050"/>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FFFFFF"/>
                </a:solidFill>
                <a:effectLst/>
                <a:latin typeface="Verdana" pitchFamily="34" charset="0"/>
              </a:rPr>
              <a:t>What</a:t>
            </a:r>
            <a:r>
              <a:rPr kumimoji="0" lang="en-US" sz="1800" b="0" i="0" u="none" strike="noStrike" cap="none" normalizeH="0" baseline="0" dirty="0" smtClean="0">
                <a:ln>
                  <a:noFill/>
                </a:ln>
                <a:solidFill>
                  <a:schemeClr val="tx1"/>
                </a:solidFill>
                <a:effectLst/>
                <a:latin typeface="Verdana" pitchFamily="34" charset="0"/>
              </a:rPr>
              <a:t> </a:t>
            </a:r>
            <a:r>
              <a:rPr kumimoji="0" lang="en-US" sz="1800" b="0" i="0" u="none" strike="noStrike" cap="none" normalizeH="0" baseline="0" dirty="0" smtClean="0">
                <a:ln>
                  <a:noFill/>
                </a:ln>
                <a:solidFill>
                  <a:srgbClr val="FFFFFF"/>
                </a:solidFill>
                <a:effectLst/>
                <a:latin typeface="Verdana" pitchFamily="34" charset="0"/>
              </a:rPr>
              <a:t>NB</a:t>
            </a:r>
            <a:r>
              <a:rPr kumimoji="0" lang="en-US" sz="1800" b="0" i="0" u="none" strike="noStrike" cap="none" normalizeH="0" dirty="0" smtClean="0">
                <a:ln>
                  <a:noFill/>
                </a:ln>
                <a:solidFill>
                  <a:srgbClr val="FFFFFF"/>
                </a:solidFill>
                <a:effectLst/>
                <a:latin typeface="Verdana" pitchFamily="34" charset="0"/>
              </a:rPr>
              <a:t> values</a:t>
            </a:r>
            <a:endParaRPr kumimoji="0" lang="en-US" sz="1800" b="0" i="0" u="none" strike="noStrike" cap="none" normalizeH="0" baseline="0" dirty="0" smtClean="0">
              <a:ln>
                <a:noFill/>
              </a:ln>
              <a:solidFill>
                <a:srgbClr val="FFFFFF"/>
              </a:solidFill>
              <a:effectLst/>
              <a:latin typeface="Verdana" pitchFamily="34" charset="0"/>
            </a:endParaRPr>
          </a:p>
        </p:txBody>
      </p:sp>
    </p:spTree>
    <p:extLst>
      <p:ext uri="{BB962C8B-B14F-4D97-AF65-F5344CB8AC3E}">
        <p14:creationId xmlns:p14="http://schemas.microsoft.com/office/powerpoint/2010/main" val="342989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651" y="381000"/>
            <a:ext cx="10668000" cy="891988"/>
          </a:xfrm>
        </p:spPr>
        <p:txBody>
          <a:bodyPr/>
          <a:lstStyle/>
          <a:p>
            <a:r>
              <a:rPr lang="en-US" dirty="0" smtClean="0">
                <a:solidFill>
                  <a:srgbClr val="00B050"/>
                </a:solidFill>
                <a:latin typeface="Arial" panose="020B0604020202020204" pitchFamily="34" charset="0"/>
                <a:cs typeface="Arial" panose="020B0604020202020204" pitchFamily="34" charset="0"/>
              </a:rPr>
              <a:t>Resource Management</a:t>
            </a:r>
            <a:endParaRPr lang="en-US" dirty="0">
              <a:solidFill>
                <a:srgbClr val="00B050"/>
              </a:solidFill>
              <a:latin typeface="Arial" panose="020B0604020202020204" pitchFamily="34" charset="0"/>
              <a:cs typeface="Arial" panose="020B0604020202020204" pitchFamily="34" charset="0"/>
            </a:endParaRPr>
          </a:p>
        </p:txBody>
      </p:sp>
      <p:sp>
        <p:nvSpPr>
          <p:cNvPr id="7" name="TextBox 6"/>
          <p:cNvSpPr txBox="1"/>
          <p:nvPr/>
        </p:nvSpPr>
        <p:spPr>
          <a:xfrm>
            <a:off x="1450429" y="5668435"/>
            <a:ext cx="7725102" cy="276999"/>
          </a:xfrm>
          <a:prstGeom prst="rect">
            <a:avLst/>
          </a:prstGeom>
          <a:noFill/>
        </p:spPr>
        <p:txBody>
          <a:bodyPr wrap="square" rtlCol="0">
            <a:spAutoFit/>
          </a:bodyPr>
          <a:lstStyle/>
          <a:p>
            <a:endParaRPr lang="en-US" sz="1200" dirty="0">
              <a:solidFill>
                <a:srgbClr val="004A97"/>
              </a:solidFill>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p:txBody>
          <a:bodyPr/>
          <a:lstStyle/>
          <a:p>
            <a:pPr fontAlgn="base">
              <a:spcBef>
                <a:spcPct val="0"/>
              </a:spcBef>
              <a:spcAft>
                <a:spcPct val="0"/>
              </a:spcAft>
            </a:pPr>
            <a:fld id="{D208E015-B206-4774-8C79-B66BF59EA833}" type="slidenum">
              <a:rPr lang="en-US" altLang="en-US" smtClean="0">
                <a:solidFill>
                  <a:srgbClr val="000000"/>
                </a:solidFill>
                <a:ea typeface="ＭＳ Ｐゴシック" pitchFamily="2" charset="-128"/>
              </a:rPr>
              <a:pPr fontAlgn="base">
                <a:spcBef>
                  <a:spcPct val="0"/>
                </a:spcBef>
                <a:spcAft>
                  <a:spcPct val="0"/>
                </a:spcAft>
              </a:pPr>
              <a:t>34</a:t>
            </a:fld>
            <a:endParaRPr lang="en-US" altLang="en-US" dirty="0">
              <a:solidFill>
                <a:srgbClr val="000000"/>
              </a:solidFill>
              <a:ea typeface="ＭＳ Ｐゴシック" pitchFamily="2" charset="-128"/>
            </a:endParaRPr>
          </a:p>
        </p:txBody>
      </p:sp>
      <p:graphicFrame>
        <p:nvGraphicFramePr>
          <p:cNvPr id="8" name="Table 7"/>
          <p:cNvGraphicFramePr>
            <a:graphicFrameLocks noGrp="1"/>
          </p:cNvGraphicFramePr>
          <p:nvPr>
            <p:extLst/>
          </p:nvPr>
        </p:nvGraphicFramePr>
        <p:xfrm>
          <a:off x="6148552" y="1418897"/>
          <a:ext cx="208280" cy="297180"/>
        </p:xfrm>
        <a:graphic>
          <a:graphicData uri="http://schemas.openxmlformats.org/drawingml/2006/table">
            <a:tbl>
              <a:tblPr/>
              <a:tblGrid>
                <a:gridCol w="208280">
                  <a:extLst>
                    <a:ext uri="{9D8B030D-6E8A-4147-A177-3AD203B41FA5}">
                      <a16:colId xmlns:a16="http://schemas.microsoft.com/office/drawing/2014/main" val="20000"/>
                    </a:ext>
                  </a:extLst>
                </a:gridCol>
              </a:tblGrid>
              <a:tr h="0">
                <a:tc>
                  <a:txBody>
                    <a:bodyPr/>
                    <a:lstStyle/>
                    <a:p>
                      <a:endParaRPr lang="en-US" dirty="0"/>
                    </a:p>
                  </a:txBody>
                  <a:tcPr>
                    <a:lnL w="12700" cmpd="sng">
                      <a:solidFill>
                        <a:srgbClr val="FFFFFF"/>
                      </a:solidFill>
                      <a:prstDash val="solid"/>
                    </a:lnL>
                    <a:lnR w="12700" cmpd="sng">
                      <a:solidFill>
                        <a:srgbClr val="FFFFFF"/>
                      </a:solidFill>
                      <a:prstDash val="solid"/>
                    </a:lnR>
                    <a:lnT w="12700" cmpd="sng">
                      <a:solidFill>
                        <a:srgbClr val="FFFFFF"/>
                      </a:solidFill>
                      <a:prstDash val="solid"/>
                    </a:lnT>
                    <a:lnB w="12700" cmpd="sng">
                      <a:solidFill>
                        <a:srgbClr val="FFFFFF"/>
                      </a:solidFill>
                      <a:prstDash val="solid"/>
                    </a:lnB>
                  </a:tcPr>
                </a:tc>
                <a:extLst>
                  <a:ext uri="{0D108BD9-81ED-4DB2-BD59-A6C34878D82A}">
                    <a16:rowId xmlns:a16="http://schemas.microsoft.com/office/drawing/2014/main" val="10000"/>
                  </a:ext>
                </a:extLst>
              </a:tr>
            </a:tbl>
          </a:graphicData>
        </a:graphic>
      </p:graphicFrame>
      <p:graphicFrame>
        <p:nvGraphicFramePr>
          <p:cNvPr id="10" name="Content Placeholder 9"/>
          <p:cNvGraphicFramePr>
            <a:graphicFrameLocks noGrp="1"/>
          </p:cNvGraphicFramePr>
          <p:nvPr>
            <p:ph idx="1"/>
            <p:extLst/>
          </p:nvPr>
        </p:nvGraphicFramePr>
        <p:xfrm>
          <a:off x="1253359" y="1519055"/>
          <a:ext cx="10170292" cy="42826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p:cNvSpPr txBox="1"/>
          <p:nvPr/>
        </p:nvSpPr>
        <p:spPr>
          <a:xfrm>
            <a:off x="3952590" y="5163204"/>
            <a:ext cx="4808483" cy="1477328"/>
          </a:xfrm>
          <a:prstGeom prst="rect">
            <a:avLst/>
          </a:prstGeom>
          <a:noFill/>
        </p:spPr>
        <p:txBody>
          <a:bodyPr wrap="square" rtlCol="0">
            <a:spAutoFit/>
          </a:bodyPr>
          <a:lstStyle/>
          <a:p>
            <a:r>
              <a:rPr lang="en-US" dirty="0">
                <a:solidFill>
                  <a:srgbClr val="004A97"/>
                </a:solidFill>
                <a:latin typeface="Arial" panose="020B0604020202020204" pitchFamily="34" charset="0"/>
                <a:cs typeface="Arial" panose="020B0604020202020204" pitchFamily="34" charset="0"/>
                <a:hlinkClick r:id="rId8"/>
              </a:rPr>
              <a:t>https://app-13.3111fce3c60afc.gitshack.host/certification/candidate-center/first-time-and-returning-candidate-resources</a:t>
            </a:r>
            <a:r>
              <a:rPr lang="en-US" dirty="0" smtClean="0">
                <a:solidFill>
                  <a:srgbClr val="004A97"/>
                </a:solidFill>
                <a:latin typeface="Arial" panose="020B0604020202020204" pitchFamily="34" charset="0"/>
                <a:cs typeface="Arial" panose="020B0604020202020204" pitchFamily="34" charset="0"/>
                <a:hlinkClick r:id="rId8"/>
              </a:rPr>
              <a:t>/</a:t>
            </a:r>
            <a:endParaRPr lang="en-US" dirty="0" smtClean="0">
              <a:solidFill>
                <a:srgbClr val="004A97"/>
              </a:solidFill>
              <a:latin typeface="Arial" panose="020B0604020202020204" pitchFamily="34" charset="0"/>
              <a:cs typeface="Arial" panose="020B0604020202020204" pitchFamily="34" charset="0"/>
            </a:endParaRPr>
          </a:p>
          <a:p>
            <a:endParaRPr lang="en-US" dirty="0">
              <a:solidFill>
                <a:srgbClr val="004A97"/>
              </a:solidFill>
              <a:latin typeface="Arial" panose="020B0604020202020204" pitchFamily="34" charset="0"/>
              <a:cs typeface="Arial" panose="020B0604020202020204" pitchFamily="34" charset="0"/>
            </a:endParaRPr>
          </a:p>
        </p:txBody>
      </p:sp>
      <p:sp>
        <p:nvSpPr>
          <p:cNvPr id="12" name="Left Arrow 11"/>
          <p:cNvSpPr/>
          <p:nvPr/>
        </p:nvSpPr>
        <p:spPr bwMode="auto">
          <a:xfrm rot="19453313">
            <a:off x="9653498" y="1146982"/>
            <a:ext cx="2441996" cy="1126999"/>
          </a:xfrm>
          <a:prstGeom prst="leftArrow">
            <a:avLst/>
          </a:prstGeom>
          <a:solidFill>
            <a:srgbClr val="00B050"/>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FFFFFF"/>
                </a:solidFill>
                <a:effectLst/>
                <a:latin typeface="Verdana" pitchFamily="34" charset="0"/>
              </a:rPr>
              <a:t>Read before …</a:t>
            </a:r>
          </a:p>
        </p:txBody>
      </p:sp>
    </p:spTree>
    <p:extLst>
      <p:ext uri="{BB962C8B-B14F-4D97-AF65-F5344CB8AC3E}">
        <p14:creationId xmlns:p14="http://schemas.microsoft.com/office/powerpoint/2010/main" val="1475986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651" y="381000"/>
            <a:ext cx="10668000" cy="891988"/>
          </a:xfrm>
        </p:spPr>
        <p:txBody>
          <a:bodyPr/>
          <a:lstStyle/>
          <a:p>
            <a:r>
              <a:rPr lang="en-US" dirty="0" smtClean="0">
                <a:solidFill>
                  <a:srgbClr val="00B050"/>
                </a:solidFill>
                <a:latin typeface="Arial" panose="020B0604020202020204" pitchFamily="34" charset="0"/>
                <a:cs typeface="Arial" panose="020B0604020202020204" pitchFamily="34" charset="0"/>
              </a:rPr>
              <a:t>Resource Management</a:t>
            </a:r>
            <a:endParaRPr lang="en-US" dirty="0">
              <a:solidFill>
                <a:srgbClr val="00B050"/>
              </a:solidFill>
              <a:latin typeface="Arial" panose="020B0604020202020204" pitchFamily="34" charset="0"/>
              <a:cs typeface="Arial" panose="020B0604020202020204" pitchFamily="34" charset="0"/>
            </a:endParaRPr>
          </a:p>
        </p:txBody>
      </p:sp>
      <p:sp>
        <p:nvSpPr>
          <p:cNvPr id="7" name="TextBox 6"/>
          <p:cNvSpPr txBox="1"/>
          <p:nvPr/>
        </p:nvSpPr>
        <p:spPr>
          <a:xfrm>
            <a:off x="1450429" y="5668435"/>
            <a:ext cx="7725102" cy="276999"/>
          </a:xfrm>
          <a:prstGeom prst="rect">
            <a:avLst/>
          </a:prstGeom>
          <a:noFill/>
        </p:spPr>
        <p:txBody>
          <a:bodyPr wrap="square" rtlCol="0">
            <a:spAutoFit/>
          </a:bodyPr>
          <a:lstStyle/>
          <a:p>
            <a:endParaRPr lang="en-US" sz="1200" dirty="0">
              <a:solidFill>
                <a:srgbClr val="004A97"/>
              </a:solidFill>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p:txBody>
          <a:bodyPr/>
          <a:lstStyle/>
          <a:p>
            <a:pPr fontAlgn="base">
              <a:spcBef>
                <a:spcPct val="0"/>
              </a:spcBef>
              <a:spcAft>
                <a:spcPct val="0"/>
              </a:spcAft>
            </a:pPr>
            <a:fld id="{D208E015-B206-4774-8C79-B66BF59EA833}" type="slidenum">
              <a:rPr lang="en-US" altLang="en-US" smtClean="0">
                <a:solidFill>
                  <a:srgbClr val="000000"/>
                </a:solidFill>
                <a:ea typeface="ＭＳ Ｐゴシック" pitchFamily="2" charset="-128"/>
              </a:rPr>
              <a:pPr fontAlgn="base">
                <a:spcBef>
                  <a:spcPct val="0"/>
                </a:spcBef>
                <a:spcAft>
                  <a:spcPct val="0"/>
                </a:spcAft>
              </a:pPr>
              <a:t>35</a:t>
            </a:fld>
            <a:endParaRPr lang="en-US" altLang="en-US" dirty="0">
              <a:solidFill>
                <a:srgbClr val="000000"/>
              </a:solidFill>
              <a:ea typeface="ＭＳ Ｐゴシック" pitchFamily="2" charset="-128"/>
            </a:endParaRPr>
          </a:p>
        </p:txBody>
      </p:sp>
      <p:graphicFrame>
        <p:nvGraphicFramePr>
          <p:cNvPr id="8" name="Table 7"/>
          <p:cNvGraphicFramePr>
            <a:graphicFrameLocks noGrp="1"/>
          </p:cNvGraphicFramePr>
          <p:nvPr/>
        </p:nvGraphicFramePr>
        <p:xfrm>
          <a:off x="6148552" y="1418897"/>
          <a:ext cx="208280" cy="297180"/>
        </p:xfrm>
        <a:graphic>
          <a:graphicData uri="http://schemas.openxmlformats.org/drawingml/2006/table">
            <a:tbl>
              <a:tblPr/>
              <a:tblGrid>
                <a:gridCol w="208280">
                  <a:extLst>
                    <a:ext uri="{9D8B030D-6E8A-4147-A177-3AD203B41FA5}">
                      <a16:colId xmlns:a16="http://schemas.microsoft.com/office/drawing/2014/main" val="20000"/>
                    </a:ext>
                  </a:extLst>
                </a:gridCol>
              </a:tblGrid>
              <a:tr h="0">
                <a:tc>
                  <a:txBody>
                    <a:bodyPr/>
                    <a:lstStyle/>
                    <a:p>
                      <a:endParaRPr lang="en-US" dirty="0"/>
                    </a:p>
                  </a:txBody>
                  <a:tcPr>
                    <a:lnL w="12700" cmpd="sng">
                      <a:solidFill>
                        <a:srgbClr val="FFFFFF"/>
                      </a:solidFill>
                      <a:prstDash val="solid"/>
                    </a:lnL>
                    <a:lnR w="12700" cmpd="sng">
                      <a:solidFill>
                        <a:srgbClr val="FFFFFF"/>
                      </a:solidFill>
                      <a:prstDash val="solid"/>
                    </a:lnR>
                    <a:lnT w="12700" cmpd="sng">
                      <a:solidFill>
                        <a:srgbClr val="FFFFFF"/>
                      </a:solidFill>
                      <a:prstDash val="solid"/>
                    </a:lnT>
                    <a:lnB w="12700" cmpd="sng">
                      <a:solidFill>
                        <a:srgbClr val="FFFFFF"/>
                      </a:solidFill>
                      <a:prstDash val="solid"/>
                    </a:lnB>
                  </a:tcPr>
                </a:tc>
                <a:extLst>
                  <a:ext uri="{0D108BD9-81ED-4DB2-BD59-A6C34878D82A}">
                    <a16:rowId xmlns:a16="http://schemas.microsoft.com/office/drawing/2014/main" val="10000"/>
                  </a:ext>
                </a:extLst>
              </a:tr>
            </a:tbl>
          </a:graphicData>
        </a:graphic>
      </p:graphicFrame>
      <p:graphicFrame>
        <p:nvGraphicFramePr>
          <p:cNvPr id="10" name="Content Placeholder 9"/>
          <p:cNvGraphicFramePr>
            <a:graphicFrameLocks noGrp="1"/>
          </p:cNvGraphicFramePr>
          <p:nvPr>
            <p:ph idx="1"/>
            <p:extLst/>
          </p:nvPr>
        </p:nvGraphicFramePr>
        <p:xfrm>
          <a:off x="1253359" y="1519055"/>
          <a:ext cx="10170292" cy="42826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p:cNvSpPr txBox="1"/>
          <p:nvPr/>
        </p:nvSpPr>
        <p:spPr>
          <a:xfrm>
            <a:off x="3952590" y="5063046"/>
            <a:ext cx="4808483" cy="1477328"/>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hlinkClick r:id="rId8"/>
              </a:rPr>
              <a:t>https://app-13.3111fce3c60afc.gitshack.host/certification/candidate-center/first-time-and-returning-candidate-resources</a:t>
            </a:r>
            <a:r>
              <a:rPr lang="en-US" dirty="0" smtClean="0">
                <a:latin typeface="Arial" panose="020B0604020202020204" pitchFamily="34" charset="0"/>
                <a:cs typeface="Arial" panose="020B0604020202020204" pitchFamily="34" charset="0"/>
                <a:hlinkClick r:id="rId8"/>
              </a:rPr>
              <a:t>/</a:t>
            </a:r>
            <a:endParaRPr lang="en-US" dirty="0" smtClean="0">
              <a:latin typeface="Arial" panose="020B0604020202020204" pitchFamily="34" charset="0"/>
              <a:cs typeface="Arial" panose="020B0604020202020204" pitchFamily="34" charset="0"/>
            </a:endParaRPr>
          </a:p>
          <a:p>
            <a:endParaRPr lang="en-US" dirty="0">
              <a:solidFill>
                <a:srgbClr val="004A97"/>
              </a:solidFill>
              <a:latin typeface="Arial" panose="020B0604020202020204" pitchFamily="34" charset="0"/>
              <a:cs typeface="Arial" panose="020B0604020202020204" pitchFamily="34" charset="0"/>
            </a:endParaRPr>
          </a:p>
        </p:txBody>
      </p:sp>
      <p:sp>
        <p:nvSpPr>
          <p:cNvPr id="12" name="Left Arrow 11"/>
          <p:cNvSpPr/>
          <p:nvPr/>
        </p:nvSpPr>
        <p:spPr bwMode="auto">
          <a:xfrm rot="19453313">
            <a:off x="9653498" y="1146982"/>
            <a:ext cx="2441996" cy="1126999"/>
          </a:xfrm>
          <a:prstGeom prst="leftArrow">
            <a:avLst/>
          </a:prstGeom>
          <a:solidFill>
            <a:srgbClr val="00B050"/>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dirty="0" smtClean="0">
                <a:solidFill>
                  <a:srgbClr val="FFFFFF"/>
                </a:solidFill>
                <a:latin typeface="Verdana" pitchFamily="34" charset="0"/>
              </a:rPr>
              <a:t>Approach in this order</a:t>
            </a:r>
            <a:endParaRPr kumimoji="0" lang="en-US" sz="1800" b="0" i="0" u="none" strike="noStrike" cap="none" normalizeH="0" baseline="0" dirty="0" smtClean="0">
              <a:ln>
                <a:noFill/>
              </a:ln>
              <a:solidFill>
                <a:srgbClr val="FFFFFF"/>
              </a:solidFill>
              <a:effectLst/>
              <a:latin typeface="Verdana" pitchFamily="34" charset="0"/>
            </a:endParaRPr>
          </a:p>
        </p:txBody>
      </p:sp>
    </p:spTree>
    <p:extLst>
      <p:ext uri="{BB962C8B-B14F-4D97-AF65-F5344CB8AC3E}">
        <p14:creationId xmlns:p14="http://schemas.microsoft.com/office/powerpoint/2010/main" val="18862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651" y="381000"/>
            <a:ext cx="10668000" cy="891988"/>
          </a:xfrm>
        </p:spPr>
        <p:txBody>
          <a:bodyPr/>
          <a:lstStyle/>
          <a:p>
            <a:r>
              <a:rPr lang="en-US" dirty="0">
                <a:solidFill>
                  <a:srgbClr val="00B050"/>
                </a:solidFill>
              </a:rPr>
              <a:t>Homework, Preparation, and Advice</a:t>
            </a:r>
          </a:p>
        </p:txBody>
      </p:sp>
      <p:sp>
        <p:nvSpPr>
          <p:cNvPr id="3" name="Content Placeholder 2"/>
          <p:cNvSpPr>
            <a:spLocks noGrp="1"/>
          </p:cNvSpPr>
          <p:nvPr>
            <p:ph idx="1"/>
          </p:nvPr>
        </p:nvSpPr>
        <p:spPr>
          <a:xfrm>
            <a:off x="755651" y="1272988"/>
            <a:ext cx="10668000" cy="5448487"/>
          </a:xfrm>
        </p:spPr>
        <p:txBody>
          <a:bodyPr/>
          <a:lstStyle/>
          <a:p>
            <a:pPr marL="0" indent="0">
              <a:buNone/>
            </a:pPr>
            <a:r>
              <a:rPr lang="en-US" sz="2400" b="1" dirty="0">
                <a:solidFill>
                  <a:srgbClr val="004A97"/>
                </a:solidFill>
                <a:latin typeface="Arial" charset="0"/>
                <a:ea typeface="Arial" charset="0"/>
                <a:cs typeface="Arial" charset="0"/>
              </a:rPr>
              <a:t>Homework</a:t>
            </a:r>
            <a:r>
              <a:rPr lang="en-US" sz="2400" dirty="0">
                <a:solidFill>
                  <a:srgbClr val="004A97"/>
                </a:solidFill>
                <a:latin typeface="Arial" charset="0"/>
                <a:ea typeface="Arial" charset="0"/>
                <a:cs typeface="Arial" charset="0"/>
              </a:rPr>
              <a:t>:  </a:t>
            </a:r>
          </a:p>
          <a:p>
            <a:pPr marL="0" indent="0">
              <a:buNone/>
            </a:pPr>
            <a:r>
              <a:rPr lang="en-US" sz="2400" dirty="0">
                <a:solidFill>
                  <a:srgbClr val="004A97"/>
                </a:solidFill>
                <a:latin typeface="Arial" charset="0"/>
                <a:ea typeface="Arial" charset="0"/>
                <a:cs typeface="Arial" charset="0"/>
              </a:rPr>
              <a:t>Review the “Five Core Propositions.”</a:t>
            </a:r>
          </a:p>
          <a:p>
            <a:pPr marL="0" indent="0">
              <a:buNone/>
            </a:pPr>
            <a:r>
              <a:rPr lang="en-US" sz="2400" dirty="0" smtClean="0">
                <a:solidFill>
                  <a:srgbClr val="004A97"/>
                </a:solidFill>
                <a:latin typeface="Arial" charset="0"/>
                <a:ea typeface="Arial" charset="0"/>
                <a:cs typeface="Arial" charset="0"/>
              </a:rPr>
              <a:t>Begin </a:t>
            </a:r>
            <a:r>
              <a:rPr lang="en-US" sz="2400" dirty="0">
                <a:solidFill>
                  <a:srgbClr val="004A97"/>
                </a:solidFill>
                <a:latin typeface="Arial" charset="0"/>
                <a:ea typeface="Arial" charset="0"/>
                <a:cs typeface="Arial" charset="0"/>
              </a:rPr>
              <a:t>collecting release forms.</a:t>
            </a:r>
          </a:p>
          <a:p>
            <a:pPr marL="0" indent="0">
              <a:buNone/>
            </a:pPr>
            <a:endParaRPr lang="en-US" sz="2400" dirty="0">
              <a:solidFill>
                <a:srgbClr val="004A97"/>
              </a:solidFill>
              <a:latin typeface="Arial" charset="0"/>
              <a:ea typeface="Arial" charset="0"/>
              <a:cs typeface="Arial" charset="0"/>
            </a:endParaRPr>
          </a:p>
          <a:p>
            <a:pPr marL="0" indent="0">
              <a:buNone/>
            </a:pPr>
            <a:r>
              <a:rPr lang="en-US" sz="2400" b="1" dirty="0">
                <a:solidFill>
                  <a:srgbClr val="004A97"/>
                </a:solidFill>
                <a:latin typeface="Arial" charset="0"/>
                <a:ea typeface="Arial" charset="0"/>
                <a:cs typeface="Arial" charset="0"/>
              </a:rPr>
              <a:t>Preparation: </a:t>
            </a:r>
          </a:p>
          <a:p>
            <a:pPr marL="0" indent="0">
              <a:buNone/>
            </a:pPr>
            <a:r>
              <a:rPr lang="en-US" sz="2400" dirty="0">
                <a:solidFill>
                  <a:srgbClr val="004A97"/>
                </a:solidFill>
                <a:latin typeface="Arial" charset="0"/>
                <a:ea typeface="Arial" charset="0"/>
                <a:cs typeface="Arial" charset="0"/>
              </a:rPr>
              <a:t>We will begin reading the standards at the next meeting. Be sure you have printed them and put them inside your binder.</a:t>
            </a:r>
          </a:p>
          <a:p>
            <a:pPr marL="0" indent="0">
              <a:buNone/>
            </a:pPr>
            <a:endParaRPr lang="en-US" sz="2400" dirty="0">
              <a:solidFill>
                <a:srgbClr val="004A97"/>
              </a:solidFill>
              <a:latin typeface="Arial" charset="0"/>
              <a:ea typeface="Arial" charset="0"/>
              <a:cs typeface="Arial" charset="0"/>
            </a:endParaRPr>
          </a:p>
          <a:p>
            <a:pPr marL="0" indent="0">
              <a:buNone/>
            </a:pPr>
            <a:r>
              <a:rPr lang="en-US" sz="2400" b="1" dirty="0">
                <a:solidFill>
                  <a:srgbClr val="004A97"/>
                </a:solidFill>
                <a:latin typeface="Arial" charset="0"/>
                <a:ea typeface="Arial" charset="0"/>
                <a:cs typeface="Arial" charset="0"/>
              </a:rPr>
              <a:t>Advice</a:t>
            </a:r>
            <a:r>
              <a:rPr lang="en-US" sz="2400" dirty="0">
                <a:solidFill>
                  <a:srgbClr val="004A97"/>
                </a:solidFill>
                <a:latin typeface="Arial" charset="0"/>
                <a:ea typeface="Arial" charset="0"/>
                <a:cs typeface="Arial" charset="0"/>
              </a:rPr>
              <a:t>:  </a:t>
            </a:r>
          </a:p>
          <a:p>
            <a:pPr marL="0" indent="0">
              <a:buNone/>
            </a:pPr>
            <a:r>
              <a:rPr lang="en-US" sz="2400" dirty="0">
                <a:solidFill>
                  <a:srgbClr val="004A97"/>
                </a:solidFill>
                <a:latin typeface="Arial" charset="0"/>
                <a:ea typeface="Arial" charset="0"/>
                <a:cs typeface="Arial" charset="0"/>
              </a:rPr>
              <a:t>You need to live and plan with the “Five Core Propositions” in mind.  Get in the habit of marking your lesson plans with the numbers 1-5 to show where you are incorporating them.</a:t>
            </a:r>
          </a:p>
          <a:p>
            <a:pPr marL="0" indent="0">
              <a:buNone/>
            </a:pPr>
            <a:endParaRPr lang="en-US" sz="2400" dirty="0">
              <a:solidFill>
                <a:srgbClr val="0070C0"/>
              </a:solidFill>
            </a:endParaRPr>
          </a:p>
        </p:txBody>
      </p:sp>
      <p:sp>
        <p:nvSpPr>
          <p:cNvPr id="4" name="Date Placeholder 3"/>
          <p:cNvSpPr>
            <a:spLocks noGrp="1"/>
          </p:cNvSpPr>
          <p:nvPr>
            <p:ph type="dt" sz="half" idx="10"/>
          </p:nvPr>
        </p:nvSpPr>
        <p:spPr/>
        <p:txBody>
          <a:bodyPr/>
          <a:lstStyle/>
          <a:p>
            <a:pPr fontAlgn="base">
              <a:spcBef>
                <a:spcPct val="0"/>
              </a:spcBef>
              <a:spcAft>
                <a:spcPct val="0"/>
              </a:spcAft>
            </a:pPr>
            <a:fld id="{D208E015-B206-4774-8C79-B66BF59EA833}" type="slidenum">
              <a:rPr lang="en-US" altLang="en-US" smtClean="0">
                <a:solidFill>
                  <a:srgbClr val="000000"/>
                </a:solidFill>
                <a:ea typeface="ＭＳ Ｐゴシック" pitchFamily="2" charset="-128"/>
              </a:rPr>
              <a:pPr fontAlgn="base">
                <a:spcBef>
                  <a:spcPct val="0"/>
                </a:spcBef>
                <a:spcAft>
                  <a:spcPct val="0"/>
                </a:spcAft>
              </a:pPr>
              <a:t>36</a:t>
            </a:fld>
            <a:endParaRPr lang="en-US" altLang="en-US" dirty="0">
              <a:solidFill>
                <a:srgbClr val="000000"/>
              </a:solidFill>
              <a:ea typeface="ＭＳ Ｐゴシック" pitchFamily="2" charset="-128"/>
            </a:endParaRPr>
          </a:p>
        </p:txBody>
      </p:sp>
    </p:spTree>
    <p:extLst>
      <p:ext uri="{BB962C8B-B14F-4D97-AF65-F5344CB8AC3E}">
        <p14:creationId xmlns:p14="http://schemas.microsoft.com/office/powerpoint/2010/main" val="29981514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B050"/>
                </a:solidFill>
              </a:rPr>
              <a:t>CERRA’s National Board Support</a:t>
            </a:r>
          </a:p>
        </p:txBody>
      </p:sp>
      <p:sp>
        <p:nvSpPr>
          <p:cNvPr id="3" name="Content Placeholder 2"/>
          <p:cNvSpPr>
            <a:spLocks noGrp="1"/>
          </p:cNvSpPr>
          <p:nvPr>
            <p:ph idx="1"/>
          </p:nvPr>
        </p:nvSpPr>
        <p:spPr>
          <a:xfrm>
            <a:off x="766233" y="1686019"/>
            <a:ext cx="10668000" cy="4625788"/>
          </a:xfrm>
        </p:spPr>
        <p:txBody>
          <a:bodyPr/>
          <a:lstStyle/>
          <a:p>
            <a:pPr marL="0" indent="0">
              <a:buNone/>
            </a:pPr>
            <a:r>
              <a:rPr lang="en-US" sz="2800" dirty="0" smtClean="0">
                <a:solidFill>
                  <a:srgbClr val="004A97"/>
                </a:solidFill>
                <a:latin typeface="Arial" charset="0"/>
                <a:ea typeface="Arial" charset="0"/>
                <a:cs typeface="Arial" charset="0"/>
              </a:rPr>
              <a:t>Dr. Suzanne </a:t>
            </a:r>
            <a:r>
              <a:rPr lang="en-US" sz="2800" dirty="0" err="1" smtClean="0">
                <a:solidFill>
                  <a:srgbClr val="004A97"/>
                </a:solidFill>
                <a:latin typeface="Arial" charset="0"/>
                <a:ea typeface="Arial" charset="0"/>
                <a:cs typeface="Arial" charset="0"/>
              </a:rPr>
              <a:t>Koty</a:t>
            </a:r>
            <a:r>
              <a:rPr lang="en-US" sz="2800" dirty="0" smtClean="0">
                <a:solidFill>
                  <a:srgbClr val="004A97"/>
                </a:solidFill>
                <a:latin typeface="Arial" charset="0"/>
                <a:ea typeface="Arial" charset="0"/>
                <a:cs typeface="Arial" charset="0"/>
              </a:rPr>
              <a:t>, NBCT</a:t>
            </a:r>
            <a:endParaRPr lang="en-US" sz="2800" dirty="0">
              <a:solidFill>
                <a:srgbClr val="004A97"/>
              </a:solidFill>
              <a:latin typeface="Arial" charset="0"/>
              <a:ea typeface="Arial" charset="0"/>
              <a:cs typeface="Arial" charset="0"/>
            </a:endParaRPr>
          </a:p>
          <a:p>
            <a:pPr marL="0" indent="0">
              <a:buNone/>
            </a:pPr>
            <a:r>
              <a:rPr lang="en-US" sz="2800" dirty="0" smtClean="0">
                <a:solidFill>
                  <a:srgbClr val="004A97"/>
                </a:solidFill>
                <a:latin typeface="Arial" charset="0"/>
                <a:ea typeface="Arial" charset="0"/>
                <a:cs typeface="Arial" charset="0"/>
              </a:rPr>
              <a:t>Director of Service Programs</a:t>
            </a:r>
            <a:endParaRPr lang="en-US" sz="2800" dirty="0">
              <a:solidFill>
                <a:srgbClr val="004A97"/>
              </a:solidFill>
              <a:latin typeface="Arial" charset="0"/>
              <a:ea typeface="Arial" charset="0"/>
              <a:cs typeface="Arial" charset="0"/>
            </a:endParaRPr>
          </a:p>
          <a:p>
            <a:pPr marL="0" indent="0">
              <a:buNone/>
            </a:pPr>
            <a:r>
              <a:rPr lang="en-US" sz="2800" dirty="0">
                <a:solidFill>
                  <a:srgbClr val="004A97"/>
                </a:solidFill>
                <a:latin typeface="Arial" charset="0"/>
                <a:ea typeface="Arial" charset="0"/>
                <a:cs typeface="Arial" charset="0"/>
              </a:rPr>
              <a:t>CERRA-SC</a:t>
            </a:r>
          </a:p>
          <a:p>
            <a:pPr marL="0" indent="0">
              <a:buNone/>
            </a:pPr>
            <a:r>
              <a:rPr lang="en-US" sz="2800" dirty="0" smtClean="0">
                <a:solidFill>
                  <a:srgbClr val="004A97"/>
                </a:solidFill>
                <a:latin typeface="Arial" charset="0"/>
                <a:ea typeface="Arial" charset="0"/>
                <a:cs typeface="Arial" charset="0"/>
                <a:hlinkClick r:id="rId3"/>
              </a:rPr>
              <a:t>suzanne@cerra.org</a:t>
            </a:r>
            <a:endParaRPr lang="en-US" sz="2800" dirty="0" smtClean="0">
              <a:solidFill>
                <a:srgbClr val="004A97"/>
              </a:solidFill>
              <a:latin typeface="Arial" charset="0"/>
              <a:ea typeface="Arial" charset="0"/>
              <a:cs typeface="Arial" charset="0"/>
            </a:endParaRPr>
          </a:p>
          <a:p>
            <a:pPr marL="0" indent="0">
              <a:buNone/>
            </a:pPr>
            <a:endParaRPr lang="en-US" sz="2800" dirty="0">
              <a:solidFill>
                <a:srgbClr val="004A97"/>
              </a:solidFill>
              <a:latin typeface="Arial" charset="0"/>
              <a:ea typeface="Arial" charset="0"/>
              <a:cs typeface="Arial" charset="0"/>
            </a:endParaRPr>
          </a:p>
          <a:p>
            <a:pPr marL="0" indent="0">
              <a:buNone/>
            </a:pPr>
            <a:r>
              <a:rPr lang="en-US" sz="2800" dirty="0">
                <a:solidFill>
                  <a:srgbClr val="004A97"/>
                </a:solidFill>
                <a:latin typeface="Arial" charset="0"/>
                <a:ea typeface="Arial" charset="0"/>
                <a:cs typeface="Arial" charset="0"/>
              </a:rPr>
              <a:t>Dr. Jenna </a:t>
            </a:r>
            <a:r>
              <a:rPr lang="en-US" sz="2800" dirty="0" smtClean="0">
                <a:solidFill>
                  <a:srgbClr val="004A97"/>
                </a:solidFill>
                <a:latin typeface="Arial" charset="0"/>
                <a:ea typeface="Arial" charset="0"/>
                <a:cs typeface="Arial" charset="0"/>
              </a:rPr>
              <a:t>Hallman, NBCT</a:t>
            </a:r>
            <a:endParaRPr lang="en-US" sz="2800" dirty="0">
              <a:solidFill>
                <a:srgbClr val="004A97"/>
              </a:solidFill>
              <a:latin typeface="Arial" charset="0"/>
              <a:ea typeface="Arial" charset="0"/>
              <a:cs typeface="Arial" charset="0"/>
            </a:endParaRPr>
          </a:p>
          <a:p>
            <a:pPr marL="0" indent="0">
              <a:buNone/>
            </a:pPr>
            <a:r>
              <a:rPr lang="en-US" sz="2800" dirty="0">
                <a:solidFill>
                  <a:srgbClr val="004A97"/>
                </a:solidFill>
                <a:latin typeface="Arial" charset="0"/>
                <a:ea typeface="Arial" charset="0"/>
                <a:cs typeface="Arial" charset="0"/>
              </a:rPr>
              <a:t>Executive Director</a:t>
            </a:r>
          </a:p>
          <a:p>
            <a:pPr marL="0" indent="0">
              <a:buNone/>
            </a:pPr>
            <a:r>
              <a:rPr lang="en-US" sz="2800" dirty="0">
                <a:solidFill>
                  <a:srgbClr val="004A97"/>
                </a:solidFill>
                <a:latin typeface="Arial" charset="0"/>
                <a:ea typeface="Arial" charset="0"/>
                <a:cs typeface="Arial" charset="0"/>
              </a:rPr>
              <a:t>CERRA-SC</a:t>
            </a:r>
          </a:p>
          <a:p>
            <a:pPr marL="0" indent="0">
              <a:buNone/>
            </a:pPr>
            <a:r>
              <a:rPr lang="en-US" sz="2800" dirty="0">
                <a:solidFill>
                  <a:srgbClr val="004A97"/>
                </a:solidFill>
                <a:latin typeface="Arial" charset="0"/>
                <a:ea typeface="Arial" charset="0"/>
                <a:cs typeface="Arial" charset="0"/>
                <a:hlinkClick r:id="rId4"/>
              </a:rPr>
              <a:t>hallmanj@cerra.org</a:t>
            </a:r>
            <a:endParaRPr lang="en-US" sz="2800" dirty="0">
              <a:solidFill>
                <a:srgbClr val="004A97"/>
              </a:solidFill>
              <a:latin typeface="Arial" charset="0"/>
              <a:ea typeface="Arial" charset="0"/>
              <a:cs typeface="Arial" charset="0"/>
            </a:endParaRPr>
          </a:p>
          <a:p>
            <a:pPr marL="0" indent="0">
              <a:buNone/>
            </a:pPr>
            <a:endParaRPr lang="en-US" sz="2800" dirty="0">
              <a:solidFill>
                <a:srgbClr val="004A97"/>
              </a:solidFill>
              <a:latin typeface="Arial" charset="0"/>
              <a:ea typeface="Arial" charset="0"/>
              <a:cs typeface="Arial" charset="0"/>
            </a:endParaRPr>
          </a:p>
          <a:p>
            <a:pPr marL="0" indent="0">
              <a:buNone/>
            </a:pPr>
            <a:endParaRPr lang="en-US" sz="2400" dirty="0"/>
          </a:p>
          <a:p>
            <a:pPr marL="0" indent="0">
              <a:buNone/>
            </a:pPr>
            <a:endParaRPr lang="en-US" sz="2400" dirty="0"/>
          </a:p>
        </p:txBody>
      </p:sp>
      <p:sp>
        <p:nvSpPr>
          <p:cNvPr id="4" name="Date Placeholder 3"/>
          <p:cNvSpPr>
            <a:spLocks noGrp="1"/>
          </p:cNvSpPr>
          <p:nvPr>
            <p:ph type="dt" sz="half" idx="10"/>
          </p:nvPr>
        </p:nvSpPr>
        <p:spPr/>
        <p:txBody>
          <a:bodyPr/>
          <a:lstStyle/>
          <a:p>
            <a:pPr fontAlgn="base">
              <a:spcBef>
                <a:spcPct val="0"/>
              </a:spcBef>
              <a:spcAft>
                <a:spcPct val="0"/>
              </a:spcAft>
            </a:pPr>
            <a:fld id="{D208E015-B206-4774-8C79-B66BF59EA833}" type="slidenum">
              <a:rPr lang="en-US" altLang="en-US" smtClean="0">
                <a:solidFill>
                  <a:srgbClr val="000000"/>
                </a:solidFill>
                <a:ea typeface="ＭＳ Ｐゴシック" pitchFamily="2" charset="-128"/>
              </a:rPr>
              <a:pPr fontAlgn="base">
                <a:spcBef>
                  <a:spcPct val="0"/>
                </a:spcBef>
                <a:spcAft>
                  <a:spcPct val="0"/>
                </a:spcAft>
              </a:pPr>
              <a:t>4</a:t>
            </a:fld>
            <a:endParaRPr lang="en-US" altLang="en-US" dirty="0">
              <a:solidFill>
                <a:srgbClr val="000000"/>
              </a:solidFill>
              <a:ea typeface="ＭＳ Ｐゴシック" pitchFamily="2" charset="-128"/>
            </a:endParaRPr>
          </a:p>
        </p:txBody>
      </p:sp>
    </p:spTree>
    <p:extLst>
      <p:ext uri="{BB962C8B-B14F-4D97-AF65-F5344CB8AC3E}">
        <p14:creationId xmlns:p14="http://schemas.microsoft.com/office/powerpoint/2010/main" val="19667733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6233" y="304801"/>
            <a:ext cx="10668000" cy="849688"/>
          </a:xfrm>
        </p:spPr>
        <p:txBody>
          <a:bodyPr/>
          <a:lstStyle/>
          <a:p>
            <a:r>
              <a:rPr lang="en-US" dirty="0">
                <a:solidFill>
                  <a:srgbClr val="00B050"/>
                </a:solidFill>
              </a:rPr>
              <a:t>Housekeeping</a:t>
            </a:r>
          </a:p>
        </p:txBody>
      </p:sp>
      <p:sp>
        <p:nvSpPr>
          <p:cNvPr id="3" name="Content Placeholder 2"/>
          <p:cNvSpPr>
            <a:spLocks noGrp="1"/>
          </p:cNvSpPr>
          <p:nvPr>
            <p:ph idx="1"/>
          </p:nvPr>
        </p:nvSpPr>
        <p:spPr>
          <a:xfrm>
            <a:off x="555812" y="1154489"/>
            <a:ext cx="11295529" cy="5229686"/>
          </a:xfrm>
        </p:spPr>
        <p:txBody>
          <a:bodyPr/>
          <a:lstStyle/>
          <a:p>
            <a:r>
              <a:rPr lang="en-US" sz="3600" dirty="0">
                <a:solidFill>
                  <a:srgbClr val="004A97"/>
                </a:solidFill>
                <a:latin typeface="Arial" charset="0"/>
                <a:ea typeface="Arial" charset="0"/>
                <a:cs typeface="Arial" charset="0"/>
              </a:rPr>
              <a:t>Sign in sheet</a:t>
            </a:r>
          </a:p>
          <a:p>
            <a:r>
              <a:rPr lang="en-US" sz="3600" dirty="0">
                <a:solidFill>
                  <a:srgbClr val="004A97"/>
                </a:solidFill>
                <a:latin typeface="Arial" charset="0"/>
                <a:ea typeface="Arial" charset="0"/>
                <a:cs typeface="Arial" charset="0"/>
              </a:rPr>
              <a:t>Brief Introductions</a:t>
            </a:r>
          </a:p>
          <a:p>
            <a:r>
              <a:rPr lang="en-US" sz="3600" dirty="0">
                <a:solidFill>
                  <a:srgbClr val="004A97"/>
                </a:solidFill>
                <a:latin typeface="Arial" charset="0"/>
                <a:ea typeface="Arial" charset="0"/>
                <a:cs typeface="Arial" charset="0"/>
              </a:rPr>
              <a:t>Review syllabus</a:t>
            </a:r>
          </a:p>
          <a:p>
            <a:r>
              <a:rPr lang="en-US" sz="3600" dirty="0">
                <a:solidFill>
                  <a:srgbClr val="004A97"/>
                </a:solidFill>
                <a:latin typeface="Arial" charset="0"/>
                <a:ea typeface="Arial" charset="0"/>
                <a:cs typeface="Arial" charset="0"/>
              </a:rPr>
              <a:t>Snacks</a:t>
            </a:r>
          </a:p>
          <a:p>
            <a:r>
              <a:rPr lang="en-US" sz="3600" dirty="0">
                <a:solidFill>
                  <a:srgbClr val="004A97"/>
                </a:solidFill>
                <a:latin typeface="Arial" charset="0"/>
                <a:ea typeface="Arial" charset="0"/>
                <a:cs typeface="Arial" charset="0"/>
              </a:rPr>
              <a:t>Did you find your standards?</a:t>
            </a:r>
          </a:p>
          <a:p>
            <a:r>
              <a:rPr lang="en-US" sz="3600" dirty="0">
                <a:solidFill>
                  <a:srgbClr val="004A97"/>
                </a:solidFill>
                <a:latin typeface="Arial" charset="0"/>
                <a:ea typeface="Arial" charset="0"/>
                <a:cs typeface="Arial" charset="0"/>
              </a:rPr>
              <a:t>Burning questions</a:t>
            </a:r>
          </a:p>
          <a:p>
            <a:endParaRPr lang="en-US" sz="3600" dirty="0">
              <a:solidFill>
                <a:srgbClr val="0070C0"/>
              </a:solidFill>
            </a:endParaRPr>
          </a:p>
        </p:txBody>
      </p:sp>
      <p:sp>
        <p:nvSpPr>
          <p:cNvPr id="4" name="Date Placeholder 3"/>
          <p:cNvSpPr>
            <a:spLocks noGrp="1"/>
          </p:cNvSpPr>
          <p:nvPr>
            <p:ph type="dt" sz="half" idx="10"/>
          </p:nvPr>
        </p:nvSpPr>
        <p:spPr/>
        <p:txBody>
          <a:bodyPr/>
          <a:lstStyle/>
          <a:p>
            <a:pPr fontAlgn="base">
              <a:spcBef>
                <a:spcPct val="0"/>
              </a:spcBef>
              <a:spcAft>
                <a:spcPct val="0"/>
              </a:spcAft>
            </a:pPr>
            <a:fld id="{D208E015-B206-4774-8C79-B66BF59EA833}" type="slidenum">
              <a:rPr lang="en-US" altLang="en-US" smtClean="0">
                <a:solidFill>
                  <a:srgbClr val="000000"/>
                </a:solidFill>
                <a:ea typeface="ＭＳ Ｐゴシック" pitchFamily="2" charset="-128"/>
              </a:rPr>
              <a:pPr fontAlgn="base">
                <a:spcBef>
                  <a:spcPct val="0"/>
                </a:spcBef>
                <a:spcAft>
                  <a:spcPct val="0"/>
                </a:spcAft>
              </a:pPr>
              <a:t>5</a:t>
            </a:fld>
            <a:endParaRPr lang="en-US" altLang="en-US" dirty="0">
              <a:solidFill>
                <a:srgbClr val="000000"/>
              </a:solidFill>
              <a:ea typeface="ＭＳ Ｐゴシック" pitchFamily="2" charset="-128"/>
            </a:endParaRPr>
          </a:p>
        </p:txBody>
      </p:sp>
    </p:spTree>
    <p:extLst>
      <p:ext uri="{BB962C8B-B14F-4D97-AF65-F5344CB8AC3E}">
        <p14:creationId xmlns:p14="http://schemas.microsoft.com/office/powerpoint/2010/main" val="11188725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6233" y="304800"/>
            <a:ext cx="10668000" cy="931522"/>
          </a:xfrm>
        </p:spPr>
        <p:txBody>
          <a:bodyPr/>
          <a:lstStyle/>
          <a:p>
            <a:r>
              <a:rPr lang="en-US" dirty="0">
                <a:solidFill>
                  <a:srgbClr val="00B050"/>
                </a:solidFill>
              </a:rPr>
              <a:t>Table Tent</a:t>
            </a:r>
          </a:p>
        </p:txBody>
      </p:sp>
      <p:sp>
        <p:nvSpPr>
          <p:cNvPr id="4" name="Date Placeholder 3"/>
          <p:cNvSpPr>
            <a:spLocks noGrp="1"/>
          </p:cNvSpPr>
          <p:nvPr>
            <p:ph type="dt" sz="half" idx="10"/>
          </p:nvPr>
        </p:nvSpPr>
        <p:spPr/>
        <p:txBody>
          <a:bodyPr/>
          <a:lstStyle/>
          <a:p>
            <a:pPr fontAlgn="base">
              <a:spcBef>
                <a:spcPct val="0"/>
              </a:spcBef>
              <a:spcAft>
                <a:spcPct val="0"/>
              </a:spcAft>
            </a:pPr>
            <a:fld id="{D208E015-B206-4774-8C79-B66BF59EA833}" type="slidenum">
              <a:rPr lang="en-US" altLang="en-US" smtClean="0">
                <a:solidFill>
                  <a:srgbClr val="000000"/>
                </a:solidFill>
                <a:ea typeface="ＭＳ Ｐゴシック" pitchFamily="2" charset="-128"/>
              </a:rPr>
              <a:pPr fontAlgn="base">
                <a:spcBef>
                  <a:spcPct val="0"/>
                </a:spcBef>
                <a:spcAft>
                  <a:spcPct val="0"/>
                </a:spcAft>
              </a:pPr>
              <a:t>6</a:t>
            </a:fld>
            <a:endParaRPr lang="en-US" altLang="en-US" dirty="0">
              <a:solidFill>
                <a:srgbClr val="000000"/>
              </a:solidFill>
              <a:ea typeface="ＭＳ Ｐゴシック" pitchFamily="2" charset="-128"/>
            </a:endParaRPr>
          </a:p>
        </p:txBody>
      </p:sp>
      <p:sp>
        <p:nvSpPr>
          <p:cNvPr id="3" name="Content Placeholder 2">
            <a:extLst>
              <a:ext uri="{FF2B5EF4-FFF2-40B4-BE49-F238E27FC236}">
                <a16:creationId xmlns:a16="http://schemas.microsoft.com/office/drawing/2014/main" id="{81F7679C-2DAE-E14F-8A27-6BCBA04B711D}"/>
              </a:ext>
            </a:extLst>
          </p:cNvPr>
          <p:cNvSpPr>
            <a:spLocks noGrp="1"/>
          </p:cNvSpPr>
          <p:nvPr>
            <p:ph idx="1"/>
          </p:nvPr>
        </p:nvSpPr>
        <p:spPr/>
        <p:txBody>
          <a:bodyPr/>
          <a:lstStyle/>
          <a:p>
            <a:endParaRPr lang="en-US"/>
          </a:p>
        </p:txBody>
      </p:sp>
      <p:sp>
        <p:nvSpPr>
          <p:cNvPr id="6" name="Rectangle 5">
            <a:extLst>
              <a:ext uri="{FF2B5EF4-FFF2-40B4-BE49-F238E27FC236}">
                <a16:creationId xmlns:a16="http://schemas.microsoft.com/office/drawing/2014/main" id="{47C054E0-A64C-BF4E-8011-84381C581885}"/>
              </a:ext>
            </a:extLst>
          </p:cNvPr>
          <p:cNvSpPr/>
          <p:nvPr/>
        </p:nvSpPr>
        <p:spPr bwMode="auto">
          <a:xfrm rot="20822270">
            <a:off x="1152939" y="2981739"/>
            <a:ext cx="9859618" cy="1868557"/>
          </a:xfrm>
          <a:prstGeom prst="rect">
            <a:avLst/>
          </a:prstGeom>
          <a:solidFill>
            <a:schemeClr val="accent1"/>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34" charset="0"/>
            </a:endParaRPr>
          </a:p>
        </p:txBody>
      </p:sp>
      <p:sp>
        <p:nvSpPr>
          <p:cNvPr id="7" name="TextBox 6">
            <a:extLst>
              <a:ext uri="{FF2B5EF4-FFF2-40B4-BE49-F238E27FC236}">
                <a16:creationId xmlns:a16="http://schemas.microsoft.com/office/drawing/2014/main" id="{6FF0C40B-DBFC-9440-BBE7-018BFE0434CD}"/>
              </a:ext>
            </a:extLst>
          </p:cNvPr>
          <p:cNvSpPr txBox="1"/>
          <p:nvPr/>
        </p:nvSpPr>
        <p:spPr>
          <a:xfrm rot="20789863">
            <a:off x="1550504" y="3260035"/>
            <a:ext cx="9064487" cy="1661993"/>
          </a:xfrm>
          <a:prstGeom prst="rect">
            <a:avLst/>
          </a:prstGeom>
          <a:noFill/>
        </p:spPr>
        <p:txBody>
          <a:bodyPr wrap="square" rtlCol="0">
            <a:spAutoFit/>
          </a:bodyPr>
          <a:lstStyle/>
          <a:p>
            <a:pPr algn="ctr"/>
            <a:r>
              <a:rPr lang="en-US" sz="2800" dirty="0"/>
              <a:t>Betty Jones (First and Last Name)</a:t>
            </a:r>
          </a:p>
          <a:p>
            <a:pPr algn="ctr"/>
            <a:r>
              <a:rPr lang="en-US" sz="2800" dirty="0"/>
              <a:t>South High School (School Name)</a:t>
            </a:r>
          </a:p>
          <a:p>
            <a:pPr algn="ctr"/>
            <a:r>
              <a:rPr lang="en-US" sz="2800" dirty="0"/>
              <a:t>AYA ELA (Certificate Area)</a:t>
            </a:r>
          </a:p>
          <a:p>
            <a:pPr algn="ctr"/>
            <a:endParaRPr lang="en-US" dirty="0"/>
          </a:p>
        </p:txBody>
      </p:sp>
    </p:spTree>
    <p:extLst>
      <p:ext uri="{BB962C8B-B14F-4D97-AF65-F5344CB8AC3E}">
        <p14:creationId xmlns:p14="http://schemas.microsoft.com/office/powerpoint/2010/main" val="2458431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B050"/>
                </a:solidFill>
              </a:rPr>
              <a:t>Why is National Board Important?</a:t>
            </a:r>
          </a:p>
        </p:txBody>
      </p:sp>
      <p:pic>
        <p:nvPicPr>
          <p:cNvPr id="6" name="Content Placeholder 5">
            <a:hlinkClick r:id="rId3"/>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340207" y="2384611"/>
            <a:ext cx="5319699" cy="2979031"/>
          </a:xfrm>
        </p:spPr>
      </p:pic>
      <p:sp>
        <p:nvSpPr>
          <p:cNvPr id="4" name="Date Placeholder 3"/>
          <p:cNvSpPr>
            <a:spLocks noGrp="1"/>
          </p:cNvSpPr>
          <p:nvPr>
            <p:ph type="dt" sz="half" idx="10"/>
          </p:nvPr>
        </p:nvSpPr>
        <p:spPr/>
        <p:txBody>
          <a:bodyPr/>
          <a:lstStyle/>
          <a:p>
            <a:pPr fontAlgn="base">
              <a:spcBef>
                <a:spcPct val="0"/>
              </a:spcBef>
              <a:spcAft>
                <a:spcPct val="0"/>
              </a:spcAft>
            </a:pPr>
            <a:fld id="{D208E015-B206-4774-8C79-B66BF59EA833}" type="slidenum">
              <a:rPr lang="en-US" altLang="en-US" smtClean="0">
                <a:solidFill>
                  <a:srgbClr val="000000"/>
                </a:solidFill>
                <a:ea typeface="ＭＳ Ｐゴシック" pitchFamily="2" charset="-128"/>
              </a:rPr>
              <a:pPr fontAlgn="base">
                <a:spcBef>
                  <a:spcPct val="0"/>
                </a:spcBef>
                <a:spcAft>
                  <a:spcPct val="0"/>
                </a:spcAft>
              </a:pPr>
              <a:t>7</a:t>
            </a:fld>
            <a:endParaRPr lang="en-US" altLang="en-US" dirty="0">
              <a:solidFill>
                <a:srgbClr val="000000"/>
              </a:solidFill>
              <a:ea typeface="ＭＳ Ｐゴシック" pitchFamily="2" charset="-128"/>
            </a:endParaRPr>
          </a:p>
        </p:txBody>
      </p:sp>
    </p:spTree>
    <p:extLst>
      <p:ext uri="{BB962C8B-B14F-4D97-AF65-F5344CB8AC3E}">
        <p14:creationId xmlns:p14="http://schemas.microsoft.com/office/powerpoint/2010/main" val="2979918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6233" y="304800"/>
            <a:ext cx="10668000" cy="1057835"/>
          </a:xfrm>
        </p:spPr>
        <p:txBody>
          <a:bodyPr/>
          <a:lstStyle/>
          <a:p>
            <a:r>
              <a:rPr lang="en-US" dirty="0">
                <a:solidFill>
                  <a:srgbClr val="00B050"/>
                </a:solidFill>
              </a:rPr>
              <a:t>National Board at a Glance</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40775" y="1362635"/>
            <a:ext cx="7695202" cy="4751294"/>
          </a:xfrm>
        </p:spPr>
      </p:pic>
      <p:sp>
        <p:nvSpPr>
          <p:cNvPr id="4" name="Date Placeholder 3"/>
          <p:cNvSpPr>
            <a:spLocks noGrp="1"/>
          </p:cNvSpPr>
          <p:nvPr>
            <p:ph type="dt" sz="half" idx="10"/>
          </p:nvPr>
        </p:nvSpPr>
        <p:spPr/>
        <p:txBody>
          <a:bodyPr/>
          <a:lstStyle/>
          <a:p>
            <a:pPr fontAlgn="base">
              <a:spcBef>
                <a:spcPct val="0"/>
              </a:spcBef>
              <a:spcAft>
                <a:spcPct val="0"/>
              </a:spcAft>
            </a:pPr>
            <a:fld id="{D208E015-B206-4774-8C79-B66BF59EA833}" type="slidenum">
              <a:rPr lang="en-US" altLang="en-US" smtClean="0">
                <a:solidFill>
                  <a:srgbClr val="000000"/>
                </a:solidFill>
                <a:ea typeface="ＭＳ Ｐゴシック" pitchFamily="2" charset="-128"/>
              </a:rPr>
              <a:pPr fontAlgn="base">
                <a:spcBef>
                  <a:spcPct val="0"/>
                </a:spcBef>
                <a:spcAft>
                  <a:spcPct val="0"/>
                </a:spcAft>
              </a:pPr>
              <a:t>8</a:t>
            </a:fld>
            <a:endParaRPr lang="en-US" altLang="en-US" dirty="0">
              <a:solidFill>
                <a:srgbClr val="000000"/>
              </a:solidFill>
              <a:ea typeface="ＭＳ Ｐゴシック" pitchFamily="2" charset="-128"/>
            </a:endParaRPr>
          </a:p>
        </p:txBody>
      </p:sp>
    </p:spTree>
    <p:extLst>
      <p:ext uri="{BB962C8B-B14F-4D97-AF65-F5344CB8AC3E}">
        <p14:creationId xmlns:p14="http://schemas.microsoft.com/office/powerpoint/2010/main" val="10815387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766233" y="304800"/>
            <a:ext cx="10668000" cy="1255059"/>
          </a:xfrm>
        </p:spPr>
        <p:txBody>
          <a:bodyPr/>
          <a:lstStyle/>
          <a:p>
            <a:r>
              <a:rPr lang="en-US" altLang="en-US" dirty="0">
                <a:solidFill>
                  <a:srgbClr val="00B050"/>
                </a:solidFill>
              </a:rPr>
              <a:t>Fields of Certification</a:t>
            </a:r>
          </a:p>
        </p:txBody>
      </p:sp>
      <p:sp>
        <p:nvSpPr>
          <p:cNvPr id="19459" name="Content Placeholder 2"/>
          <p:cNvSpPr>
            <a:spLocks noGrp="1"/>
          </p:cNvSpPr>
          <p:nvPr>
            <p:ph idx="1"/>
          </p:nvPr>
        </p:nvSpPr>
        <p:spPr>
          <a:xfrm>
            <a:off x="766232" y="1559859"/>
            <a:ext cx="10317403" cy="4459941"/>
          </a:xfrm>
        </p:spPr>
        <p:txBody>
          <a:bodyPr/>
          <a:lstStyle/>
          <a:p>
            <a:r>
              <a:rPr lang="en-US" altLang="en-US" sz="2800" dirty="0">
                <a:solidFill>
                  <a:srgbClr val="004A97"/>
                </a:solidFill>
                <a:latin typeface="Arial" charset="0"/>
                <a:ea typeface="Arial" charset="0"/>
                <a:cs typeface="Arial" charset="0"/>
              </a:rPr>
              <a:t>NB has 25 certificate areas based on the developmental level of teacher’s students and the teacher’s subject area(s</a:t>
            </a:r>
            <a:r>
              <a:rPr lang="en-US" altLang="en-US" sz="2800" dirty="0" smtClean="0">
                <a:solidFill>
                  <a:srgbClr val="004A97"/>
                </a:solidFill>
                <a:latin typeface="Arial" charset="0"/>
                <a:ea typeface="Arial" charset="0"/>
                <a:cs typeface="Arial" charset="0"/>
              </a:rPr>
              <a:t>).</a:t>
            </a:r>
          </a:p>
          <a:p>
            <a:pPr marL="0" indent="0">
              <a:buNone/>
            </a:pPr>
            <a:r>
              <a:rPr lang="en-US" altLang="en-US" sz="2800" dirty="0" smtClean="0">
                <a:solidFill>
                  <a:srgbClr val="004A97"/>
                </a:solidFill>
                <a:latin typeface="Arial" charset="0"/>
                <a:ea typeface="Arial" charset="0"/>
                <a:cs typeface="Arial" charset="0"/>
              </a:rPr>
              <a:t> </a:t>
            </a:r>
            <a:endParaRPr lang="en-US" altLang="en-US" sz="2800" dirty="0">
              <a:solidFill>
                <a:srgbClr val="004A97"/>
              </a:solidFill>
              <a:latin typeface="Arial" charset="0"/>
              <a:ea typeface="Arial" charset="0"/>
              <a:cs typeface="Arial" charset="0"/>
            </a:endParaRPr>
          </a:p>
          <a:p>
            <a:r>
              <a:rPr lang="en-US" altLang="en-US" sz="2800" dirty="0">
                <a:solidFill>
                  <a:srgbClr val="004A97"/>
                </a:solidFill>
                <a:latin typeface="Arial" charset="0"/>
                <a:ea typeface="Arial" charset="0"/>
                <a:cs typeface="Arial" charset="0"/>
              </a:rPr>
              <a:t>Review the </a:t>
            </a:r>
            <a:r>
              <a:rPr lang="en-US" altLang="en-US" sz="2800" dirty="0" smtClean="0">
                <a:solidFill>
                  <a:srgbClr val="004A97"/>
                </a:solidFill>
                <a:latin typeface="Arial" charset="0"/>
                <a:ea typeface="Arial" charset="0"/>
                <a:cs typeface="Arial" charset="0"/>
              </a:rPr>
              <a:t>“Choosing </a:t>
            </a:r>
            <a:r>
              <a:rPr lang="en-US" altLang="en-US" sz="2800" dirty="0">
                <a:solidFill>
                  <a:srgbClr val="004A97"/>
                </a:solidFill>
                <a:latin typeface="Arial" charset="0"/>
                <a:ea typeface="Arial" charset="0"/>
                <a:cs typeface="Arial" charset="0"/>
              </a:rPr>
              <a:t>the Right </a:t>
            </a:r>
            <a:r>
              <a:rPr lang="en-US" altLang="en-US" sz="2800" dirty="0" smtClean="0">
                <a:solidFill>
                  <a:srgbClr val="004A97"/>
                </a:solidFill>
                <a:latin typeface="Arial" charset="0"/>
                <a:ea typeface="Arial" charset="0"/>
                <a:cs typeface="Arial" charset="0"/>
              </a:rPr>
              <a:t>Certificate” </a:t>
            </a:r>
            <a:r>
              <a:rPr lang="en-US" altLang="en-US" sz="2800" dirty="0">
                <a:solidFill>
                  <a:srgbClr val="004A97"/>
                </a:solidFill>
                <a:latin typeface="Arial" charset="0"/>
                <a:ea typeface="Arial" charset="0"/>
                <a:cs typeface="Arial" charset="0"/>
              </a:rPr>
              <a:t>document at </a:t>
            </a:r>
            <a:r>
              <a:rPr lang="en-US" altLang="en-US" sz="2800" dirty="0">
                <a:solidFill>
                  <a:srgbClr val="004A97"/>
                </a:solidFill>
                <a:latin typeface="Arial" charset="0"/>
                <a:ea typeface="Arial" charset="0"/>
                <a:cs typeface="Arial" charset="0"/>
                <a:hlinkClick r:id="rId3"/>
              </a:rPr>
              <a:t>https://</a:t>
            </a:r>
            <a:r>
              <a:rPr lang="en-US" altLang="en-US" sz="2800" dirty="0" smtClean="0">
                <a:solidFill>
                  <a:srgbClr val="004A97"/>
                </a:solidFill>
                <a:latin typeface="Arial" charset="0"/>
                <a:ea typeface="Arial" charset="0"/>
                <a:cs typeface="Arial" charset="0"/>
                <a:hlinkClick r:id="rId3"/>
              </a:rPr>
              <a:t>app-13.3111fce3c60afc.gitshack.host/wp-content/uploads/2019/04/Choosing_the_Right_Certificate.pdf</a:t>
            </a:r>
            <a:endParaRPr lang="en-US" altLang="en-US" sz="2800" dirty="0" smtClean="0">
              <a:solidFill>
                <a:srgbClr val="004A97"/>
              </a:solidFill>
              <a:latin typeface="Arial" charset="0"/>
              <a:ea typeface="Arial" charset="0"/>
              <a:cs typeface="Arial" charset="0"/>
            </a:endParaRPr>
          </a:p>
          <a:p>
            <a:endParaRPr lang="en-US" altLang="en-US" sz="2800" dirty="0">
              <a:solidFill>
                <a:srgbClr val="004A97"/>
              </a:solidFill>
              <a:latin typeface="Arial" charset="0"/>
              <a:cs typeface="Arial" charset="0"/>
            </a:endParaRPr>
          </a:p>
          <a:p>
            <a:r>
              <a:rPr lang="en-US" altLang="en-US" sz="2800" dirty="0" smtClean="0">
                <a:solidFill>
                  <a:srgbClr val="004A97"/>
                </a:solidFill>
                <a:latin typeface="Arial" charset="0"/>
                <a:cs typeface="Arial" charset="0"/>
              </a:rPr>
              <a:t>CTE, English as a New Language, Exceptional Needs, Music, AYA Science, World Languages</a:t>
            </a:r>
            <a:endParaRPr lang="en-US" altLang="en-US" dirty="0" smtClean="0"/>
          </a:p>
          <a:p>
            <a:endParaRPr lang="en-US" altLang="en-US" dirty="0" smtClean="0"/>
          </a:p>
        </p:txBody>
      </p:sp>
      <p:sp>
        <p:nvSpPr>
          <p:cNvPr id="4" name="Date Placeholder 3"/>
          <p:cNvSpPr>
            <a:spLocks noGrp="1"/>
          </p:cNvSpPr>
          <p:nvPr>
            <p:ph type="dt" sz="half" idx="10"/>
          </p:nvPr>
        </p:nvSpPr>
        <p:spPr>
          <a:xfrm>
            <a:off x="812800" y="6245225"/>
            <a:ext cx="2641600" cy="476250"/>
          </a:xfrm>
        </p:spPr>
        <p:txBody>
          <a:bodyPr/>
          <a:lstStyle/>
          <a:p>
            <a:pPr fontAlgn="base">
              <a:spcBef>
                <a:spcPct val="0"/>
              </a:spcBef>
              <a:spcAft>
                <a:spcPct val="0"/>
              </a:spcAft>
            </a:pPr>
            <a:r>
              <a:rPr lang="en-US" altLang="en-US" dirty="0">
                <a:solidFill>
                  <a:srgbClr val="000000"/>
                </a:solidFill>
                <a:ea typeface="ＭＳ Ｐゴシック" pitchFamily="2" charset="-128"/>
              </a:rPr>
              <a:t>8</a:t>
            </a:r>
          </a:p>
        </p:txBody>
      </p:sp>
      <p:pic>
        <p:nvPicPr>
          <p:cNvPr id="1028" name="Picture 4" descr="https://lh4.googleusercontent.com/mWQErXM6Wobq0VxekNluio-e0FcdpqD6JsnhPqxHqS2bP9NT-twfGjf5w7FYUAX2E_FcnrZm4z4gbNel6TCszonZie3hLOXmauAY6aMWg_z6j_ivjKV_qOS4g47igKFdR2QMrAlVFWCmGK6SW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385964"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8002124"/>
      </p:ext>
    </p:extLst>
  </p:cSld>
  <p:clrMapOvr>
    <a:masterClrMapping/>
  </p:clrMapOvr>
  <p:timing>
    <p:tnLst>
      <p:par>
        <p:cTn id="1" dur="indefinite" restart="never" nodeType="tmRoot"/>
      </p:par>
    </p:tnLst>
  </p:timing>
</p:sld>
</file>

<file path=ppt/theme/theme1.xml><?xml version="1.0" encoding="utf-8"?>
<a:theme xmlns:a="http://schemas.openxmlformats.org/drawingml/2006/main" name="1_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Arial Unicode MS"/>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828</TotalTime>
  <Words>4942</Words>
  <Application>Microsoft Office PowerPoint</Application>
  <PresentationFormat>Widescreen</PresentationFormat>
  <Paragraphs>366</Paragraphs>
  <Slides>36</Slides>
  <Notes>33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36</vt:i4>
      </vt:variant>
    </vt:vector>
  </HeadingPairs>
  <TitlesOfParts>
    <vt:vector size="45" baseType="lpstr">
      <vt:lpstr>ＭＳ Ｐゴシック</vt:lpstr>
      <vt:lpstr>Arial</vt:lpstr>
      <vt:lpstr>Arial Unicode MS</vt:lpstr>
      <vt:lpstr>Avenir Next</vt:lpstr>
      <vt:lpstr>Calibri</vt:lpstr>
      <vt:lpstr>Gill Sans Light</vt:lpstr>
      <vt:lpstr>Times New Roman</vt:lpstr>
      <vt:lpstr>Verdana</vt:lpstr>
      <vt:lpstr>1_Profile</vt:lpstr>
      <vt:lpstr>PowerPoint Presentation</vt:lpstr>
      <vt:lpstr>National Board Cohort</vt:lpstr>
      <vt:lpstr>Cohort Facilitators</vt:lpstr>
      <vt:lpstr>CERRA’s National Board Support</vt:lpstr>
      <vt:lpstr>Housekeeping</vt:lpstr>
      <vt:lpstr>Table Tent</vt:lpstr>
      <vt:lpstr>Why is National Board Important?</vt:lpstr>
      <vt:lpstr>National Board at a Glance</vt:lpstr>
      <vt:lpstr>Fields of Certification</vt:lpstr>
      <vt:lpstr>Fields of Certification</vt:lpstr>
      <vt:lpstr>Registration</vt:lpstr>
      <vt:lpstr>Don’t Forget Your Release Forms</vt:lpstr>
      <vt:lpstr>PowerPoint Presentation</vt:lpstr>
      <vt:lpstr>Five Core Propositions</vt:lpstr>
      <vt:lpstr>Five Core Propositions</vt:lpstr>
      <vt:lpstr>PowerPoint Presentation</vt:lpstr>
      <vt:lpstr>What are your major insights?</vt:lpstr>
      <vt:lpstr>PowerPoint Presentation</vt:lpstr>
      <vt:lpstr>Component Two:   Differentiation of Instruction</vt:lpstr>
      <vt:lpstr>Essentials of Component Two</vt:lpstr>
      <vt:lpstr>Selection of Students  </vt:lpstr>
      <vt:lpstr>Students  </vt:lpstr>
      <vt:lpstr>Selection of Assessments  </vt:lpstr>
      <vt:lpstr>Both Assessments  </vt:lpstr>
      <vt:lpstr>Common Features of Component Two</vt:lpstr>
      <vt:lpstr>PowerPoint Presentation</vt:lpstr>
      <vt:lpstr>PowerPoint Presentation</vt:lpstr>
      <vt:lpstr>Component Four: Effective and Reflective Practitioner</vt:lpstr>
      <vt:lpstr>Component Four Advice  from the NB Assessment Team</vt:lpstr>
      <vt:lpstr>Component Four Comments by the NB Assessment Team</vt:lpstr>
      <vt:lpstr>Component Four Requirements</vt:lpstr>
      <vt:lpstr>PowerPoint Presentation</vt:lpstr>
      <vt:lpstr>Resource Management</vt:lpstr>
      <vt:lpstr>Resource Management</vt:lpstr>
      <vt:lpstr>Resource Management</vt:lpstr>
      <vt:lpstr>Homework, Preparation, and Advice</vt:lpstr>
    </vt:vector>
  </TitlesOfParts>
  <Company>Winthrop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Jenna Hallman</dc:creator>
  <cp:lastModifiedBy>Hallman, Jenna</cp:lastModifiedBy>
  <cp:revision>85</cp:revision>
  <dcterms:created xsi:type="dcterms:W3CDTF">2016-04-04T13:55:04Z</dcterms:created>
  <dcterms:modified xsi:type="dcterms:W3CDTF">2021-11-14T22:14:04Z</dcterms:modified>
</cp:coreProperties>
</file>