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36"/>
  </p:notesMasterIdLst>
  <p:handoutMasterIdLst>
    <p:handoutMasterId r:id="rId37"/>
  </p:handoutMasterIdLst>
  <p:sldIdLst>
    <p:sldId id="258" r:id="rId3"/>
    <p:sldId id="259" r:id="rId4"/>
    <p:sldId id="260" r:id="rId5"/>
    <p:sldId id="257" r:id="rId6"/>
    <p:sldId id="261" r:id="rId7"/>
    <p:sldId id="262" r:id="rId8"/>
    <p:sldId id="263" r:id="rId9"/>
    <p:sldId id="264" r:id="rId10"/>
    <p:sldId id="265" r:id="rId11"/>
    <p:sldId id="266" r:id="rId12"/>
    <p:sldId id="267" r:id="rId13"/>
    <p:sldId id="268" r:id="rId14"/>
    <p:sldId id="292" r:id="rId15"/>
    <p:sldId id="270" r:id="rId16"/>
    <p:sldId id="271" r:id="rId17"/>
    <p:sldId id="273" r:id="rId18"/>
    <p:sldId id="274" r:id="rId19"/>
    <p:sldId id="275" r:id="rId20"/>
    <p:sldId id="276" r:id="rId21"/>
    <p:sldId id="277" r:id="rId22"/>
    <p:sldId id="291" r:id="rId23"/>
    <p:sldId id="278" r:id="rId24"/>
    <p:sldId id="290" r:id="rId25"/>
    <p:sldId id="293" r:id="rId26"/>
    <p:sldId id="280" r:id="rId27"/>
    <p:sldId id="294" r:id="rId28"/>
    <p:sldId id="281" r:id="rId29"/>
    <p:sldId id="282" r:id="rId30"/>
    <p:sldId id="283" r:id="rId31"/>
    <p:sldId id="284" r:id="rId32"/>
    <p:sldId id="285" r:id="rId33"/>
    <p:sldId id="286" r:id="rId34"/>
    <p:sldId id="287"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9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66" autoAdjust="0"/>
    <p:restoredTop sz="86364"/>
  </p:normalViewPr>
  <p:slideViewPr>
    <p:cSldViewPr snapToGrid="0">
      <p:cViewPr varScale="1">
        <p:scale>
          <a:sx n="61" d="100"/>
          <a:sy n="61" d="100"/>
        </p:scale>
        <p:origin x="234" y="42"/>
      </p:cViewPr>
      <p:guideLst/>
    </p:cSldViewPr>
  </p:slideViewPr>
  <p:outlineViewPr>
    <p:cViewPr>
      <p:scale>
        <a:sx n="33" d="100"/>
        <a:sy n="33" d="100"/>
      </p:scale>
      <p:origin x="0" y="-31128"/>
    </p:cViewPr>
  </p:outlin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6815810-3E7E-481C-A4AB-528EB984D94E}" type="datetimeFigureOut">
              <a:rPr lang="en-US" smtClean="0"/>
              <a:t>11/7/2017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4C2811A-6458-4979-A5F5-970AA832C605}" type="slidenum">
              <a:rPr lang="en-US" smtClean="0"/>
              <a:t>‹#›</a:t>
            </a:fld>
            <a:endParaRPr lang="en-US"/>
          </a:p>
        </p:txBody>
      </p:sp>
    </p:spTree>
    <p:extLst>
      <p:ext uri="{BB962C8B-B14F-4D97-AF65-F5344CB8AC3E}">
        <p14:creationId xmlns:p14="http://schemas.microsoft.com/office/powerpoint/2010/main" val="2120205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E9B9782-7A5A-4A87-921A-63B5B6A99256}" type="datetimeFigureOut">
              <a:rPr lang="en-US" smtClean="0"/>
              <a:t>11/7/2017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7A80990-0356-4F2E-B7A4-20C81A345967}" type="slidenum">
              <a:rPr lang="en-US" smtClean="0"/>
              <a:t>‹#›</a:t>
            </a:fld>
            <a:endParaRPr lang="en-US" dirty="0"/>
          </a:p>
        </p:txBody>
      </p:sp>
    </p:spTree>
    <p:extLst>
      <p:ext uri="{BB962C8B-B14F-4D97-AF65-F5344CB8AC3E}">
        <p14:creationId xmlns:p14="http://schemas.microsoft.com/office/powerpoint/2010/main" val="716289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boardcertifiedteachers.org/sites/default/files/Component%201_at%20a%20glance_v1.5.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boardcertifiedteachers.org/sites/default/files/score_release/NBPTS_Scoring_Guide.pdf"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boardcertifiedteachers.org/sites/default/files/score_release/NBPTS_Scoring_Guide.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xfrm>
            <a:off x="3970938" y="8829967"/>
            <a:ext cx="3037840" cy="46643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eaLnBrk="0" hangingPunct="0">
              <a:defRPr sz="2400">
                <a:solidFill>
                  <a:schemeClr val="tx1"/>
                </a:solidFill>
                <a:latin typeface="Verdana" panose="020B0604030504040204" pitchFamily="34" charset="0"/>
                <a:ea typeface="ＭＳ Ｐゴシック" pitchFamily="2" charset="-128"/>
              </a:defRPr>
            </a:lvl1pPr>
            <a:lvl2pPr marL="757066" indent="-291179" defTabSz="947950" eaLnBrk="0" hangingPunct="0">
              <a:defRPr sz="2400">
                <a:solidFill>
                  <a:schemeClr val="tx1"/>
                </a:solidFill>
                <a:latin typeface="Verdana" panose="020B0604030504040204" pitchFamily="34" charset="0"/>
                <a:ea typeface="ＭＳ Ｐゴシック" pitchFamily="2" charset="-128"/>
              </a:defRPr>
            </a:lvl2pPr>
            <a:lvl3pPr marL="1164717" indent="-232943" defTabSz="947950" eaLnBrk="0" hangingPunct="0">
              <a:defRPr sz="2400">
                <a:solidFill>
                  <a:schemeClr val="tx1"/>
                </a:solidFill>
                <a:latin typeface="Verdana" panose="020B0604030504040204" pitchFamily="34" charset="0"/>
                <a:ea typeface="ＭＳ Ｐゴシック" pitchFamily="2" charset="-128"/>
              </a:defRPr>
            </a:lvl3pPr>
            <a:lvl4pPr marL="1630604" indent="-232943" defTabSz="947950" eaLnBrk="0" hangingPunct="0">
              <a:defRPr sz="2400">
                <a:solidFill>
                  <a:schemeClr val="tx1"/>
                </a:solidFill>
                <a:latin typeface="Verdana" panose="020B0604030504040204" pitchFamily="34" charset="0"/>
                <a:ea typeface="ＭＳ Ｐゴシック" pitchFamily="2" charset="-128"/>
              </a:defRPr>
            </a:lvl4pPr>
            <a:lvl5pPr marL="2096491" indent="-232943" defTabSz="947950" eaLnBrk="0" hangingPunct="0">
              <a:defRPr sz="2400">
                <a:solidFill>
                  <a:schemeClr val="tx1"/>
                </a:solidFill>
                <a:latin typeface="Verdana" panose="020B0604030504040204" pitchFamily="34" charset="0"/>
                <a:ea typeface="ＭＳ Ｐゴシック" pitchFamily="2" charset="-128"/>
              </a:defRPr>
            </a:lvl5pPr>
            <a:lvl6pPr marL="2562377"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3028264"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94151"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960038" indent="-232943" defTabSz="94795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eaLnBrk="1" hangingPunct="1"/>
            <a:fld id="{806DF4D4-8E93-4CAB-8AA2-1AB352EDD4B8}" type="slidenum">
              <a:rPr lang="en-US" altLang="en-US" sz="1200">
                <a:solidFill>
                  <a:srgbClr val="000000"/>
                </a:solidFill>
              </a:rPr>
              <a:pPr eaLnBrk="1" hangingPunct="1"/>
              <a:t>1</a:t>
            </a:fld>
            <a:endParaRPr lang="en-US" altLang="en-US" sz="1200" dirty="0">
              <a:solidFill>
                <a:srgbClr val="000000"/>
              </a:solidFill>
            </a:endParaRPr>
          </a:p>
        </p:txBody>
      </p:sp>
      <p:sp>
        <p:nvSpPr>
          <p:cNvPr id="19458" name="Rectangle 2"/>
          <p:cNvSpPr>
            <a:spLocks noGrp="1" noRot="1" noChangeAspect="1" noChangeArrowheads="1" noTextEdit="1"/>
          </p:cNvSpPr>
          <p:nvPr>
            <p:ph type="sldImg"/>
          </p:nvPr>
        </p:nvSpPr>
        <p:spPr>
          <a:xfrm>
            <a:off x="717550" y="1162050"/>
            <a:ext cx="5575300" cy="3136900"/>
          </a:xfrm>
          <a:prstGeom prst="rect">
            <a:avLst/>
          </a:prstGeom>
          <a:ln/>
        </p:spPr>
      </p:sp>
      <p:sp>
        <p:nvSpPr>
          <p:cNvPr id="19459" name="Rectangle 3"/>
          <p:cNvSpPr>
            <a:spLocks noGrp="1" noChangeArrowheads="1"/>
          </p:cNvSpPr>
          <p:nvPr>
            <p:ph type="body" idx="1"/>
          </p:nvPr>
        </p:nvSpPr>
        <p:spPr>
          <a:xfrm>
            <a:off x="701040" y="4473892"/>
            <a:ext cx="5608320" cy="366045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Candidate Support Providers should access the resources (videos and printable materials) at http://www.boardcertifiedteachers.org/resources.  </a:t>
            </a:r>
          </a:p>
          <a:p>
            <a:endParaRPr lang="en-US" altLang="en-US" dirty="0" smtClean="0"/>
          </a:p>
          <a:p>
            <a:r>
              <a:rPr lang="en-US" altLang="en-US" dirty="0" smtClean="0"/>
              <a:t>Any</a:t>
            </a:r>
            <a:r>
              <a:rPr lang="en-US" altLang="en-US" baseline="0" dirty="0" smtClean="0"/>
              <a:t> slide with yellow and gray bands at the top came directly from NBPTS. Please be sure to give NBPTS credit for these slides. </a:t>
            </a:r>
            <a:endParaRPr lang="en-US" altLang="en-US" dirty="0" smtClean="0"/>
          </a:p>
          <a:p>
            <a:endParaRPr lang="en-US" altLang="en-US" dirty="0" smtClean="0">
              <a:ea typeface="ＭＳ Ｐゴシック" pitchFamily="2" charset="-128"/>
            </a:endParaRPr>
          </a:p>
        </p:txBody>
      </p:sp>
    </p:spTree>
    <p:extLst>
      <p:ext uri="{BB962C8B-B14F-4D97-AF65-F5344CB8AC3E}">
        <p14:creationId xmlns:p14="http://schemas.microsoft.com/office/powerpoint/2010/main" val="3051431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446088" y="688975"/>
            <a:ext cx="6118225" cy="3441700"/>
          </a:xfrm>
          <a:prstGeom prst="rect">
            <a:avLst/>
          </a:prstGeom>
          <a:noFill/>
          <a:ln>
            <a:solidFill>
              <a:srgbClr val="000000"/>
            </a:solidFill>
            <a:miter lim="800000"/>
            <a:headEnd/>
            <a:tailEnd/>
          </a:ln>
        </p:spPr>
      </p:sp>
      <p:sp>
        <p:nvSpPr>
          <p:cNvPr id="49155" name="Rectangle 3"/>
          <p:cNvSpPr>
            <a:spLocks noGrp="1" noChangeArrowheads="1"/>
          </p:cNvSpPr>
          <p:nvPr>
            <p:ph type="body" idx="1"/>
          </p:nvPr>
        </p:nvSpPr>
        <p:spPr bwMode="auto">
          <a:xfrm>
            <a:off x="143804" y="4130120"/>
            <a:ext cx="6668866" cy="5048462"/>
          </a:xfrm>
          <a:prstGeom prst="rect">
            <a:avLst/>
          </a:prstGeom>
          <a:noFill/>
          <a:ln>
            <a:miter lim="800000"/>
            <a:headEnd/>
            <a:tailEnd/>
          </a:ln>
        </p:spPr>
        <p:txBody>
          <a:bodyPr/>
          <a:lstStyle/>
          <a:p>
            <a:r>
              <a:rPr lang="en-US" altLang="en-US" dirty="0" smtClean="0"/>
              <a:t>NBPTS makes all final determinations of candidate eligibility.  </a:t>
            </a:r>
          </a:p>
          <a:p>
            <a:endParaRPr lang="en-US" altLang="en-US" dirty="0" smtClean="0"/>
          </a:p>
          <a:p>
            <a:r>
              <a:rPr lang="en-US" altLang="en-US" dirty="0" smtClean="0"/>
              <a:t>A  teacher or counselor who received a degree from an institution outside the US will be required to submit proof that the degree is the equivalent of a baccalaureate degree.  Candidates should refer to the Guide to National Board Certification for more information.</a:t>
            </a:r>
          </a:p>
          <a:p>
            <a:endParaRPr lang="en-US" altLang="en-US" dirty="0" smtClean="0"/>
          </a:p>
          <a:p>
            <a:r>
              <a:rPr lang="en-US" dirty="0" smtClean="0"/>
              <a:t>Candidates registering for the Career and Technical Education certificate are required to hold a bachelor’s degree only if their state required one for their current license. </a:t>
            </a:r>
          </a:p>
          <a:p>
            <a:endParaRPr lang="en-US" altLang="en-US" dirty="0" smtClean="0"/>
          </a:p>
          <a:p>
            <a:r>
              <a:rPr lang="en-US" altLang="en-US" dirty="0" smtClean="0"/>
              <a:t>Three years can be interrupted. Teachers must have three FULL years behind them before they apply.  The three years do not have to be in one school, one district, or even one subject.  Counselors must have three years of service in a school. Candidates should refer to the Guide to National Board Certification for more information.</a:t>
            </a:r>
          </a:p>
          <a:p>
            <a:endParaRPr lang="en-US" altLang="en-US" dirty="0" smtClean="0"/>
          </a:p>
          <a:p>
            <a:r>
              <a:rPr lang="en-US" altLang="en-US" dirty="0" smtClean="0"/>
              <a:t>State teaching license could be from more than one state.</a:t>
            </a:r>
          </a:p>
          <a:p>
            <a:endParaRPr lang="en-US" altLang="en-US" dirty="0" smtClean="0"/>
          </a:p>
          <a:p>
            <a:r>
              <a:rPr lang="en-US" altLang="en-US" dirty="0" smtClean="0"/>
              <a:t>NBPTS conducts random audits on eligibility paperwork.  Candidates who are determined to be ineligible through this process will NOT receive a refund.</a:t>
            </a:r>
          </a:p>
          <a:p>
            <a:endParaRPr lang="en-US" altLang="en-US" dirty="0"/>
          </a:p>
          <a:p>
            <a:r>
              <a:rPr lang="en-US" altLang="en-US" dirty="0" smtClean="0"/>
              <a:t>NBPTS adopted a prerequisite policy for the World Languages certificate area. In addition to the National Board candidate eligibility prerequisites, World Languages candidates must meet the National Board World Languages Standards for language proficiency by providing official American Council on the Teaching of Foreign Languages (ACTFL) certified ratings of  Advanced Low or higher from two ACTFL assessments: the Oral Proficiency Interview (OPI) and the Writing Proficiency Test (WPT). ACTFL certificates from any version of the OPI and WPT, such as </a:t>
            </a:r>
            <a:r>
              <a:rPr lang="en-US" altLang="en-US" dirty="0" err="1" smtClean="0"/>
              <a:t>OPIc</a:t>
            </a:r>
            <a:r>
              <a:rPr lang="en-US" altLang="en-US" dirty="0" smtClean="0"/>
              <a:t>, Advanced Level Check – Speaking and Advanced Level Check – Writing, are allowed. </a:t>
            </a:r>
          </a:p>
        </p:txBody>
      </p:sp>
    </p:spTree>
    <p:extLst>
      <p:ext uri="{BB962C8B-B14F-4D97-AF65-F5344CB8AC3E}">
        <p14:creationId xmlns:p14="http://schemas.microsoft.com/office/powerpoint/2010/main" val="1322837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017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smtClean="0"/>
              <a:t>Retake fees for Component 1 will be $125 per exercise and/or selected response section.</a:t>
            </a:r>
          </a:p>
          <a:p>
            <a:r>
              <a:rPr lang="en-US" altLang="en-US" dirty="0" smtClean="0"/>
              <a:t>Retake fees for all other Components will be $475.</a:t>
            </a:r>
          </a:p>
        </p:txBody>
      </p:sp>
    </p:spTree>
    <p:extLst>
      <p:ext uri="{BB962C8B-B14F-4D97-AF65-F5344CB8AC3E}">
        <p14:creationId xmlns:p14="http://schemas.microsoft.com/office/powerpoint/2010/main" val="2881944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1203"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smtClean="0"/>
              <a:t>Candidates may delay the payment of the $475 Component Fee(s) until February 28</a:t>
            </a:r>
            <a:r>
              <a:rPr lang="en-US" baseline="30000" dirty="0" smtClean="0"/>
              <a:t>th</a:t>
            </a:r>
            <a:r>
              <a:rPr lang="en-US" dirty="0" smtClean="0"/>
              <a:t> but must make the entire payment at one time.  </a:t>
            </a:r>
          </a:p>
        </p:txBody>
      </p:sp>
    </p:spTree>
    <p:extLst>
      <p:ext uri="{BB962C8B-B14F-4D97-AF65-F5344CB8AC3E}">
        <p14:creationId xmlns:p14="http://schemas.microsoft.com/office/powerpoint/2010/main" val="1680752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normAutofit/>
          </a:bodyPr>
          <a:lstStyle/>
          <a:p>
            <a:pPr defTabSz="931774" eaLnBrk="0" fontAlgn="base" hangingPunct="0">
              <a:spcBef>
                <a:spcPct val="30000"/>
              </a:spcBef>
              <a:spcAft>
                <a:spcPct val="0"/>
              </a:spcAft>
              <a:defRPr/>
            </a:pPr>
            <a:r>
              <a:rPr lang="en-US" altLang="en-US" dirty="0">
                <a:solidFill>
                  <a:srgbClr val="0070C0"/>
                </a:solidFill>
              </a:rPr>
              <a:t>Be sure the candidates are aware of the fact that dates can change, and so it would be advisable to periodically check the National Board site for accurate information as they go through the process.</a:t>
            </a:r>
          </a:p>
          <a:p>
            <a:endParaRPr lang="en-US" dirty="0"/>
          </a:p>
        </p:txBody>
      </p:sp>
    </p:spTree>
    <p:extLst>
      <p:ext uri="{BB962C8B-B14F-4D97-AF65-F5344CB8AC3E}">
        <p14:creationId xmlns:p14="http://schemas.microsoft.com/office/powerpoint/2010/main" val="2530690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lstStyle/>
          <a:p>
            <a:endParaRPr lang="en-US" dirty="0"/>
          </a:p>
        </p:txBody>
      </p:sp>
    </p:spTree>
    <p:extLst>
      <p:ext uri="{BB962C8B-B14F-4D97-AF65-F5344CB8AC3E}">
        <p14:creationId xmlns:p14="http://schemas.microsoft.com/office/powerpoint/2010/main" val="2457546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2227"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pPr>
              <a:buFont typeface="Arial" charset="0"/>
              <a:buChar char="•"/>
            </a:pPr>
            <a:r>
              <a:rPr lang="en-US" dirty="0" smtClean="0"/>
              <a:t>*As reported by NBPTS</a:t>
            </a:r>
          </a:p>
          <a:p>
            <a:pPr>
              <a:buFont typeface="Arial" charset="0"/>
              <a:buChar char="•"/>
            </a:pPr>
            <a:r>
              <a:rPr lang="en-US" dirty="0" smtClean="0"/>
              <a:t>**Numbers reported by CERRA spring of 2015</a:t>
            </a:r>
          </a:p>
        </p:txBody>
      </p:sp>
    </p:spTree>
    <p:extLst>
      <p:ext uri="{BB962C8B-B14F-4D97-AF65-F5344CB8AC3E}">
        <p14:creationId xmlns:p14="http://schemas.microsoft.com/office/powerpoint/2010/main" val="4132770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529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smtClean="0"/>
              <a:t>Beginning in 2016-2017 certification may take between one and five years.</a:t>
            </a:r>
          </a:p>
        </p:txBody>
      </p:sp>
    </p:spTree>
    <p:extLst>
      <p:ext uri="{BB962C8B-B14F-4D97-AF65-F5344CB8AC3E}">
        <p14:creationId xmlns:p14="http://schemas.microsoft.com/office/powerpoint/2010/main" val="2319361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7347"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smtClean="0"/>
              <a:t>Candidates should review the Component 1 At-A-Glance document available at </a:t>
            </a:r>
            <a:r>
              <a:rPr lang="en-US" dirty="0" smtClean="0">
                <a:hlinkClick r:id="rId3" invalidUrl="http://boardcertifiedteachers.org/sites/default/files/Component 1_at a glance_v1.5.pdf"/>
              </a:rPr>
              <a:t>http://boardcertifiedteachers.org/sites/default/files/Component%201_at%20a%20glance_v1.5.pdf</a:t>
            </a:r>
            <a:r>
              <a:rPr lang="en-US" dirty="0" smtClean="0"/>
              <a:t>. </a:t>
            </a:r>
          </a:p>
        </p:txBody>
      </p:sp>
    </p:spTree>
    <p:extLst>
      <p:ext uri="{BB962C8B-B14F-4D97-AF65-F5344CB8AC3E}">
        <p14:creationId xmlns:p14="http://schemas.microsoft.com/office/powerpoint/2010/main" val="2037022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smtClean="0"/>
              <a:t>Candidates should refer to the Component 1: Content Knowledge At-A-Glance document which provides the names and descriptions of the three constructed response exercises and the content covered in the selected response items for each certificate.  Candidates should also view the Assessment Center Policy and Guidelines documents.</a:t>
            </a:r>
            <a:r>
              <a:rPr lang="en-US" baseline="0" dirty="0" smtClean="0"/>
              <a:t> </a:t>
            </a:r>
            <a:r>
              <a:rPr lang="en-US" dirty="0" smtClean="0"/>
              <a:t>These documents can be found at:  http://boardcertifiedteachers.org/first-time-candidates. Candidates are not penalized for guessing on SRIs. Each</a:t>
            </a:r>
            <a:r>
              <a:rPr lang="en-US" baseline="0" dirty="0" smtClean="0"/>
              <a:t> SRI is a multiple choice question and candidates should select the BEST answer. </a:t>
            </a:r>
          </a:p>
          <a:p>
            <a:endParaRPr lang="en-US" baseline="0" dirty="0" smtClean="0"/>
          </a:p>
          <a:p>
            <a:endParaRPr lang="en-US" dirty="0" smtClean="0"/>
          </a:p>
        </p:txBody>
      </p:sp>
    </p:spTree>
    <p:extLst>
      <p:ext uri="{BB962C8B-B14F-4D97-AF65-F5344CB8AC3E}">
        <p14:creationId xmlns:p14="http://schemas.microsoft.com/office/powerpoint/2010/main" val="1903375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59395"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dirty="0" smtClean="0"/>
              <a:t>Candidates should refer to the Component 2: Content Knowledge At-A-Glance document which provides some initial information about the requirements.  This document can be found at:  http://boardcertifiedteachers.org/first-time-candidates. They may also view the entire portfolio</a:t>
            </a:r>
            <a:r>
              <a:rPr lang="en-US" baseline="0" dirty="0" smtClean="0"/>
              <a:t> instructions at the same site. </a:t>
            </a:r>
            <a:endParaRPr lang="en-US" dirty="0" smtClean="0"/>
          </a:p>
          <a:p>
            <a:endParaRPr lang="en-US" dirty="0" smtClean="0"/>
          </a:p>
        </p:txBody>
      </p:sp>
    </p:spTree>
    <p:extLst>
      <p:ext uri="{BB962C8B-B14F-4D97-AF65-F5344CB8AC3E}">
        <p14:creationId xmlns:p14="http://schemas.microsoft.com/office/powerpoint/2010/main" val="156258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Tree>
    <p:extLst>
      <p:ext uri="{BB962C8B-B14F-4D97-AF65-F5344CB8AC3E}">
        <p14:creationId xmlns:p14="http://schemas.microsoft.com/office/powerpoint/2010/main" val="4118742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6041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smtClean="0"/>
              <a:t>Information about Component </a:t>
            </a:r>
            <a:r>
              <a:rPr lang="en-US" altLang="en-US" baseline="0" dirty="0" smtClean="0"/>
              <a:t>4 will be added to </a:t>
            </a:r>
            <a:r>
              <a:rPr lang="en-US" altLang="en-US" dirty="0" smtClean="0"/>
              <a:t>the NB website at http://boardcertifiedteachers.org/first-time-candidates.</a:t>
            </a:r>
          </a:p>
        </p:txBody>
      </p:sp>
    </p:spTree>
    <p:extLst>
      <p:ext uri="{BB962C8B-B14F-4D97-AF65-F5344CB8AC3E}">
        <p14:creationId xmlns:p14="http://schemas.microsoft.com/office/powerpoint/2010/main" val="19379030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xfrm>
            <a:off x="446088" y="688975"/>
            <a:ext cx="6118225" cy="3441700"/>
          </a:xfrm>
          <a:prstGeom prst="rect">
            <a:avLst/>
          </a:prstGeom>
          <a:noFill/>
          <a:ln w="12700">
            <a:solidFill>
              <a:srgbClr val="000000"/>
            </a:solidFill>
            <a:miter lim="800000"/>
            <a:headEnd/>
            <a:tailEnd/>
          </a:ln>
        </p:spPr>
      </p:sp>
      <p:sp>
        <p:nvSpPr>
          <p:cNvPr id="60419" name="Notes Placeholder 2"/>
          <p:cNvSpPr>
            <a:spLocks noGrp="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smtClean="0"/>
              <a:t>Additional information about Component </a:t>
            </a:r>
            <a:r>
              <a:rPr lang="en-US" altLang="en-US" baseline="0" dirty="0" smtClean="0"/>
              <a:t>4 is available on the</a:t>
            </a:r>
            <a:r>
              <a:rPr lang="en-US" altLang="en-US" dirty="0" smtClean="0"/>
              <a:t> NB website at http://boardcertifiedteachers.org/first-time-candidates.</a:t>
            </a:r>
          </a:p>
        </p:txBody>
      </p:sp>
    </p:spTree>
    <p:extLst>
      <p:ext uri="{BB962C8B-B14F-4D97-AF65-F5344CB8AC3E}">
        <p14:creationId xmlns:p14="http://schemas.microsoft.com/office/powerpoint/2010/main" val="33589612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Candidates should review the Scoring Guide available at </a:t>
            </a:r>
            <a:r>
              <a:rPr lang="en-US" dirty="0" smtClean="0">
                <a:hlinkClick r:id="rId3"/>
              </a:rPr>
              <a:t>http://boardcertifiedteachers.org/sites/default/files/score_release/NBPTS_Scoring_Guide.pdf</a:t>
            </a:r>
            <a:r>
              <a:rPr lang="en-US" dirty="0" smtClean="0"/>
              <a:t>. </a:t>
            </a:r>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22</a:t>
            </a:fld>
            <a:endParaRPr lang="en-US" dirty="0"/>
          </a:p>
        </p:txBody>
      </p:sp>
    </p:spTree>
    <p:extLst>
      <p:ext uri="{BB962C8B-B14F-4D97-AF65-F5344CB8AC3E}">
        <p14:creationId xmlns:p14="http://schemas.microsoft.com/office/powerpoint/2010/main" val="3688178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Candidates should review the Scoring Guide available at </a:t>
            </a:r>
            <a:r>
              <a:rPr lang="en-US" dirty="0" smtClean="0">
                <a:hlinkClick r:id="rId3"/>
              </a:rPr>
              <a:t>http://boardcertifiedteachers.org/sites/default/files/score_release/NBPTS_Scoring_Guide.pdf</a:t>
            </a:r>
            <a:r>
              <a:rPr lang="en-US" dirty="0" smtClean="0"/>
              <a:t>. </a:t>
            </a:r>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23</a:t>
            </a:fld>
            <a:endParaRPr lang="en-US" dirty="0"/>
          </a:p>
        </p:txBody>
      </p:sp>
    </p:spTree>
    <p:extLst>
      <p:ext uri="{BB962C8B-B14F-4D97-AF65-F5344CB8AC3E}">
        <p14:creationId xmlns:p14="http://schemas.microsoft.com/office/powerpoint/2010/main" val="3036075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lstStyle/>
          <a:p>
            <a:r>
              <a:rPr lang="en-US" dirty="0" smtClean="0"/>
              <a:t>C1 =</a:t>
            </a:r>
            <a:r>
              <a:rPr lang="en-US" baseline="0" dirty="0" smtClean="0"/>
              <a:t> Component 1</a:t>
            </a:r>
            <a:endParaRPr lang="en-US" dirty="0" smtClean="0"/>
          </a:p>
          <a:p>
            <a:r>
              <a:rPr lang="en-US" dirty="0" smtClean="0"/>
              <a:t>C2 = Component</a:t>
            </a:r>
            <a:r>
              <a:rPr lang="en-US" baseline="0" dirty="0" smtClean="0"/>
              <a:t> 2</a:t>
            </a:r>
          </a:p>
          <a:p>
            <a:r>
              <a:rPr lang="en-US" baseline="0" dirty="0" smtClean="0"/>
              <a:t>C3 = Component 3</a:t>
            </a:r>
          </a:p>
          <a:p>
            <a:r>
              <a:rPr lang="en-US" baseline="0" dirty="0" smtClean="0"/>
              <a:t>C4 = Component 4</a:t>
            </a:r>
          </a:p>
          <a:p>
            <a:r>
              <a:rPr lang="en-US" dirty="0" smtClean="0"/>
              <a:t>Minimum Section Average Score Requirements For the purposes of scoring, the assessment required for National Board Certification is split into two sections: the assessment center section (which is made up of the selected response part and the three constructed response items of Component 1) and the portfolio section (which is made up of Components 2, 3, and 4). Candidates must earn minimum unweighted average scores on the assessment center section and the portfolio section. These are new requirements that began in the 2014–2015 cycle. These requirements indicate to both candidates and policymakers that the National Board values the aspects of teaching that both of these sections assess. In addition, a minimum average score does not allow a candidate to be eligible for certification if he/she received high scores on one section and very low scores on the other section. The institution of minimum average scores was not designed to be a performance standard indicative of accomplished teaching. Rather, the purpose of the minimum average scores is to ensure that candidates must demonstrate at least limited evidence (scoring rubric Level 2 core definition of which 1.75 is the lower bound) of what each section measures in order to be eligible for certification at the overall assessment level. IMPORTANT: Achieving the minimum unweighted average score on both the assessment center section and the portfolio section does not ensure that you will meet the overall score required for certification. In other words, there are three score requirements to meet in order to achieve National Board Certification: 1. You must earn a minimum unweighted average score of 1.75 on Component 1 (i.e., the assessment center section). The minimum score requirement on this section is based on unweighted rubric scores, not weighted scores. The unweighted average score for the assessment center section is based on averaging the rubric scores from the three constructed response items and the selected response part converted score. NOTE: The number of scorable items answered correctly (0–40) will be converted to a 0–4.25 score scale before averaging. All scores are all rounded to three decimal places. 2. You must earn a minimum unweighted average score of 1.75 on Components 2 through 4 (i.e., the portfolio section). The minimum score requirement on this section is based on unweighted rubric scores, not weighted scores. The unweighted average score for the portfolio section is based on averaging the rubric scores from each of the three portfolio components. All scores are all rounded to three decimal places. 3. You must earn a total weighted score at or above the performance standard total weighted score (to be determined in 2017 after standard setting). Once the performance standard is determined, your scores will be weighted and a total weighted score will be calculated. The rigorous process of setting the performance standard for certification involves examining candidate work on all four components of the assessment. That comprehensive candidate work won't be available until all components are scored in late 2017. In the meanwhile, continue to interpret your scores in light of the scoring rubrics.</a:t>
            </a:r>
            <a:endParaRPr lang="en-US" baseline="0" dirty="0" smtClean="0"/>
          </a:p>
          <a:p>
            <a:r>
              <a:rPr lang="en-US" baseline="0" dirty="0" smtClean="0"/>
              <a:t>SRI = Selected Response Items</a:t>
            </a:r>
          </a:p>
          <a:p>
            <a:r>
              <a:rPr lang="en-US" baseline="0" dirty="0" smtClean="0"/>
              <a:t>CRE = Constructed Response Entries</a:t>
            </a:r>
          </a:p>
          <a:p>
            <a:endParaRPr lang="en-US" baseline="0" dirty="0" smtClean="0"/>
          </a:p>
          <a:p>
            <a:r>
              <a:rPr lang="en-US" baseline="0" dirty="0" smtClean="0"/>
              <a:t>Floor score = the lowest score the instrument can reliably measure; Must have a 1.75 or higher,</a:t>
            </a:r>
            <a:r>
              <a:rPr lang="en-US" dirty="0" smtClean="0"/>
              <a:t> but a 1.75 may not be high enough for certification</a:t>
            </a:r>
            <a:endParaRPr lang="en-US" baseline="0" dirty="0" smtClean="0"/>
          </a:p>
          <a:p>
            <a:endParaRPr lang="en-US" baseline="0" dirty="0" smtClean="0"/>
          </a:p>
          <a:p>
            <a:r>
              <a:rPr lang="en-US" baseline="0" dirty="0" smtClean="0"/>
              <a:t>Cut scores cannot be determined until after the entry 4 is completed.</a:t>
            </a:r>
          </a:p>
          <a:p>
            <a:endParaRPr lang="en-US" dirty="0"/>
          </a:p>
          <a:p>
            <a:r>
              <a:rPr lang="en-US" dirty="0" smtClean="0"/>
              <a:t>Meeting the minimum average score requirement of 1.75 on the assessment center and portfolio sections is necessary but might not be sufficient to achieve certification. A minimum total weighted scaled score (to be determined in 2017) is also required. If you earned an average score of higher than 1.75, you may eventually want to consider retaking a component to maximize the potential for meeting or surpassing the total weighted scaled score performance standard. You will have a clearer picture of whether you need to retake components to meet the total weighted scaled score required once the performance standard is determined.</a:t>
            </a:r>
            <a:endParaRPr lang="en-US" dirty="0"/>
          </a:p>
        </p:txBody>
      </p:sp>
    </p:spTree>
    <p:extLst>
      <p:ext uri="{BB962C8B-B14F-4D97-AF65-F5344CB8AC3E}">
        <p14:creationId xmlns:p14="http://schemas.microsoft.com/office/powerpoint/2010/main" val="14061114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4A97"/>
                </a:solidFill>
                <a:latin typeface="Arial" panose="020B0604020202020204" pitchFamily="34" charset="0"/>
                <a:cs typeface="Arial" panose="020B0604020202020204" pitchFamily="34" charset="0"/>
              </a:rPr>
              <a:t>According to NBPTS, “</a:t>
            </a:r>
            <a:r>
              <a:rPr lang="en-US" sz="1200" dirty="0" smtClean="0">
                <a:solidFill>
                  <a:srgbClr val="004A97"/>
                </a:solidFill>
                <a:cs typeface="Arial" panose="020B0604020202020204" pitchFamily="34" charset="0"/>
              </a:rPr>
              <a:t>t</a:t>
            </a:r>
            <a:r>
              <a:rPr lang="en-US" sz="1200" dirty="0" smtClean="0">
                <a:solidFill>
                  <a:srgbClr val="004A97"/>
                </a:solidFill>
              </a:rPr>
              <a:t>he intention of the assessment redesign was not to raise or lower the standard for achieving National Board Certification. Candidates must demonstrate the same level of accomplished teaching practice to achieve certification that was required to achieve certification on the previous assessment.”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4A97"/>
              </a:solidFill>
              <a:latin typeface="Arial" panose="020B0604020202020204" pitchFamily="34" charset="0"/>
              <a:cs typeface="Arial" panose="020B0604020202020204" pitchFamily="34" charset="0"/>
            </a:endParaRPr>
          </a:p>
          <a:p>
            <a:r>
              <a:rPr lang="en-US" sz="1200" b="1" i="0" kern="1200" dirty="0" smtClean="0">
                <a:solidFill>
                  <a:schemeClr val="tx1"/>
                </a:solidFill>
                <a:effectLst/>
                <a:latin typeface="+mn-lt"/>
                <a:ea typeface="+mn-ea"/>
                <a:cs typeface="+mn-cs"/>
              </a:rPr>
              <a:t>Clarifying Important Terms</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We want to provide definitions of and context for some frequently used score-related terms to assure understanding:</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Weighted scaled score</a:t>
            </a:r>
            <a:r>
              <a:rPr lang="en-US" sz="1200" b="0" i="0" kern="1200" dirty="0" smtClean="0">
                <a:solidFill>
                  <a:schemeClr val="tx1"/>
                </a:solidFill>
                <a:effectLst/>
                <a:latin typeface="+mn-lt"/>
                <a:ea typeface="+mn-ea"/>
                <a:cs typeface="+mn-cs"/>
              </a:rPr>
              <a:t>: A component (or exercise) score that has been multiplied by a scaling weight* (a number) that reflects its importance, or weight, within the total assessment and transforms the score to a scale different than the rubric score scale. Candidate score reports in 2015 and 2016 only reported unweighted, raw rubric scale scores. On 2017 score reports, scaling weights and weighted scaled scores will also be provided.</a:t>
            </a:r>
          </a:p>
          <a:p>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Total weighted scaled score</a:t>
            </a:r>
            <a:r>
              <a:rPr lang="en-US" sz="1200" b="0" i="0" kern="1200" dirty="0" smtClean="0">
                <a:solidFill>
                  <a:schemeClr val="tx1"/>
                </a:solidFill>
                <a:effectLst/>
                <a:latin typeface="+mn-lt"/>
                <a:ea typeface="+mn-ea"/>
                <a:cs typeface="+mn-cs"/>
              </a:rPr>
              <a:t>: The total weighted scaled score is the sum of the weighted scaled scores. The weighted scale ranges from 30 to 180.</a:t>
            </a:r>
          </a:p>
          <a:p>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Performance standard: </a:t>
            </a:r>
            <a:r>
              <a:rPr lang="en-US" sz="1200" b="0" i="0" kern="1200" dirty="0" smtClean="0">
                <a:solidFill>
                  <a:schemeClr val="tx1"/>
                </a:solidFill>
                <a:effectLst/>
                <a:latin typeface="+mn-lt"/>
                <a:ea typeface="+mn-ea"/>
                <a:cs typeface="+mn-cs"/>
              </a:rPr>
              <a:t>The total weighted scaled score required to achieve National Board Certification. The total weighted scaled score to achieve is 110.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4A97"/>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25</a:t>
            </a:fld>
            <a:endParaRPr lang="en-US" dirty="0"/>
          </a:p>
        </p:txBody>
      </p:sp>
    </p:spTree>
    <p:extLst>
      <p:ext uri="{BB962C8B-B14F-4D97-AF65-F5344CB8AC3E}">
        <p14:creationId xmlns:p14="http://schemas.microsoft.com/office/powerpoint/2010/main" val="28738288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26</a:t>
            </a:fld>
            <a:endParaRPr lang="en-US" dirty="0"/>
          </a:p>
        </p:txBody>
      </p:sp>
    </p:spTree>
    <p:extLst>
      <p:ext uri="{BB962C8B-B14F-4D97-AF65-F5344CB8AC3E}">
        <p14:creationId xmlns:p14="http://schemas.microsoft.com/office/powerpoint/2010/main" val="33485995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xfrm>
            <a:off x="476250" y="696913"/>
            <a:ext cx="6057900" cy="3408362"/>
          </a:xfrm>
          <a:prstGeom prst="rect">
            <a:avLst/>
          </a:prstGeom>
          <a:noFill/>
          <a:ln>
            <a:solidFill>
              <a:srgbClr val="000000"/>
            </a:solidFill>
            <a:miter lim="800000"/>
            <a:headEnd/>
            <a:tailEnd/>
          </a:ln>
        </p:spPr>
      </p:sp>
      <p:sp>
        <p:nvSpPr>
          <p:cNvPr id="61443" name="Rectangle 3"/>
          <p:cNvSpPr>
            <a:spLocks noGrp="1" noChangeArrowheads="1"/>
          </p:cNvSpPr>
          <p:nvPr>
            <p:ph type="body" idx="1"/>
          </p:nvPr>
        </p:nvSpPr>
        <p:spPr bwMode="auto">
          <a:xfrm>
            <a:off x="934720" y="4338320"/>
            <a:ext cx="5140960" cy="4183380"/>
          </a:xfrm>
          <a:prstGeom prst="rect">
            <a:avLst/>
          </a:prstGeom>
          <a:noFill/>
          <a:ln>
            <a:miter lim="800000"/>
            <a:headEnd/>
            <a:tailEnd/>
          </a:ln>
        </p:spPr>
        <p:txBody>
          <a:bodyPr/>
          <a:lstStyle/>
          <a:p>
            <a:r>
              <a:rPr lang="en-US" altLang="en-US" dirty="0" smtClean="0"/>
              <a:t>KEY info: this is an annual item on the state budget</a:t>
            </a:r>
          </a:p>
          <a:p>
            <a:endParaRPr lang="en-US" altLang="en-US" dirty="0" smtClean="0"/>
          </a:p>
          <a:p>
            <a:r>
              <a:rPr lang="en-US" altLang="en-US" dirty="0" smtClean="0"/>
              <a:t>If the General Assembly decides to make a change it will be effective July 1, 2017.  It is important that they stay informed.  Contact CERRA with questions.</a:t>
            </a:r>
          </a:p>
          <a:p>
            <a:endParaRPr lang="en-US" altLang="en-US" dirty="0" smtClean="0"/>
          </a:p>
          <a:p>
            <a:r>
              <a:rPr lang="en-US" altLang="en-US" dirty="0" smtClean="0"/>
              <a:t>Those who apply after July 1, 2010 will receive the supplement at the $5,000 level for 10 years.  They will not have the opportunity to renew and continue to receive the supplement. This may change with National</a:t>
            </a:r>
            <a:r>
              <a:rPr lang="en-US" altLang="en-US" baseline="0" dirty="0" smtClean="0"/>
              <a:t> Board’s recent decision to make the certificate valid for 5 years instead of 10.</a:t>
            </a:r>
            <a:endParaRPr lang="en-US" altLang="en-US" dirty="0" smtClean="0"/>
          </a:p>
          <a:p>
            <a:endParaRPr lang="en-US" altLang="en-US" dirty="0" smtClean="0"/>
          </a:p>
          <a:p>
            <a:endParaRPr lang="en-US" altLang="en-US" dirty="0" smtClean="0"/>
          </a:p>
          <a:p>
            <a:r>
              <a:rPr lang="en-US" altLang="en-US" dirty="0" smtClean="0"/>
              <a:t>It is critical that candidates contact NB if there are ANY changes related to their candidacy…withdrawal, changing certificate area, moving to another school, changing home address, etc.</a:t>
            </a:r>
          </a:p>
          <a:p>
            <a:endParaRPr lang="en-US" altLang="en-US" dirty="0" smtClean="0"/>
          </a:p>
          <a:p>
            <a:endParaRPr lang="en-US" altLang="en-US" dirty="0" smtClean="0"/>
          </a:p>
        </p:txBody>
      </p:sp>
    </p:spTree>
    <p:extLst>
      <p:ext uri="{BB962C8B-B14F-4D97-AF65-F5344CB8AC3E}">
        <p14:creationId xmlns:p14="http://schemas.microsoft.com/office/powerpoint/2010/main" val="3628324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28</a:t>
            </a:fld>
            <a:endParaRPr lang="en-US" dirty="0"/>
          </a:p>
        </p:txBody>
      </p:sp>
    </p:spTree>
    <p:extLst>
      <p:ext uri="{BB962C8B-B14F-4D97-AF65-F5344CB8AC3E}">
        <p14:creationId xmlns:p14="http://schemas.microsoft.com/office/powerpoint/2010/main" val="6344423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29</a:t>
            </a:fld>
            <a:endParaRPr lang="en-US" dirty="0"/>
          </a:p>
        </p:txBody>
      </p:sp>
    </p:spTree>
    <p:extLst>
      <p:ext uri="{BB962C8B-B14F-4D97-AF65-F5344CB8AC3E}">
        <p14:creationId xmlns:p14="http://schemas.microsoft.com/office/powerpoint/2010/main" val="2322252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Tree>
    <p:extLst>
      <p:ext uri="{BB962C8B-B14F-4D97-AF65-F5344CB8AC3E}">
        <p14:creationId xmlns:p14="http://schemas.microsoft.com/office/powerpoint/2010/main" val="6758131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bwMode="auto">
          <a:xfrm>
            <a:off x="446088" y="688975"/>
            <a:ext cx="6118225" cy="3441700"/>
          </a:xfrm>
          <a:prstGeom prst="rect">
            <a:avLst/>
          </a:prstGeom>
          <a:noFill/>
          <a:ln>
            <a:solidFill>
              <a:srgbClr val="000000"/>
            </a:solidFill>
            <a:miter lim="800000"/>
            <a:headEnd/>
            <a:tailEnd/>
          </a:ln>
        </p:spPr>
      </p:sp>
      <p:sp>
        <p:nvSpPr>
          <p:cNvPr id="62467" name="Rectangle 3"/>
          <p:cNvSpPr>
            <a:spLocks noGrp="1" noChangeArrowheads="1"/>
          </p:cNvSpPr>
          <p:nvPr>
            <p:ph type="body" idx="1"/>
          </p:nvPr>
        </p:nvSpPr>
        <p:spPr bwMode="auto">
          <a:xfrm>
            <a:off x="701040" y="4359302"/>
            <a:ext cx="5608320" cy="4130119"/>
          </a:xfrm>
          <a:prstGeom prst="rect">
            <a:avLst/>
          </a:prstGeom>
          <a:noFill/>
          <a:ln>
            <a:miter lim="800000"/>
            <a:headEnd/>
            <a:tailEnd/>
          </a:ln>
        </p:spPr>
        <p:txBody>
          <a:bodyPr/>
          <a:lstStyle/>
          <a:p>
            <a:r>
              <a:rPr lang="en-US" altLang="en-US" dirty="0" smtClean="0"/>
              <a:t>Stress that it is the candidate’s responsibility to remain in contact with the District Liaison and NBPTS. </a:t>
            </a:r>
          </a:p>
        </p:txBody>
      </p:sp>
    </p:spTree>
    <p:extLst>
      <p:ext uri="{BB962C8B-B14F-4D97-AF65-F5344CB8AC3E}">
        <p14:creationId xmlns:p14="http://schemas.microsoft.com/office/powerpoint/2010/main" val="42529381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bwMode="auto">
          <a:xfrm>
            <a:off x="476250" y="696913"/>
            <a:ext cx="6057900" cy="3408362"/>
          </a:xfrm>
          <a:prstGeom prst="rect">
            <a:avLst/>
          </a:prstGeom>
          <a:noFill/>
          <a:ln>
            <a:solidFill>
              <a:srgbClr val="000000"/>
            </a:solidFill>
            <a:miter lim="800000"/>
            <a:headEnd/>
            <a:tailEnd/>
          </a:ln>
        </p:spPr>
      </p:sp>
      <p:sp>
        <p:nvSpPr>
          <p:cNvPr id="64515" name="Rectangle 3"/>
          <p:cNvSpPr>
            <a:spLocks noGrp="1" noChangeArrowheads="1"/>
          </p:cNvSpPr>
          <p:nvPr>
            <p:ph type="body" idx="1"/>
          </p:nvPr>
        </p:nvSpPr>
        <p:spPr bwMode="auto">
          <a:xfrm>
            <a:off x="934720" y="4338320"/>
            <a:ext cx="5140960" cy="4183380"/>
          </a:xfrm>
          <a:prstGeom prst="rect">
            <a:avLst/>
          </a:prstGeom>
          <a:noFill/>
          <a:ln>
            <a:miter lim="800000"/>
            <a:headEnd/>
            <a:tailEnd/>
          </a:ln>
        </p:spPr>
        <p:txBody>
          <a:bodyPr/>
          <a:lstStyle/>
          <a:p>
            <a:r>
              <a:rPr lang="en-US" altLang="en-US" dirty="0" smtClean="0"/>
              <a:t>Discuss various types of support emphasizing that collaboration with candidates is encouraged but candidates need to be very careful to submit their own work if they work closely with NBCTs or other candidates. You may refer to the NBPTS Ethics Policy and the Candidate Support Guidelines for clarification and support of this discussion.</a:t>
            </a:r>
          </a:p>
        </p:txBody>
      </p:sp>
    </p:spTree>
    <p:extLst>
      <p:ext uri="{BB962C8B-B14F-4D97-AF65-F5344CB8AC3E}">
        <p14:creationId xmlns:p14="http://schemas.microsoft.com/office/powerpoint/2010/main" val="32771337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32</a:t>
            </a:fld>
            <a:endParaRPr lang="en-US" dirty="0"/>
          </a:p>
        </p:txBody>
      </p:sp>
    </p:spTree>
    <p:extLst>
      <p:ext uri="{BB962C8B-B14F-4D97-AF65-F5344CB8AC3E}">
        <p14:creationId xmlns:p14="http://schemas.microsoft.com/office/powerpoint/2010/main" val="26911717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bwMode="auto">
          <a:xfrm>
            <a:off x="446088" y="688975"/>
            <a:ext cx="6118225" cy="3441700"/>
          </a:xfrm>
          <a:prstGeom prst="rect">
            <a:avLst/>
          </a:prstGeom>
          <a:noFill/>
          <a:ln>
            <a:solidFill>
              <a:srgbClr val="000000"/>
            </a:solidFill>
            <a:miter lim="800000"/>
            <a:headEnd/>
            <a:tailEnd/>
          </a:ln>
        </p:spPr>
      </p:sp>
      <p:sp>
        <p:nvSpPr>
          <p:cNvPr id="65539" name="Rectangle 3"/>
          <p:cNvSpPr>
            <a:spLocks noGrp="1" noChangeArrowheads="1"/>
          </p:cNvSpPr>
          <p:nvPr>
            <p:ph type="body" idx="1"/>
          </p:nvPr>
        </p:nvSpPr>
        <p:spPr bwMode="auto">
          <a:xfrm>
            <a:off x="701040" y="4359302"/>
            <a:ext cx="5608320" cy="4130119"/>
          </a:xfrm>
          <a:prstGeom prst="rect">
            <a:avLst/>
          </a:prstGeom>
          <a:noFill/>
          <a:ln>
            <a:miter lim="800000"/>
            <a:headEnd/>
            <a:tailEnd/>
          </a:ln>
        </p:spPr>
        <p:txBody>
          <a:bodyPr/>
          <a:lstStyle/>
          <a:p>
            <a:endParaRPr lang="en-US" altLang="en-US" dirty="0" smtClean="0"/>
          </a:p>
        </p:txBody>
      </p:sp>
    </p:spTree>
    <p:extLst>
      <p:ext uri="{BB962C8B-B14F-4D97-AF65-F5344CB8AC3E}">
        <p14:creationId xmlns:p14="http://schemas.microsoft.com/office/powerpoint/2010/main" val="2972557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1150" y="717550"/>
            <a:ext cx="6388100" cy="3592513"/>
          </a:xfrm>
          <a:prstGeom prst="rect">
            <a:avLst/>
          </a:prstGeom>
        </p:spPr>
      </p:sp>
      <p:sp>
        <p:nvSpPr>
          <p:cNvPr id="3" name="Notes Placeholder 2"/>
          <p:cNvSpPr>
            <a:spLocks noGrp="1"/>
          </p:cNvSpPr>
          <p:nvPr>
            <p:ph type="body" idx="1"/>
          </p:nvPr>
        </p:nvSpPr>
        <p:spPr>
          <a:xfrm>
            <a:off x="701040" y="4473892"/>
            <a:ext cx="5608320" cy="3660458"/>
          </a:xfrm>
          <a:prstGeom prst="rect">
            <a:avLst/>
          </a:prstGeom>
        </p:spPr>
        <p:txBody>
          <a:bodyPr/>
          <a:lstStyle/>
          <a:p>
            <a:r>
              <a:rPr lang="en-US" altLang="en-US" dirty="0" smtClean="0"/>
              <a:t>These 5 core propositions are infused in each certificate area. They are recursive in the standards. They are in embedded in the prompts for the portfolio and assessment center exercises.</a:t>
            </a:r>
          </a:p>
          <a:p>
            <a:endParaRPr lang="en-US" altLang="en-US" dirty="0" smtClean="0"/>
          </a:p>
          <a:p>
            <a:r>
              <a:rPr lang="en-US" altLang="en-US" dirty="0" smtClean="0"/>
              <a:t>The learning for teachers begins as they begin to “see” their practice, their teaching behaviors and the choices they make for students through these “lens”.  </a:t>
            </a:r>
          </a:p>
          <a:p>
            <a:endParaRPr lang="en-US" altLang="en-US" dirty="0" smtClean="0"/>
          </a:p>
          <a:p>
            <a:r>
              <a:rPr lang="en-US" altLang="en-US" dirty="0" smtClean="0"/>
              <a:t>That’s why there isn’t one “template” for what an accomplished teacher is and why candidates must bring their best work to this process.</a:t>
            </a:r>
          </a:p>
          <a:p>
            <a:endParaRPr lang="en-US" altLang="en-US" dirty="0" smtClean="0"/>
          </a:p>
          <a:p>
            <a:r>
              <a:rPr lang="en-US" altLang="en-US" dirty="0" smtClean="0"/>
              <a:t>Candidates should access the NBPTS Five Core Propositions document on the NBPTS website.</a:t>
            </a:r>
          </a:p>
          <a:p>
            <a:endParaRPr lang="en-US" dirty="0"/>
          </a:p>
        </p:txBody>
      </p:sp>
    </p:spTree>
    <p:extLst>
      <p:ext uri="{BB962C8B-B14F-4D97-AF65-F5344CB8AC3E}">
        <p14:creationId xmlns:p14="http://schemas.microsoft.com/office/powerpoint/2010/main" val="758673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446088" y="688975"/>
            <a:ext cx="6119812" cy="3441700"/>
          </a:xfrm>
          <a:prstGeom prst="rect">
            <a:avLst/>
          </a:prstGeom>
          <a:solidFill>
            <a:srgbClr val="FFFFFF"/>
          </a:solidFill>
          <a:ln>
            <a:solidFill>
              <a:srgbClr val="000000"/>
            </a:solidFill>
            <a:miter lim="800000"/>
            <a:headEnd/>
            <a:tailEnd/>
          </a:ln>
        </p:spPr>
      </p:sp>
      <p:sp>
        <p:nvSpPr>
          <p:cNvPr id="46083" name="Rectangle 3"/>
          <p:cNvSpPr>
            <a:spLocks noGrp="1" noChangeArrowheads="1"/>
          </p:cNvSpPr>
          <p:nvPr>
            <p:ph type="body" idx="1"/>
          </p:nvPr>
        </p:nvSpPr>
        <p:spPr bwMode="auto">
          <a:xfrm>
            <a:off x="701040" y="4359302"/>
            <a:ext cx="5608320" cy="4130119"/>
          </a:xfrm>
          <a:prstGeom prst="rect">
            <a:avLst/>
          </a:prstGeom>
          <a:solidFill>
            <a:srgbClr val="FFFFFF"/>
          </a:solidFill>
          <a:ln>
            <a:solidFill>
              <a:srgbClr val="000000"/>
            </a:solidFill>
            <a:miter lim="800000"/>
            <a:headEnd/>
            <a:tailEnd/>
          </a:ln>
        </p:spPr>
        <p:txBody>
          <a:bodyPr/>
          <a:lstStyle/>
          <a:p>
            <a:endParaRPr lang="en-US" altLang="en-US" dirty="0" smtClean="0"/>
          </a:p>
        </p:txBody>
      </p:sp>
    </p:spTree>
    <p:extLst>
      <p:ext uri="{BB962C8B-B14F-4D97-AF65-F5344CB8AC3E}">
        <p14:creationId xmlns:p14="http://schemas.microsoft.com/office/powerpoint/2010/main" val="3555633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A80990-0356-4F2E-B7A4-20C81A345967}" type="slidenum">
              <a:rPr lang="en-US" smtClean="0"/>
              <a:t>6</a:t>
            </a:fld>
            <a:endParaRPr lang="en-US" dirty="0"/>
          </a:p>
        </p:txBody>
      </p:sp>
    </p:spTree>
    <p:extLst>
      <p:ext uri="{BB962C8B-B14F-4D97-AF65-F5344CB8AC3E}">
        <p14:creationId xmlns:p14="http://schemas.microsoft.com/office/powerpoint/2010/main" val="1158266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4294967295"/>
          </p:nvPr>
        </p:nvSpPr>
        <p:spPr bwMode="auto">
          <a:xfrm>
            <a:off x="3970938" y="8718603"/>
            <a:ext cx="3037840" cy="458364"/>
          </a:xfrm>
          <a:prstGeom prst="rect">
            <a:avLst/>
          </a:prstGeom>
          <a:noFill/>
          <a:ln>
            <a:miter lim="800000"/>
            <a:headEnd/>
            <a:tailEnd/>
          </a:ln>
        </p:spPr>
        <p:txBody>
          <a:bodyPr/>
          <a:lstStyle/>
          <a:p>
            <a:fld id="{7B4AC8C9-1AEC-4D76-AE5F-22FBDFCFD476}" type="slidenum">
              <a:rPr lang="en-US" altLang="en-US"/>
              <a:pPr/>
              <a:t>7</a:t>
            </a:fld>
            <a:endParaRPr lang="en-US" altLang="en-US" dirty="0"/>
          </a:p>
        </p:txBody>
      </p:sp>
      <p:sp>
        <p:nvSpPr>
          <p:cNvPr id="47107" name="Rectangle 2"/>
          <p:cNvSpPr>
            <a:spLocks noGrp="1" noRot="1" noChangeAspect="1" noChangeArrowheads="1" noTextEdit="1"/>
          </p:cNvSpPr>
          <p:nvPr>
            <p:ph type="sldImg"/>
          </p:nvPr>
        </p:nvSpPr>
        <p:spPr bwMode="auto">
          <a:xfrm>
            <a:off x="446088" y="688975"/>
            <a:ext cx="6118225" cy="3441700"/>
          </a:xfrm>
          <a:prstGeom prst="rect">
            <a:avLst/>
          </a:prstGeom>
          <a:noFill/>
          <a:ln>
            <a:miter lim="800000"/>
            <a:headEnd/>
            <a:tailEnd/>
          </a:ln>
        </p:spPr>
      </p:sp>
      <p:sp>
        <p:nvSpPr>
          <p:cNvPr id="47108" name="Rectangle 3"/>
          <p:cNvSpPr>
            <a:spLocks noGrp="1" noChangeArrowheads="1"/>
          </p:cNvSpPr>
          <p:nvPr>
            <p:ph type="body" idx="1"/>
          </p:nvPr>
        </p:nvSpPr>
        <p:spPr bwMode="auto">
          <a:xfrm>
            <a:off x="701040" y="4359302"/>
            <a:ext cx="5608320" cy="4130119"/>
          </a:xfrm>
          <a:prstGeom prst="rect">
            <a:avLst/>
          </a:prstGeom>
          <a:noFill/>
          <a:ln>
            <a:miter lim="800000"/>
            <a:headEnd/>
            <a:tailEnd/>
          </a:ln>
        </p:spPr>
        <p:txBody>
          <a:bodyPr/>
          <a:lstStyle/>
          <a:p>
            <a:pPr eaLnBrk="1" hangingPunct="1"/>
            <a:r>
              <a:rPr lang="en-US" altLang="en-US" dirty="0" smtClean="0"/>
              <a:t>The Architecture for Accomplished Teaching (AAT) is a metaphor for what accomplished teachers do in the classroom. What is visible in the classroom may be different but fundamental aspects of teaching are shared by all accomplished teachers. </a:t>
            </a:r>
          </a:p>
          <a:p>
            <a:pPr eaLnBrk="1" hangingPunct="1"/>
            <a:endParaRPr lang="en-US" altLang="en-US" dirty="0" smtClean="0"/>
          </a:p>
          <a:p>
            <a:pPr eaLnBrk="1" hangingPunct="1"/>
            <a:r>
              <a:rPr lang="en-US" altLang="en-US" dirty="0" smtClean="0"/>
              <a:t>This slide goes through the steps of the Architecture of Accomplished Teaching and relates the steps to the 5 Core Propositions. </a:t>
            </a:r>
          </a:p>
          <a:p>
            <a:pPr eaLnBrk="1" hangingPunct="1"/>
            <a:endParaRPr lang="en-US" altLang="en-US" dirty="0" smtClean="0"/>
          </a:p>
        </p:txBody>
      </p:sp>
    </p:spTree>
    <p:extLst>
      <p:ext uri="{BB962C8B-B14F-4D97-AF65-F5344CB8AC3E}">
        <p14:creationId xmlns:p14="http://schemas.microsoft.com/office/powerpoint/2010/main" val="1202036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688975"/>
            <a:ext cx="6118225" cy="3441700"/>
          </a:xfrm>
          <a:prstGeom prst="rect">
            <a:avLst/>
          </a:prstGeom>
          <a:noFill/>
          <a:ln w="12700">
            <a:solidFill>
              <a:prstClr val="black"/>
            </a:solidFill>
          </a:ln>
        </p:spPr>
      </p:sp>
      <p:sp>
        <p:nvSpPr>
          <p:cNvPr id="3" name="Notes Placeholder 2"/>
          <p:cNvSpPr>
            <a:spLocks noGrp="1"/>
          </p:cNvSpPr>
          <p:nvPr>
            <p:ph type="body" idx="1"/>
          </p:nvPr>
        </p:nvSpPr>
        <p:spPr>
          <a:xfrm>
            <a:off x="701040" y="4359302"/>
            <a:ext cx="5608320" cy="4130119"/>
          </a:xfrm>
          <a:prstGeom prst="rect">
            <a:avLst/>
          </a:prstGeom>
        </p:spPr>
        <p:txBody>
          <a:bodyPr>
            <a:normAutofit/>
          </a:bodyPr>
          <a:lstStyle/>
          <a:p>
            <a:endParaRPr lang="en-US" dirty="0"/>
          </a:p>
        </p:txBody>
      </p:sp>
    </p:spTree>
    <p:extLst>
      <p:ext uri="{BB962C8B-B14F-4D97-AF65-F5344CB8AC3E}">
        <p14:creationId xmlns:p14="http://schemas.microsoft.com/office/powerpoint/2010/main" val="4260554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xfrm>
            <a:off x="446088" y="688975"/>
            <a:ext cx="6119812" cy="3441700"/>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701040" y="4359302"/>
            <a:ext cx="5608320" cy="4130119"/>
          </a:xfrm>
          <a:prstGeom prst="rect">
            <a:avLst/>
          </a:prstGeom>
          <a:solidFill>
            <a:srgbClr val="FFFFFF"/>
          </a:solidFill>
          <a:ln>
            <a:solidFill>
              <a:srgbClr val="000000"/>
            </a:solidFill>
            <a:miter lim="800000"/>
            <a:headEnd/>
            <a:tailEnd/>
          </a:ln>
        </p:spPr>
        <p:txBody>
          <a:bodyPr/>
          <a:lstStyle/>
          <a:p>
            <a:r>
              <a:rPr lang="en-US" altLang="en-US" dirty="0" smtClean="0"/>
              <a:t>The core propositions are the umbrella and the standards come from the propositions.  For example, reflective practice comes from Core Proposition 4 “thinking systematically about teaching and learning from experience”.</a:t>
            </a:r>
          </a:p>
        </p:txBody>
      </p:sp>
    </p:spTree>
    <p:extLst>
      <p:ext uri="{BB962C8B-B14F-4D97-AF65-F5344CB8AC3E}">
        <p14:creationId xmlns:p14="http://schemas.microsoft.com/office/powerpoint/2010/main" val="29386868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5181600" y="0"/>
            <a:ext cx="33528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5" name="Rectangle 12"/>
          <p:cNvSpPr>
            <a:spLocks noChangeArrowheads="1"/>
          </p:cNvSpPr>
          <p:nvPr/>
        </p:nvSpPr>
        <p:spPr bwMode="auto">
          <a:xfrm>
            <a:off x="4876800" y="76200"/>
            <a:ext cx="4064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pic>
        <p:nvPicPr>
          <p:cNvPr id="6" name="Picture 6" descr=" CERRA MAIN 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p:cNvSpPr>
            <a:spLocks noGrp="1" noChangeArrowheads="1"/>
          </p:cNvSpPr>
          <p:nvPr>
            <p:ph type="ctrTitle"/>
          </p:nvPr>
        </p:nvSpPr>
        <p:spPr>
          <a:xfrm>
            <a:off x="914400" y="990600"/>
            <a:ext cx="10363200" cy="2438400"/>
          </a:xfrm>
        </p:spPr>
        <p:txBody>
          <a:bodyPr/>
          <a:lstStyle>
            <a:lvl1pPr>
              <a:defRPr sz="4725"/>
            </a:lvl1pPr>
          </a:lstStyle>
          <a:p>
            <a:r>
              <a:rPr lang="en-US"/>
              <a:t>Click to edit Master title style</a:t>
            </a:r>
          </a:p>
        </p:txBody>
      </p:sp>
      <p:sp>
        <p:nvSpPr>
          <p:cNvPr id="27651" name="Rectangle 3"/>
          <p:cNvSpPr>
            <a:spLocks noGrp="1" noChangeArrowheads="1"/>
          </p:cNvSpPr>
          <p:nvPr>
            <p:ph type="subTitle" idx="1"/>
          </p:nvPr>
        </p:nvSpPr>
        <p:spPr>
          <a:xfrm>
            <a:off x="914400" y="3581400"/>
            <a:ext cx="10363200" cy="1447800"/>
          </a:xfrm>
        </p:spPr>
        <p:txBody>
          <a:bodyPr/>
          <a:lstStyle>
            <a:lvl1pPr marL="0" indent="0" algn="ctr">
              <a:buFont typeface="Arial Unicode MS" pitchFamily="34" charset="-128"/>
              <a:buNone/>
              <a:defRPr sz="1950"/>
            </a:lvl1pPr>
          </a:lstStyle>
          <a:p>
            <a:r>
              <a:rPr lang="en-US"/>
              <a:t>Click to edit Master subtitle style</a:t>
            </a:r>
          </a:p>
        </p:txBody>
      </p:sp>
    </p:spTree>
    <p:extLst>
      <p:ext uri="{BB962C8B-B14F-4D97-AF65-F5344CB8AC3E}">
        <p14:creationId xmlns:p14="http://schemas.microsoft.com/office/powerpoint/2010/main" val="398485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11E4C5F-510C-4016-922E-BD03D8F4536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816AF1-7DED-4586-BA89-9D3C423647F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76512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9" y="304800"/>
            <a:ext cx="2669116"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2" y="304800"/>
            <a:ext cx="7806267"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4ADE59A-7CE9-4D1F-8BA7-68DC07A82641}"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0545D8F-E4BB-44D5-AB9C-D9E8E1C3DBE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452832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7FC4A9D-5019-453A-AC16-03833596C0C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DBC93F-AEC3-41E7-8C3A-E9D9880D38C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199409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1251" y="1828800"/>
            <a:ext cx="5232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1251" y="4000500"/>
            <a:ext cx="5232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0DE4E7-1731-4F37-A9DF-DF772B1B0EA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7"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8"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7612800-34B5-47F4-9F49-484F911133C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133283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prstGeom prst="rect">
            <a:avLst/>
          </a:prstGeom>
        </p:spPr>
        <p:txBody>
          <a:bodyPr/>
          <a:lstStyle/>
          <a:p>
            <a:pPr lvl="0">
              <a:defRPr sz="1800" cap="none">
                <a:solidFill>
                  <a:srgbClr val="000000"/>
                </a:solidFill>
              </a:defRPr>
            </a:pPr>
            <a:r>
              <a:rPr sz="3750" cap="all">
                <a:solidFill>
                  <a:srgbClr val="535353"/>
                </a:solidFill>
              </a:rPr>
              <a:t>Title Text</a:t>
            </a:r>
          </a:p>
        </p:txBody>
      </p:sp>
      <p:sp>
        <p:nvSpPr>
          <p:cNvPr id="7" name="Shape 7"/>
          <p:cNvSpPr>
            <a:spLocks noGrp="1"/>
          </p:cNvSpPr>
          <p:nvPr>
            <p:ph type="body" idx="1"/>
          </p:nvPr>
        </p:nvSpPr>
        <p:spPr>
          <a:prstGeom prst="rect">
            <a:avLst/>
          </a:prstGeom>
        </p:spPr>
        <p:txBody>
          <a:bodyPr/>
          <a:lstStyle/>
          <a:p>
            <a:pPr lvl="0">
              <a:defRPr sz="1800">
                <a:solidFill>
                  <a:srgbClr val="000000"/>
                </a:solidFill>
              </a:defRPr>
            </a:pPr>
            <a:r>
              <a:rPr sz="1950">
                <a:solidFill>
                  <a:srgbClr val="535353"/>
                </a:solidFill>
              </a:rPr>
              <a:t>Body Level One</a:t>
            </a:r>
          </a:p>
          <a:p>
            <a:pPr lvl="1">
              <a:defRPr sz="1800">
                <a:solidFill>
                  <a:srgbClr val="000000"/>
                </a:solidFill>
              </a:defRPr>
            </a:pPr>
            <a:r>
              <a:rPr sz="1950">
                <a:solidFill>
                  <a:srgbClr val="535353"/>
                </a:solidFill>
              </a:rPr>
              <a:t>Body Level Two</a:t>
            </a:r>
          </a:p>
          <a:p>
            <a:pPr lvl="2">
              <a:defRPr sz="1800">
                <a:solidFill>
                  <a:srgbClr val="000000"/>
                </a:solidFill>
              </a:defRPr>
            </a:pPr>
            <a:r>
              <a:rPr sz="1950">
                <a:solidFill>
                  <a:srgbClr val="535353"/>
                </a:solidFill>
              </a:rPr>
              <a:t>Body Level Three</a:t>
            </a:r>
          </a:p>
          <a:p>
            <a:pPr lvl="3">
              <a:defRPr sz="1800">
                <a:solidFill>
                  <a:srgbClr val="000000"/>
                </a:solidFill>
              </a:defRPr>
            </a:pPr>
            <a:r>
              <a:rPr sz="1950">
                <a:solidFill>
                  <a:srgbClr val="535353"/>
                </a:solidFill>
              </a:rPr>
              <a:t>Body Level Four</a:t>
            </a:r>
          </a:p>
          <a:p>
            <a:pPr lvl="4">
              <a:defRPr sz="1800">
                <a:solidFill>
                  <a:srgbClr val="000000"/>
                </a:solidFill>
              </a:defRPr>
            </a:pPr>
            <a:r>
              <a:rPr sz="1950">
                <a:solidFill>
                  <a:srgbClr val="535353"/>
                </a:solidFill>
              </a:rPr>
              <a:t>Body Level Five</a:t>
            </a:r>
          </a:p>
        </p:txBody>
      </p:sp>
      <p:sp>
        <p:nvSpPr>
          <p:cNvPr id="8" name="Shape 8"/>
          <p:cNvSpPr>
            <a:spLocks noGrp="1"/>
          </p:cNvSpPr>
          <p:nvPr>
            <p:ph type="sldNum" sz="quarter" idx="2"/>
          </p:nvPr>
        </p:nvSpPr>
        <p:spPr>
          <a:xfrm>
            <a:off x="11830051" y="6515100"/>
            <a:ext cx="209551" cy="228600"/>
          </a:xfrm>
          <a:prstGeom prst="rect">
            <a:avLst/>
          </a:prstGeom>
        </p:spPr>
        <p:txBody>
          <a:bodyPr/>
          <a:lstStyle/>
          <a:p>
            <a:pPr algn="ctr" eaLnBrk="0" fontAlgn="base" hangingPunct="0">
              <a:spcBef>
                <a:spcPct val="0"/>
              </a:spcBef>
              <a:spcAft>
                <a:spcPct val="0"/>
              </a:spcAft>
            </a:pPr>
            <a:fld id="{86CB4B4D-7CA3-9044-876B-883B54F8677D}" type="slidenum">
              <a:rPr>
                <a:solidFill>
                  <a:srgbClr val="000000"/>
                </a:solidFill>
              </a:rPr>
              <a:pPr algn="ctr" eaLnBrk="0" fontAlgn="base" hangingPunct="0">
                <a:spcBef>
                  <a:spcPct val="0"/>
                </a:spcBef>
                <a:spcAft>
                  <a:spcPct val="0"/>
                </a:spcAft>
              </a:pPr>
              <a:t>‹#›</a:t>
            </a:fld>
            <a:endParaRPr dirty="0">
              <a:solidFill>
                <a:srgbClr val="000000"/>
              </a:solidFill>
            </a:endParaRPr>
          </a:p>
        </p:txBody>
      </p:sp>
    </p:spTree>
    <p:extLst>
      <p:ext uri="{BB962C8B-B14F-4D97-AF65-F5344CB8AC3E}">
        <p14:creationId xmlns:p14="http://schemas.microsoft.com/office/powerpoint/2010/main" val="157244391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55651" y="1828800"/>
            <a:ext cx="10668000" cy="4191000"/>
          </a:xfrm>
        </p:spPr>
        <p:txBody>
          <a:bodyPr/>
          <a:lstStyle/>
          <a:p>
            <a:pPr lvl="0"/>
            <a:endParaRPr lang="en-US" noProof="0" dirty="0" smtClean="0"/>
          </a:p>
        </p:txBody>
      </p:sp>
      <p:sp>
        <p:nvSpPr>
          <p:cNvPr id="4" name="Rectangle 6"/>
          <p:cNvSpPr>
            <a:spLocks noGrp="1" noChangeArrowheads="1"/>
          </p:cNvSpPr>
          <p:nvPr>
            <p:ph type="dt" sz="half" idx="10"/>
          </p:nvPr>
        </p:nvSpPr>
        <p:spPr>
          <a:xfrm>
            <a:off x="812800" y="6245225"/>
            <a:ext cx="2641600" cy="476250"/>
          </a:xfrm>
          <a:prstGeom prst="rect">
            <a:avLst/>
          </a:prstGeom>
          <a:ln/>
        </p:spPr>
        <p:txBody>
          <a:bodyPr/>
          <a:lstStyle>
            <a:lvl1pPr>
              <a:defRPr/>
            </a:lvl1pPr>
          </a:lstStyle>
          <a:p>
            <a:pPr>
              <a:defRPr/>
            </a:pPr>
            <a:fld id="{399A90DA-0B15-4504-80D0-2CF38353BC16}" type="slidenum">
              <a:rPr lang="en-US"/>
              <a:pPr>
                <a:defRPr/>
              </a:pPr>
              <a:t>‹#›</a:t>
            </a:fld>
            <a:endParaRPr lang="en-US" dirty="0"/>
          </a:p>
        </p:txBody>
      </p:sp>
      <p:sp>
        <p:nvSpPr>
          <p:cNvPr id="5" name="Rectangle 7"/>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n-US" dirty="0"/>
          </a:p>
        </p:txBody>
      </p:sp>
      <p:sp>
        <p:nvSpPr>
          <p:cNvPr id="6" name="Rectangle 8"/>
          <p:cNvSpPr>
            <a:spLocks noGrp="1" noChangeArrowheads="1"/>
          </p:cNvSpPr>
          <p:nvPr>
            <p:ph type="sldNum" sz="quarter" idx="12"/>
          </p:nvPr>
        </p:nvSpPr>
        <p:spPr>
          <a:xfrm>
            <a:off x="8737600" y="6245225"/>
            <a:ext cx="2641600" cy="476250"/>
          </a:xfrm>
          <a:prstGeom prst="rect">
            <a:avLst/>
          </a:prstGeom>
          <a:ln/>
        </p:spPr>
        <p:txBody>
          <a:bodyPr/>
          <a:lstStyle>
            <a:lvl1pPr>
              <a:defRPr/>
            </a:lvl1pPr>
          </a:lstStyle>
          <a:p>
            <a:pPr>
              <a:defRPr/>
            </a:pPr>
            <a:fld id="{A827A391-6487-4119-95A9-D6149B2AB63C}" type="slidenum">
              <a:rPr lang="en-US"/>
              <a:pPr>
                <a:defRPr/>
              </a:pPr>
              <a:t>‹#›</a:t>
            </a:fld>
            <a:endParaRPr lang="en-US" dirty="0"/>
          </a:p>
        </p:txBody>
      </p:sp>
    </p:spTree>
    <p:extLst>
      <p:ext uri="{BB962C8B-B14F-4D97-AF65-F5344CB8AC3E}">
        <p14:creationId xmlns:p14="http://schemas.microsoft.com/office/powerpoint/2010/main" val="2946179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1"/>
          <p:cNvSpPr>
            <a:spLocks noChangeArrowheads="1"/>
          </p:cNvSpPr>
          <p:nvPr/>
        </p:nvSpPr>
        <p:spPr bwMode="auto">
          <a:xfrm>
            <a:off x="5181600" y="0"/>
            <a:ext cx="33528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sp>
        <p:nvSpPr>
          <p:cNvPr id="5" name="Rectangle 12"/>
          <p:cNvSpPr>
            <a:spLocks noChangeArrowheads="1"/>
          </p:cNvSpPr>
          <p:nvPr/>
        </p:nvSpPr>
        <p:spPr bwMode="auto">
          <a:xfrm>
            <a:off x="4876800" y="76200"/>
            <a:ext cx="406400" cy="1066800"/>
          </a:xfrm>
          <a:prstGeom prst="rect">
            <a:avLst/>
          </a:prstGeom>
          <a:solidFill>
            <a:schemeClr val="bg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sz="2400">
                <a:solidFill>
                  <a:schemeClr val="tx1"/>
                </a:solidFill>
                <a:latin typeface="Verdana" panose="020B0604030504040204" pitchFamily="34" charset="0"/>
                <a:ea typeface="ＭＳ Ｐゴシック" pitchFamily="2" charset="-128"/>
              </a:defRPr>
            </a:lvl1pPr>
            <a:lvl2pPr marL="742950" indent="-285750" eaLnBrk="0" hangingPunct="0">
              <a:defRPr sz="2400">
                <a:solidFill>
                  <a:schemeClr val="tx1"/>
                </a:solidFill>
                <a:latin typeface="Verdana" panose="020B0604030504040204" pitchFamily="34" charset="0"/>
                <a:ea typeface="ＭＳ Ｐゴシック" pitchFamily="2" charset="-128"/>
              </a:defRPr>
            </a:lvl2pPr>
            <a:lvl3pPr marL="1143000" indent="-228600" eaLnBrk="0" hangingPunct="0">
              <a:defRPr sz="2400">
                <a:solidFill>
                  <a:schemeClr val="tx1"/>
                </a:solidFill>
                <a:latin typeface="Verdana" panose="020B0604030504040204" pitchFamily="34" charset="0"/>
                <a:ea typeface="ＭＳ Ｐゴシック" pitchFamily="2" charset="-128"/>
              </a:defRPr>
            </a:lvl3pPr>
            <a:lvl4pPr marL="1600200" indent="-228600" eaLnBrk="0" hangingPunct="0">
              <a:defRPr sz="2400">
                <a:solidFill>
                  <a:schemeClr val="tx1"/>
                </a:solidFill>
                <a:latin typeface="Verdana" panose="020B0604030504040204" pitchFamily="34" charset="0"/>
                <a:ea typeface="ＭＳ Ｐゴシック" pitchFamily="2" charset="-128"/>
              </a:defRPr>
            </a:lvl4pPr>
            <a:lvl5pPr marL="2057400" indent="-228600" eaLnBrk="0" hangingPunct="0">
              <a:defRPr sz="2400">
                <a:solidFill>
                  <a:schemeClr val="tx1"/>
                </a:solidFill>
                <a:latin typeface="Verdana" panose="020B0604030504040204" pitchFamily="34" charset="0"/>
                <a:ea typeface="ＭＳ Ｐゴシック" pitchFamily="2"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ＭＳ Ｐゴシック" pitchFamily="2" charset="-128"/>
              </a:defRPr>
            </a:lvl9pPr>
          </a:lstStyle>
          <a:p>
            <a:pPr fontAlgn="base">
              <a:spcBef>
                <a:spcPct val="0"/>
              </a:spcBef>
              <a:spcAft>
                <a:spcPct val="0"/>
              </a:spcAft>
            </a:pPr>
            <a:endParaRPr lang="en-US" altLang="en-US" sz="1350" dirty="0">
              <a:solidFill>
                <a:srgbClr val="000000"/>
              </a:solidFill>
            </a:endParaRPr>
          </a:p>
        </p:txBody>
      </p:sp>
      <p:pic>
        <p:nvPicPr>
          <p:cNvPr id="6" name="Picture 6" descr=" CERRA MAIN 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Rectangle 2"/>
          <p:cNvSpPr>
            <a:spLocks noGrp="1" noChangeArrowheads="1"/>
          </p:cNvSpPr>
          <p:nvPr>
            <p:ph type="ctrTitle"/>
          </p:nvPr>
        </p:nvSpPr>
        <p:spPr>
          <a:xfrm>
            <a:off x="914400" y="990600"/>
            <a:ext cx="10363200" cy="2438400"/>
          </a:xfrm>
        </p:spPr>
        <p:txBody>
          <a:bodyPr/>
          <a:lstStyle>
            <a:lvl1pPr>
              <a:defRPr sz="4725"/>
            </a:lvl1pPr>
          </a:lstStyle>
          <a:p>
            <a:r>
              <a:rPr lang="en-US"/>
              <a:t>Click to edit Master title style</a:t>
            </a:r>
          </a:p>
        </p:txBody>
      </p:sp>
      <p:sp>
        <p:nvSpPr>
          <p:cNvPr id="27651" name="Rectangle 3"/>
          <p:cNvSpPr>
            <a:spLocks noGrp="1" noChangeArrowheads="1"/>
          </p:cNvSpPr>
          <p:nvPr>
            <p:ph type="subTitle" idx="1"/>
          </p:nvPr>
        </p:nvSpPr>
        <p:spPr>
          <a:xfrm>
            <a:off x="914400" y="3581400"/>
            <a:ext cx="10363200" cy="1447800"/>
          </a:xfrm>
        </p:spPr>
        <p:txBody>
          <a:bodyPr/>
          <a:lstStyle>
            <a:lvl1pPr marL="0" indent="0" algn="ctr">
              <a:buFont typeface="Arial Unicode MS" pitchFamily="34" charset="-128"/>
              <a:buNone/>
              <a:defRPr sz="1950"/>
            </a:lvl1pPr>
          </a:lstStyle>
          <a:p>
            <a:r>
              <a:rPr lang="en-US"/>
              <a:t>Click to edit Master subtitle style</a:t>
            </a:r>
          </a:p>
        </p:txBody>
      </p:sp>
    </p:spTree>
    <p:extLst>
      <p:ext uri="{BB962C8B-B14F-4D97-AF65-F5344CB8AC3E}">
        <p14:creationId xmlns:p14="http://schemas.microsoft.com/office/powerpoint/2010/main" val="273322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08E015-B206-4774-8C79-B66BF59EA8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3037C6-8EB4-4880-9676-D755F8C6C83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540065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75F26DAF-8275-4A74-BF9C-2E24E91266F0}"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907AA5E-0651-4B6C-AD8D-3FF57EC226E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69728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9F37DF0-708B-4406-B0D9-3A1F103146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A31B69F-3D61-48BF-9828-87713243A0A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8757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08E015-B206-4774-8C79-B66BF59EA8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3037C6-8EB4-4880-9676-D755F8C6C83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082309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F7ECE187-81D7-4EFD-A946-7D2A33C904D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8" name="Footer Placeholder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9" name="Slide Number Placeholder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5400EA0-0F91-44CB-969C-226C63C766F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3594813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84B8796-4B9F-40C8-A20C-9E661A209A0A}"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4"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5"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FC7F7C2-01EB-4F1A-A7A3-A8B107B1E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822910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93DA9ED-A593-4C86-8C71-49D771488BB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3"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4"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3123D7-6811-4068-AFAD-79BCC844047B}"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3491626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4B4A12-C4F8-4A6A-8E10-337143592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D29FA25-0B5A-43B3-8708-EA42FF798FE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9702140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602F1A7-97A5-4A4A-B387-A5122363EAF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CA1A82D-DC86-43CC-A167-B70A6CAE08C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1250522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11E4C5F-510C-4016-922E-BD03D8F4536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816AF1-7DED-4586-BA89-9D3C423647F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30335595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9" y="304800"/>
            <a:ext cx="2669116"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2" y="304800"/>
            <a:ext cx="7806267"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4ADE59A-7CE9-4D1F-8BA7-68DC07A82641}"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0545D8F-E4BB-44D5-AB9C-D9E8E1C3DBE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282621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0"/>
            <a:ext cx="10668000" cy="1447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7FC4A9D-5019-453A-AC16-03833596C0C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DDBC93F-AEC3-41E7-8C3A-E9D9880D38C2}"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7156125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6" name="Shape 6"/>
          <p:cNvSpPr>
            <a:spLocks noGrp="1"/>
          </p:cNvSpPr>
          <p:nvPr>
            <p:ph type="title"/>
          </p:nvPr>
        </p:nvSpPr>
        <p:spPr>
          <a:prstGeom prst="rect">
            <a:avLst/>
          </a:prstGeom>
        </p:spPr>
        <p:txBody>
          <a:bodyPr/>
          <a:lstStyle/>
          <a:p>
            <a:pPr lvl="0">
              <a:defRPr sz="1800" cap="none">
                <a:solidFill>
                  <a:srgbClr val="000000"/>
                </a:solidFill>
              </a:defRPr>
            </a:pPr>
            <a:r>
              <a:rPr sz="3750" cap="all">
                <a:solidFill>
                  <a:srgbClr val="535353"/>
                </a:solidFill>
              </a:rPr>
              <a:t>Title Text</a:t>
            </a:r>
          </a:p>
        </p:txBody>
      </p:sp>
      <p:sp>
        <p:nvSpPr>
          <p:cNvPr id="7" name="Shape 7"/>
          <p:cNvSpPr>
            <a:spLocks noGrp="1"/>
          </p:cNvSpPr>
          <p:nvPr>
            <p:ph type="body" idx="1"/>
          </p:nvPr>
        </p:nvSpPr>
        <p:spPr>
          <a:prstGeom prst="rect">
            <a:avLst/>
          </a:prstGeom>
        </p:spPr>
        <p:txBody>
          <a:bodyPr/>
          <a:lstStyle/>
          <a:p>
            <a:pPr lvl="0">
              <a:defRPr sz="1800">
                <a:solidFill>
                  <a:srgbClr val="000000"/>
                </a:solidFill>
              </a:defRPr>
            </a:pPr>
            <a:r>
              <a:rPr sz="1950">
                <a:solidFill>
                  <a:srgbClr val="535353"/>
                </a:solidFill>
              </a:rPr>
              <a:t>Body Level One</a:t>
            </a:r>
          </a:p>
          <a:p>
            <a:pPr lvl="1">
              <a:defRPr sz="1800">
                <a:solidFill>
                  <a:srgbClr val="000000"/>
                </a:solidFill>
              </a:defRPr>
            </a:pPr>
            <a:r>
              <a:rPr sz="1950">
                <a:solidFill>
                  <a:srgbClr val="535353"/>
                </a:solidFill>
              </a:rPr>
              <a:t>Body Level Two</a:t>
            </a:r>
          </a:p>
          <a:p>
            <a:pPr lvl="2">
              <a:defRPr sz="1800">
                <a:solidFill>
                  <a:srgbClr val="000000"/>
                </a:solidFill>
              </a:defRPr>
            </a:pPr>
            <a:r>
              <a:rPr sz="1950">
                <a:solidFill>
                  <a:srgbClr val="535353"/>
                </a:solidFill>
              </a:rPr>
              <a:t>Body Level Three</a:t>
            </a:r>
          </a:p>
          <a:p>
            <a:pPr lvl="3">
              <a:defRPr sz="1800">
                <a:solidFill>
                  <a:srgbClr val="000000"/>
                </a:solidFill>
              </a:defRPr>
            </a:pPr>
            <a:r>
              <a:rPr sz="1950">
                <a:solidFill>
                  <a:srgbClr val="535353"/>
                </a:solidFill>
              </a:rPr>
              <a:t>Body Level Four</a:t>
            </a:r>
          </a:p>
          <a:p>
            <a:pPr lvl="4">
              <a:defRPr sz="1800">
                <a:solidFill>
                  <a:srgbClr val="000000"/>
                </a:solidFill>
              </a:defRPr>
            </a:pPr>
            <a:r>
              <a:rPr sz="1950">
                <a:solidFill>
                  <a:srgbClr val="535353"/>
                </a:solidFill>
              </a:rPr>
              <a:t>Body Level Five</a:t>
            </a:r>
          </a:p>
        </p:txBody>
      </p:sp>
      <p:sp>
        <p:nvSpPr>
          <p:cNvPr id="8" name="Shape 8"/>
          <p:cNvSpPr>
            <a:spLocks noGrp="1"/>
          </p:cNvSpPr>
          <p:nvPr>
            <p:ph type="sldNum" sz="quarter" idx="2"/>
          </p:nvPr>
        </p:nvSpPr>
        <p:spPr>
          <a:xfrm>
            <a:off x="11830051" y="6515100"/>
            <a:ext cx="209551" cy="228600"/>
          </a:xfrm>
          <a:prstGeom prst="rect">
            <a:avLst/>
          </a:prstGeom>
        </p:spPr>
        <p:txBody>
          <a:bodyPr/>
          <a:lstStyle/>
          <a:p>
            <a:pPr algn="ctr" eaLnBrk="0" fontAlgn="base" hangingPunct="0">
              <a:spcBef>
                <a:spcPct val="0"/>
              </a:spcBef>
              <a:spcAft>
                <a:spcPct val="0"/>
              </a:spcAft>
            </a:pPr>
            <a:fld id="{86CB4B4D-7CA3-9044-876B-883B54F8677D}" type="slidenum">
              <a:rPr>
                <a:solidFill>
                  <a:srgbClr val="000000"/>
                </a:solidFill>
              </a:rPr>
              <a:pPr algn="ctr" eaLnBrk="0" fontAlgn="base" hangingPunct="0">
                <a:spcBef>
                  <a:spcPct val="0"/>
                </a:spcBef>
                <a:spcAft>
                  <a:spcPct val="0"/>
                </a:spcAft>
              </a:pPr>
              <a:t>‹#›</a:t>
            </a:fld>
            <a:endParaRPr dirty="0">
              <a:solidFill>
                <a:srgbClr val="000000"/>
              </a:solidFill>
            </a:endParaRPr>
          </a:p>
        </p:txBody>
      </p:sp>
    </p:spTree>
    <p:extLst>
      <p:ext uri="{BB962C8B-B14F-4D97-AF65-F5344CB8AC3E}">
        <p14:creationId xmlns:p14="http://schemas.microsoft.com/office/powerpoint/2010/main" val="60236741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75F26DAF-8275-4A74-BF9C-2E24E91266F0}"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5"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6"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907AA5E-0651-4B6C-AD8D-3FF57EC226E5}"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18855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828800"/>
            <a:ext cx="5232400" cy="4191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99F37DF0-708B-4406-B0D9-3A1F10314633}"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EA31B69F-3D61-48BF-9828-87713243A0A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6057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F7ECE187-81D7-4EFD-A946-7D2A33C904D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8" name="Footer Placeholder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9" name="Slide Number Placeholder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85400EA0-0F91-44CB-969C-226C63C766F9}"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427573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84B8796-4B9F-40C8-A20C-9E661A209A0A}"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4"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5"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6FC7F7C2-01EB-4F1A-A7A3-A8B107B1E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4717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093DA9ED-A593-4C86-8C71-49D771488BBE}"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3"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4"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D23123D7-6811-4068-AFAD-79BCC844047B}"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668985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AF4B4A12-C4F8-4A6A-8E10-33714359203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4D29FA25-0B5A-43B3-8708-EA42FF798FEC}"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209860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6"/>
          <p:cNvSpPr>
            <a:spLocks noGrp="1" noChangeArrowheads="1"/>
          </p:cNvSpPr>
          <p:nvPr>
            <p:ph type="dt" sz="half" idx="10"/>
          </p:nvPr>
        </p:nvSpPr>
        <p:spPr>
          <a:xfrm>
            <a:off x="8128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1602F1A7-97A5-4A4A-B387-A5122363EAFF}"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
        <p:nvSpPr>
          <p:cNvPr id="6" name="Rectangle 7"/>
          <p:cNvSpPr>
            <a:spLocks noGrp="1" noChangeArrowheads="1"/>
          </p:cNvSpPr>
          <p:nvPr>
            <p:ph type="ftr" sz="quarter" idx="11"/>
          </p:nvPr>
        </p:nvSpPr>
        <p:spPr>
          <a:xfrm>
            <a:off x="4165600" y="6245225"/>
            <a:ext cx="3860800" cy="476250"/>
          </a:xfrm>
          <a:prstGeom prst="rect">
            <a:avLst/>
          </a:prstGeom>
        </p:spPr>
        <p:txBody>
          <a:bodyPr/>
          <a:lstStyle>
            <a:lvl1pPr>
              <a:defRPr>
                <a:latin typeface="Verdana" charset="0"/>
                <a:ea typeface="ＭＳ Ｐゴシック" charset="0"/>
                <a:cs typeface="ＭＳ Ｐゴシック" charset="0"/>
              </a:defRPr>
            </a:lvl1pPr>
          </a:lstStyle>
          <a:p>
            <a:pPr fontAlgn="base">
              <a:spcBef>
                <a:spcPct val="0"/>
              </a:spcBef>
              <a:spcAft>
                <a:spcPct val="0"/>
              </a:spcAft>
              <a:defRPr/>
            </a:pPr>
            <a:r>
              <a:rPr lang="en-US" dirty="0">
                <a:solidFill>
                  <a:srgbClr val="000000"/>
                </a:solidFill>
              </a:rPr>
              <a:t>DRAFT 8-4-03</a:t>
            </a:r>
          </a:p>
        </p:txBody>
      </p:sp>
      <p:sp>
        <p:nvSpPr>
          <p:cNvPr id="7" name="Rectangle 8"/>
          <p:cNvSpPr>
            <a:spLocks noGrp="1" noChangeArrowheads="1"/>
          </p:cNvSpPr>
          <p:nvPr>
            <p:ph type="sldNum" sz="quarter" idx="12"/>
          </p:nvPr>
        </p:nvSpPr>
        <p:spPr>
          <a:xfrm>
            <a:off x="8737600" y="6245225"/>
            <a:ext cx="2641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pPr fontAlgn="base">
              <a:spcBef>
                <a:spcPct val="0"/>
              </a:spcBef>
              <a:spcAft>
                <a:spcPct val="0"/>
              </a:spcAft>
            </a:pPr>
            <a:fld id="{2CA1A82D-DC86-43CC-A167-B70A6CAE08C7}" type="slidenum">
              <a:rPr lang="en-US" altLang="en-US">
                <a:solidFill>
                  <a:srgbClr val="000000"/>
                </a:solidFill>
                <a:ea typeface="ＭＳ Ｐゴシック" pitchFamily="2" charset="-128"/>
              </a:rPr>
              <a:pPr fontAlgn="base">
                <a:spcBef>
                  <a:spcPct val="0"/>
                </a:spcBef>
                <a:spcAft>
                  <a:spcPct val="0"/>
                </a:spcAft>
              </a:pPr>
              <a:t>‹#›</a:t>
            </a:fld>
            <a:endParaRPr lang="en-US" altLang="en-US" dirty="0">
              <a:solidFill>
                <a:srgbClr val="000000"/>
              </a:solidFill>
              <a:ea typeface="ＭＳ Ｐゴシック" pitchFamily="2" charset="-128"/>
            </a:endParaRPr>
          </a:p>
        </p:txBody>
      </p:sp>
    </p:spTree>
    <p:extLst>
      <p:ext uri="{BB962C8B-B14F-4D97-AF65-F5344CB8AC3E}">
        <p14:creationId xmlns:p14="http://schemas.microsoft.com/office/powerpoint/2010/main" val="651319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1.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0"/>
            <a:ext cx="1066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55651" y="18288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2" descr=" CERRA MAIN LOGO.png"/>
          <p:cNvPicPr>
            <a:picLocks noChangeAspect="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324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89" r:id="rId15"/>
  </p:sldLayoutIdLst>
  <p:timing>
    <p:tnLst>
      <p:par>
        <p:cTn id="1" dur="indefinite" restart="never" nodeType="tmRoot"/>
      </p:par>
    </p:tnLst>
  </p:timing>
  <p:hf sldNum="0" hdr="0" ftr="0"/>
  <p:txStyles>
    <p:titleStyle>
      <a:lvl1pPr algn="ctr" rtl="0" eaLnBrk="0" fontAlgn="base" hangingPunct="0">
        <a:lnSpc>
          <a:spcPct val="80000"/>
        </a:lnSpc>
        <a:spcBef>
          <a:spcPct val="0"/>
        </a:spcBef>
        <a:spcAft>
          <a:spcPct val="0"/>
        </a:spcAft>
        <a:defRPr sz="3600" b="1">
          <a:solidFill>
            <a:schemeClr val="tx1"/>
          </a:solidFill>
          <a:latin typeface="+mj-lt"/>
          <a:ea typeface="ＭＳ Ｐゴシック" charset="-128"/>
          <a:cs typeface="ＭＳ Ｐゴシック" charset="-128"/>
        </a:defRPr>
      </a:lvl1pPr>
      <a:lvl2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2pPr>
      <a:lvl3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3pPr>
      <a:lvl4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4pPr>
      <a:lvl5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5pPr>
      <a:lvl6pPr marL="342900" algn="ctr" rtl="0" fontAlgn="base">
        <a:lnSpc>
          <a:spcPct val="80000"/>
        </a:lnSpc>
        <a:spcBef>
          <a:spcPct val="0"/>
        </a:spcBef>
        <a:spcAft>
          <a:spcPct val="0"/>
        </a:spcAft>
        <a:defRPr sz="3600" b="1">
          <a:solidFill>
            <a:schemeClr val="tx1"/>
          </a:solidFill>
          <a:latin typeface="Arial Unicode MS" pitchFamily="34" charset="-128"/>
        </a:defRPr>
      </a:lvl6pPr>
      <a:lvl7pPr marL="685800" algn="ctr" rtl="0" fontAlgn="base">
        <a:lnSpc>
          <a:spcPct val="80000"/>
        </a:lnSpc>
        <a:spcBef>
          <a:spcPct val="0"/>
        </a:spcBef>
        <a:spcAft>
          <a:spcPct val="0"/>
        </a:spcAft>
        <a:defRPr sz="3600" b="1">
          <a:solidFill>
            <a:schemeClr val="tx1"/>
          </a:solidFill>
          <a:latin typeface="Arial Unicode MS" pitchFamily="34" charset="-128"/>
        </a:defRPr>
      </a:lvl7pPr>
      <a:lvl8pPr marL="1028700" algn="ctr" rtl="0" fontAlgn="base">
        <a:lnSpc>
          <a:spcPct val="80000"/>
        </a:lnSpc>
        <a:spcBef>
          <a:spcPct val="0"/>
        </a:spcBef>
        <a:spcAft>
          <a:spcPct val="0"/>
        </a:spcAft>
        <a:defRPr sz="3600" b="1">
          <a:solidFill>
            <a:schemeClr val="tx1"/>
          </a:solidFill>
          <a:latin typeface="Arial Unicode MS" pitchFamily="34" charset="-128"/>
        </a:defRPr>
      </a:lvl8pPr>
      <a:lvl9pPr marL="1371600" algn="ctr" rtl="0" fontAlgn="base">
        <a:lnSpc>
          <a:spcPct val="80000"/>
        </a:lnSpc>
        <a:spcBef>
          <a:spcPct val="0"/>
        </a:spcBef>
        <a:spcAft>
          <a:spcPct val="0"/>
        </a:spcAft>
        <a:defRPr sz="3600" b="1">
          <a:solidFill>
            <a:schemeClr val="tx1"/>
          </a:solidFill>
          <a:latin typeface="Arial Unicode MS" pitchFamily="34" charset="-128"/>
        </a:defRPr>
      </a:lvl9pPr>
    </p:titleStyle>
    <p:bodyStyle>
      <a:lvl1pPr marL="352425" indent="-352425" algn="l" rtl="0" eaLnBrk="0" fontAlgn="base" hangingPunct="0">
        <a:spcBef>
          <a:spcPct val="20000"/>
        </a:spcBef>
        <a:spcAft>
          <a:spcPct val="0"/>
        </a:spcAft>
        <a:buClr>
          <a:srgbClr val="60CA8E"/>
        </a:buClr>
        <a:buFont typeface="Arial Unicode MS" panose="020B0604020202020204" pitchFamily="34" charset="-128"/>
        <a:buChar char="•"/>
        <a:defRPr sz="2100">
          <a:solidFill>
            <a:schemeClr val="tx1"/>
          </a:solidFill>
          <a:latin typeface="+mn-lt"/>
          <a:ea typeface="ＭＳ Ｐゴシック" charset="-128"/>
          <a:cs typeface="ＭＳ Ｐゴシック" charset="-128"/>
        </a:defRPr>
      </a:lvl1pPr>
      <a:lvl2pPr marL="681038" indent="-327422" algn="l" rtl="0" eaLnBrk="0" fontAlgn="base" hangingPunct="0">
        <a:spcBef>
          <a:spcPct val="20000"/>
        </a:spcBef>
        <a:spcAft>
          <a:spcPct val="0"/>
        </a:spcAft>
        <a:buClr>
          <a:srgbClr val="60CA8E"/>
        </a:buClr>
        <a:buFont typeface="Arial Unicode MS" panose="020B0604020202020204" pitchFamily="34" charset="-128"/>
        <a:buChar char="•"/>
        <a:defRPr sz="1800">
          <a:solidFill>
            <a:schemeClr val="tx1"/>
          </a:solidFill>
          <a:latin typeface="+mn-lt"/>
          <a:ea typeface="ＭＳ Ｐゴシック" charset="-128"/>
        </a:defRPr>
      </a:lvl2pPr>
      <a:lvl3pPr marL="978694" indent="-296466" algn="l" rtl="0" eaLnBrk="0" fontAlgn="base" hangingPunct="0">
        <a:spcBef>
          <a:spcPct val="20000"/>
        </a:spcBef>
        <a:spcAft>
          <a:spcPct val="0"/>
        </a:spcAft>
        <a:buClr>
          <a:srgbClr val="60CA8E"/>
        </a:buClr>
        <a:buFont typeface="Arial Unicode MS" panose="020B0604020202020204" pitchFamily="34" charset="-128"/>
        <a:buChar char="•"/>
        <a:defRPr sz="1725">
          <a:solidFill>
            <a:schemeClr val="tx1"/>
          </a:solidFill>
          <a:latin typeface="+mn-lt"/>
          <a:ea typeface="ＭＳ Ｐゴシック" charset="-128"/>
        </a:defRPr>
      </a:lvl3pPr>
      <a:lvl4pPr marL="1270397" indent="-290513" algn="l" rtl="0" eaLnBrk="0" fontAlgn="base" hangingPunct="0">
        <a:spcBef>
          <a:spcPct val="20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4pPr>
      <a:lvl5pPr marL="1570435" indent="-298847" algn="l" rtl="0" eaLnBrk="0" fontAlgn="base" hangingPunct="0">
        <a:spcBef>
          <a:spcPct val="25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5pPr>
      <a:lvl6pPr marL="19133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6pPr>
      <a:lvl7pPr marL="22562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7pPr>
      <a:lvl8pPr marL="25991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8pPr>
      <a:lvl9pPr marL="29420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0"/>
            <a:ext cx="1066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55651" y="18288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2" descr=" CERRA MAIN LOGO.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245601" y="5257800"/>
            <a:ext cx="275166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080377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timing>
    <p:tnLst>
      <p:par>
        <p:cTn id="1" dur="indefinite" restart="never" nodeType="tmRoot"/>
      </p:par>
    </p:tnLst>
  </p:timing>
  <p:hf sldNum="0" hdr="0" ftr="0"/>
  <p:txStyles>
    <p:titleStyle>
      <a:lvl1pPr algn="ctr" rtl="0" eaLnBrk="0" fontAlgn="base" hangingPunct="0">
        <a:lnSpc>
          <a:spcPct val="80000"/>
        </a:lnSpc>
        <a:spcBef>
          <a:spcPct val="0"/>
        </a:spcBef>
        <a:spcAft>
          <a:spcPct val="0"/>
        </a:spcAft>
        <a:defRPr sz="3600" b="1">
          <a:solidFill>
            <a:schemeClr val="tx1"/>
          </a:solidFill>
          <a:latin typeface="+mj-lt"/>
          <a:ea typeface="ＭＳ Ｐゴシック" charset="-128"/>
          <a:cs typeface="ＭＳ Ｐゴシック" charset="-128"/>
        </a:defRPr>
      </a:lvl1pPr>
      <a:lvl2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2pPr>
      <a:lvl3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3pPr>
      <a:lvl4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4pPr>
      <a:lvl5pPr algn="ctr" rtl="0" eaLnBrk="0" fontAlgn="base" hangingPunct="0">
        <a:lnSpc>
          <a:spcPct val="80000"/>
        </a:lnSpc>
        <a:spcBef>
          <a:spcPct val="0"/>
        </a:spcBef>
        <a:spcAft>
          <a:spcPct val="0"/>
        </a:spcAft>
        <a:defRPr sz="3600" b="1">
          <a:solidFill>
            <a:schemeClr val="tx1"/>
          </a:solidFill>
          <a:latin typeface="Arial Unicode MS" pitchFamily="34" charset="-128"/>
          <a:ea typeface="ＭＳ Ｐゴシック" charset="-128"/>
          <a:cs typeface="ＭＳ Ｐゴシック" charset="-128"/>
        </a:defRPr>
      </a:lvl5pPr>
      <a:lvl6pPr marL="342900" algn="ctr" rtl="0" fontAlgn="base">
        <a:lnSpc>
          <a:spcPct val="80000"/>
        </a:lnSpc>
        <a:spcBef>
          <a:spcPct val="0"/>
        </a:spcBef>
        <a:spcAft>
          <a:spcPct val="0"/>
        </a:spcAft>
        <a:defRPr sz="3600" b="1">
          <a:solidFill>
            <a:schemeClr val="tx1"/>
          </a:solidFill>
          <a:latin typeface="Arial Unicode MS" pitchFamily="34" charset="-128"/>
        </a:defRPr>
      </a:lvl6pPr>
      <a:lvl7pPr marL="685800" algn="ctr" rtl="0" fontAlgn="base">
        <a:lnSpc>
          <a:spcPct val="80000"/>
        </a:lnSpc>
        <a:spcBef>
          <a:spcPct val="0"/>
        </a:spcBef>
        <a:spcAft>
          <a:spcPct val="0"/>
        </a:spcAft>
        <a:defRPr sz="3600" b="1">
          <a:solidFill>
            <a:schemeClr val="tx1"/>
          </a:solidFill>
          <a:latin typeface="Arial Unicode MS" pitchFamily="34" charset="-128"/>
        </a:defRPr>
      </a:lvl7pPr>
      <a:lvl8pPr marL="1028700" algn="ctr" rtl="0" fontAlgn="base">
        <a:lnSpc>
          <a:spcPct val="80000"/>
        </a:lnSpc>
        <a:spcBef>
          <a:spcPct val="0"/>
        </a:spcBef>
        <a:spcAft>
          <a:spcPct val="0"/>
        </a:spcAft>
        <a:defRPr sz="3600" b="1">
          <a:solidFill>
            <a:schemeClr val="tx1"/>
          </a:solidFill>
          <a:latin typeface="Arial Unicode MS" pitchFamily="34" charset="-128"/>
        </a:defRPr>
      </a:lvl8pPr>
      <a:lvl9pPr marL="1371600" algn="ctr" rtl="0" fontAlgn="base">
        <a:lnSpc>
          <a:spcPct val="80000"/>
        </a:lnSpc>
        <a:spcBef>
          <a:spcPct val="0"/>
        </a:spcBef>
        <a:spcAft>
          <a:spcPct val="0"/>
        </a:spcAft>
        <a:defRPr sz="3600" b="1">
          <a:solidFill>
            <a:schemeClr val="tx1"/>
          </a:solidFill>
          <a:latin typeface="Arial Unicode MS" pitchFamily="34" charset="-128"/>
        </a:defRPr>
      </a:lvl9pPr>
    </p:titleStyle>
    <p:bodyStyle>
      <a:lvl1pPr marL="352425" indent="-352425" algn="l" rtl="0" eaLnBrk="0" fontAlgn="base" hangingPunct="0">
        <a:spcBef>
          <a:spcPct val="20000"/>
        </a:spcBef>
        <a:spcAft>
          <a:spcPct val="0"/>
        </a:spcAft>
        <a:buClr>
          <a:srgbClr val="60CA8E"/>
        </a:buClr>
        <a:buFont typeface="Arial Unicode MS" panose="020B0604020202020204" pitchFamily="34" charset="-128"/>
        <a:buChar char="•"/>
        <a:defRPr sz="2100">
          <a:solidFill>
            <a:schemeClr val="tx1"/>
          </a:solidFill>
          <a:latin typeface="+mn-lt"/>
          <a:ea typeface="ＭＳ Ｐゴシック" charset="-128"/>
          <a:cs typeface="ＭＳ Ｐゴシック" charset="-128"/>
        </a:defRPr>
      </a:lvl1pPr>
      <a:lvl2pPr marL="681038" indent="-327422" algn="l" rtl="0" eaLnBrk="0" fontAlgn="base" hangingPunct="0">
        <a:spcBef>
          <a:spcPct val="20000"/>
        </a:spcBef>
        <a:spcAft>
          <a:spcPct val="0"/>
        </a:spcAft>
        <a:buClr>
          <a:srgbClr val="60CA8E"/>
        </a:buClr>
        <a:buFont typeface="Arial Unicode MS" panose="020B0604020202020204" pitchFamily="34" charset="-128"/>
        <a:buChar char="•"/>
        <a:defRPr sz="1800">
          <a:solidFill>
            <a:schemeClr val="tx1"/>
          </a:solidFill>
          <a:latin typeface="+mn-lt"/>
          <a:ea typeface="ＭＳ Ｐゴシック" charset="-128"/>
        </a:defRPr>
      </a:lvl2pPr>
      <a:lvl3pPr marL="978694" indent="-296466" algn="l" rtl="0" eaLnBrk="0" fontAlgn="base" hangingPunct="0">
        <a:spcBef>
          <a:spcPct val="20000"/>
        </a:spcBef>
        <a:spcAft>
          <a:spcPct val="0"/>
        </a:spcAft>
        <a:buClr>
          <a:srgbClr val="60CA8E"/>
        </a:buClr>
        <a:buFont typeface="Arial Unicode MS" panose="020B0604020202020204" pitchFamily="34" charset="-128"/>
        <a:buChar char="•"/>
        <a:defRPr sz="1725">
          <a:solidFill>
            <a:schemeClr val="tx1"/>
          </a:solidFill>
          <a:latin typeface="+mn-lt"/>
          <a:ea typeface="ＭＳ Ｐゴシック" charset="-128"/>
        </a:defRPr>
      </a:lvl3pPr>
      <a:lvl4pPr marL="1270397" indent="-290513" algn="l" rtl="0" eaLnBrk="0" fontAlgn="base" hangingPunct="0">
        <a:spcBef>
          <a:spcPct val="20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4pPr>
      <a:lvl5pPr marL="1570435" indent="-298847" algn="l" rtl="0" eaLnBrk="0" fontAlgn="base" hangingPunct="0">
        <a:spcBef>
          <a:spcPct val="25000"/>
        </a:spcBef>
        <a:spcAft>
          <a:spcPct val="0"/>
        </a:spcAft>
        <a:buClr>
          <a:srgbClr val="60CA8E"/>
        </a:buClr>
        <a:buFont typeface="Arial Unicode MS" panose="020B0604020202020204" pitchFamily="34" charset="-128"/>
        <a:buChar char="•"/>
        <a:defRPr sz="1500">
          <a:solidFill>
            <a:schemeClr val="tx1"/>
          </a:solidFill>
          <a:latin typeface="+mn-lt"/>
          <a:ea typeface="ＭＳ Ｐゴシック" charset="-128"/>
        </a:defRPr>
      </a:lvl5pPr>
      <a:lvl6pPr marL="19133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6pPr>
      <a:lvl7pPr marL="22562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7pPr>
      <a:lvl8pPr marL="25991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8pPr>
      <a:lvl9pPr marL="2942035" indent="-298847" algn="l" rtl="0" fontAlgn="base">
        <a:spcBef>
          <a:spcPct val="25000"/>
        </a:spcBef>
        <a:spcAft>
          <a:spcPct val="0"/>
        </a:spcAft>
        <a:buClr>
          <a:srgbClr val="60CA8E"/>
        </a:buClr>
        <a:buFont typeface="Arial Unicode MS" pitchFamily="34" charset="-128"/>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oardcertifiedteachers.org/first-time-candidat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nbpts.org/national-board-certification/candidate-center/first-time-and-returning-candidate-resource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nbcmsprod.perfrms.com/"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cerra.org/nationalboard/districtcontacts.asp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bpts.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www.cerra.org/" TargetMode="External"/><Relationship Id="rId4" Type="http://schemas.openxmlformats.org/officeDocument/2006/relationships/hyperlink" Target="http://www.nbpts.org/national-board-certification/candidate-center/first-time-and-returning-candidate-resources/"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nbpts.org/" TargetMode="External"/><Relationship Id="rId2" Type="http://schemas.openxmlformats.org/officeDocument/2006/relationships/notesSlide" Target="../notesSlides/notesSlide33.xml"/><Relationship Id="rId1" Type="http://schemas.openxmlformats.org/officeDocument/2006/relationships/slideLayout" Target="../slideLayouts/slideLayout15.xml"/><Relationship Id="rId5" Type="http://schemas.openxmlformats.org/officeDocument/2006/relationships/hyperlink" Target="mailto:Suzanne@cerra.org" TargetMode="External"/><Relationship Id="rId4" Type="http://schemas.openxmlformats.org/officeDocument/2006/relationships/hyperlink" Target="mailto:hallmanj@cerra.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3124200" y="1147026"/>
            <a:ext cx="6000750" cy="1091485"/>
          </a:xfrm>
        </p:spPr>
        <p:txBody>
          <a:bodyPr/>
          <a:lstStyle/>
          <a:p>
            <a:r>
              <a:rPr lang="en-US" altLang="en-US" sz="4875" b="0" dirty="0">
                <a:solidFill>
                  <a:srgbClr val="053685"/>
                </a:solidFill>
                <a:latin typeface="Helvetica Neue Thin" pitchFamily="2" charset="0"/>
                <a:ea typeface="ＭＳ Ｐゴシック" pitchFamily="2" charset="-128"/>
              </a:rPr>
              <a:t> </a:t>
            </a:r>
            <a:endParaRPr lang="en-US" altLang="en-US" sz="4875" b="0" dirty="0">
              <a:solidFill>
                <a:schemeClr val="accent5">
                  <a:lumMod val="50000"/>
                </a:schemeClr>
              </a:solidFill>
              <a:latin typeface="Helvetica Neue" pitchFamily="2" charset="0"/>
              <a:ea typeface="ＭＳ Ｐゴシック" pitchFamily="2" charset="-128"/>
            </a:endParaRPr>
          </a:p>
        </p:txBody>
      </p:sp>
      <p:sp>
        <p:nvSpPr>
          <p:cNvPr id="19459" name="Rectangle 3"/>
          <p:cNvSpPr>
            <a:spLocks noGrp="1" noChangeArrowheads="1"/>
          </p:cNvSpPr>
          <p:nvPr>
            <p:ph type="body" sz="half" idx="1"/>
          </p:nvPr>
        </p:nvSpPr>
        <p:spPr>
          <a:xfrm>
            <a:off x="2683100" y="914401"/>
            <a:ext cx="6713113" cy="4679575"/>
          </a:xfrm>
        </p:spPr>
        <p:txBody>
          <a:bodyPr/>
          <a:lstStyle/>
          <a:p>
            <a:pPr algn="ctr">
              <a:lnSpc>
                <a:spcPct val="90000"/>
              </a:lnSpc>
              <a:buClr>
                <a:srgbClr val="186E14"/>
              </a:buClr>
              <a:buNone/>
            </a:pPr>
            <a:r>
              <a:rPr lang="en-US" altLang="en-US" sz="7200" dirty="0">
                <a:solidFill>
                  <a:srgbClr val="004A98"/>
                </a:solidFill>
                <a:latin typeface="Arial" panose="020B0604020202020204" pitchFamily="34" charset="0"/>
                <a:ea typeface="+mj-ea"/>
                <a:cs typeface="Arial" panose="020B0604020202020204" pitchFamily="34" charset="0"/>
              </a:rPr>
              <a:t>National Board Awareness</a:t>
            </a:r>
            <a:br>
              <a:rPr lang="en-US" altLang="en-US" sz="7200" dirty="0">
                <a:solidFill>
                  <a:srgbClr val="004A98"/>
                </a:solidFill>
                <a:latin typeface="Arial" panose="020B0604020202020204" pitchFamily="34" charset="0"/>
                <a:ea typeface="+mj-ea"/>
                <a:cs typeface="Arial" panose="020B0604020202020204" pitchFamily="34" charset="0"/>
              </a:rPr>
            </a:br>
            <a:r>
              <a:rPr lang="en-US" altLang="en-US" sz="7200" dirty="0">
                <a:solidFill>
                  <a:srgbClr val="004A98"/>
                </a:solidFill>
                <a:latin typeface="Arial" panose="020B0604020202020204" pitchFamily="34" charset="0"/>
                <a:ea typeface="+mj-ea"/>
                <a:cs typeface="Arial" panose="020B0604020202020204" pitchFamily="34" charset="0"/>
              </a:rPr>
              <a:t>for</a:t>
            </a:r>
            <a:br>
              <a:rPr lang="en-US" altLang="en-US" sz="7200" dirty="0">
                <a:solidFill>
                  <a:srgbClr val="004A98"/>
                </a:solidFill>
                <a:latin typeface="Arial" panose="020B0604020202020204" pitchFamily="34" charset="0"/>
                <a:ea typeface="+mj-ea"/>
                <a:cs typeface="Arial" panose="020B0604020202020204" pitchFamily="34" charset="0"/>
              </a:rPr>
            </a:br>
            <a:r>
              <a:rPr lang="en-US" altLang="en-US" sz="7200" dirty="0" smtClean="0">
                <a:solidFill>
                  <a:srgbClr val="004A98"/>
                </a:solidFill>
                <a:latin typeface="Arial" panose="020B0604020202020204" pitchFamily="34" charset="0"/>
                <a:ea typeface="+mj-ea"/>
                <a:cs typeface="Arial" panose="020B0604020202020204" pitchFamily="34" charset="0"/>
              </a:rPr>
              <a:t>2017-2018</a:t>
            </a:r>
            <a:r>
              <a:rPr lang="en-US" altLang="en-US" sz="7000" dirty="0">
                <a:solidFill>
                  <a:srgbClr val="004A98"/>
                </a:solidFill>
                <a:latin typeface="Arial" panose="020B0604020202020204" pitchFamily="34" charset="0"/>
                <a:ea typeface="+mj-ea"/>
                <a:cs typeface="Arial" panose="020B0604020202020204" pitchFamily="34" charset="0"/>
              </a:rPr>
              <a:t/>
            </a:r>
            <a:br>
              <a:rPr lang="en-US" altLang="en-US" sz="7000" dirty="0">
                <a:solidFill>
                  <a:srgbClr val="004A98"/>
                </a:solidFill>
                <a:latin typeface="Arial" panose="020B0604020202020204" pitchFamily="34" charset="0"/>
                <a:ea typeface="+mj-ea"/>
                <a:cs typeface="Arial" panose="020B0604020202020204" pitchFamily="34" charset="0"/>
              </a:rPr>
            </a:br>
            <a:endParaRPr lang="en-US" altLang="en-US" sz="1275" dirty="0">
              <a:solidFill>
                <a:srgbClr val="004A98"/>
              </a:solidFill>
              <a:latin typeface="Arial" panose="020B0604020202020204" pitchFamily="34" charset="0"/>
              <a:ea typeface="ＭＳ Ｐゴシック" pitchFamily="2" charset="-128"/>
              <a:cs typeface="Arial" panose="020B0604020202020204" pitchFamily="34" charset="0"/>
            </a:endParaRPr>
          </a:p>
        </p:txBody>
      </p:sp>
    </p:spTree>
    <p:extLst>
      <p:ext uri="{BB962C8B-B14F-4D97-AF65-F5344CB8AC3E}">
        <p14:creationId xmlns:p14="http://schemas.microsoft.com/office/powerpoint/2010/main" val="4216988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95500" y="228600"/>
            <a:ext cx="8001000" cy="1447800"/>
          </a:xfrm>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Eligibility Prerequisites</a:t>
            </a:r>
          </a:p>
        </p:txBody>
      </p:sp>
      <p:sp>
        <p:nvSpPr>
          <p:cNvPr id="15363" name="Rectangle 3"/>
          <p:cNvSpPr>
            <a:spLocks noGrp="1" noChangeArrowheads="1"/>
          </p:cNvSpPr>
          <p:nvPr>
            <p:ph type="body" idx="1"/>
          </p:nvPr>
        </p:nvSpPr>
        <p:spPr>
          <a:xfrm>
            <a:off x="1806576" y="2137229"/>
            <a:ext cx="9108168" cy="3806825"/>
          </a:xfrm>
        </p:spPr>
        <p:txBody>
          <a:bodyPr/>
          <a:lstStyle/>
          <a:p>
            <a:pPr eaLnBrk="1" hangingPunct="1">
              <a:lnSpc>
                <a:spcPct val="90000"/>
              </a:lnSpc>
            </a:pPr>
            <a:r>
              <a:rPr lang="en-US" altLang="en-US" dirty="0">
                <a:solidFill>
                  <a:srgbClr val="004A97"/>
                </a:solidFill>
                <a:latin typeface="Arial" panose="020B0604020202020204" pitchFamily="34" charset="0"/>
                <a:cs typeface="Arial" panose="020B0604020202020204" pitchFamily="34" charset="0"/>
              </a:rPr>
              <a:t>Possess a bachelor’s degree from an accredited institution</a:t>
            </a:r>
          </a:p>
          <a:p>
            <a:pPr eaLnBrk="1" hangingPunct="1">
              <a:lnSpc>
                <a:spcPct val="90000"/>
              </a:lnSpc>
            </a:pPr>
            <a:endParaRPr lang="en-US" altLang="en-US" dirty="0">
              <a:solidFill>
                <a:srgbClr val="004A97"/>
              </a:solidFill>
              <a:latin typeface="Arial" panose="020B0604020202020204" pitchFamily="34" charset="0"/>
              <a:cs typeface="Arial" panose="020B0604020202020204" pitchFamily="34" charset="0"/>
            </a:endParaRPr>
          </a:p>
          <a:p>
            <a:pPr eaLnBrk="1" hangingPunct="1">
              <a:lnSpc>
                <a:spcPct val="90000"/>
              </a:lnSpc>
            </a:pPr>
            <a:r>
              <a:rPr lang="en-US" altLang="en-US" dirty="0">
                <a:solidFill>
                  <a:srgbClr val="004A97"/>
                </a:solidFill>
                <a:latin typeface="Arial" panose="020B0604020202020204" pitchFamily="34" charset="0"/>
                <a:cs typeface="Arial" panose="020B0604020202020204" pitchFamily="34" charset="0"/>
              </a:rPr>
              <a:t>Have completed at least three years of successful teaching at one or more early childhood, elementary, middle, or secondary schools</a:t>
            </a:r>
          </a:p>
          <a:p>
            <a:pPr eaLnBrk="1" hangingPunct="1">
              <a:lnSpc>
                <a:spcPct val="90000"/>
              </a:lnSpc>
            </a:pPr>
            <a:endParaRPr lang="en-US" altLang="en-US" dirty="0">
              <a:solidFill>
                <a:srgbClr val="004A97"/>
              </a:solidFill>
              <a:latin typeface="Arial" panose="020B0604020202020204" pitchFamily="34" charset="0"/>
              <a:cs typeface="Arial" panose="020B0604020202020204" pitchFamily="34" charset="0"/>
            </a:endParaRPr>
          </a:p>
          <a:p>
            <a:pPr eaLnBrk="1" hangingPunct="1">
              <a:lnSpc>
                <a:spcPct val="90000"/>
              </a:lnSpc>
            </a:pPr>
            <a:r>
              <a:rPr lang="en-US" altLang="en-US" dirty="0">
                <a:solidFill>
                  <a:srgbClr val="004A97"/>
                </a:solidFill>
                <a:latin typeface="Arial" panose="020B0604020202020204" pitchFamily="34" charset="0"/>
                <a:cs typeface="Arial" panose="020B0604020202020204" pitchFamily="34" charset="0"/>
              </a:rPr>
              <a:t>Provide proof of holding an unencumbered state teaching license for each of those three years </a:t>
            </a:r>
            <a:r>
              <a:rPr lang="en-US" altLang="en-US" dirty="0" smtClean="0">
                <a:solidFill>
                  <a:srgbClr val="004A97"/>
                </a:solidFill>
                <a:latin typeface="Arial" panose="020B0604020202020204" pitchFamily="34" charset="0"/>
                <a:cs typeface="Arial" panose="020B0604020202020204" pitchFamily="34" charset="0"/>
              </a:rPr>
              <a:t>completed</a:t>
            </a:r>
          </a:p>
          <a:p>
            <a:pPr eaLnBrk="1" hangingPunct="1">
              <a:lnSpc>
                <a:spcPct val="90000"/>
              </a:lnSpc>
            </a:pPr>
            <a:endParaRPr lang="en-US" altLang="en-US" dirty="0">
              <a:solidFill>
                <a:srgbClr val="004A97"/>
              </a:solidFill>
              <a:latin typeface="Arial" panose="020B0604020202020204" pitchFamily="34" charset="0"/>
              <a:cs typeface="Arial" panose="020B0604020202020204" pitchFamily="34" charset="0"/>
            </a:endParaRPr>
          </a:p>
          <a:p>
            <a:pPr eaLnBrk="1" hangingPunct="1">
              <a:lnSpc>
                <a:spcPct val="90000"/>
              </a:lnSpc>
            </a:pPr>
            <a:r>
              <a:rPr lang="en-US" altLang="en-US" dirty="0" smtClean="0">
                <a:solidFill>
                  <a:srgbClr val="004A97"/>
                </a:solidFill>
                <a:latin typeface="Arial" panose="020B0604020202020204" pitchFamily="34" charset="0"/>
                <a:cs typeface="Arial" panose="020B0604020202020204" pitchFamily="34" charset="0"/>
              </a:rPr>
              <a:t>Additional prerequisites for World Language Candidates</a:t>
            </a:r>
            <a:endParaRPr lang="en-US" altLang="en-US"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7859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Fees</a:t>
            </a:r>
          </a:p>
        </p:txBody>
      </p:sp>
      <p:sp>
        <p:nvSpPr>
          <p:cNvPr id="16387" name="Content Placeholder 2"/>
          <p:cNvSpPr>
            <a:spLocks noGrp="1"/>
          </p:cNvSpPr>
          <p:nvPr>
            <p:ph idx="1"/>
          </p:nvPr>
        </p:nvSpPr>
        <p:spPr>
          <a:xfrm>
            <a:off x="1756230" y="1828800"/>
            <a:ext cx="9158514" cy="4191000"/>
          </a:xfrm>
        </p:spPr>
        <p:txBody>
          <a:bodyPr/>
          <a:lstStyle/>
          <a:p>
            <a:r>
              <a:rPr lang="en-US" altLang="en-US" sz="2200" dirty="0">
                <a:solidFill>
                  <a:srgbClr val="004A97"/>
                </a:solidFill>
                <a:latin typeface="Arial" panose="020B0604020202020204" pitchFamily="34" charset="0"/>
                <a:cs typeface="Arial" panose="020B0604020202020204" pitchFamily="34" charset="0"/>
              </a:rPr>
              <a:t>Annual Registration Fee—(nonrefundable cycle enrollment fee paid each year)—Application not accepted without payment of $75.  Due with application submission and no later than January 31</a:t>
            </a:r>
            <a:r>
              <a:rPr lang="en-US" altLang="en-US" sz="2200" baseline="30000" dirty="0">
                <a:solidFill>
                  <a:srgbClr val="004A97"/>
                </a:solidFill>
                <a:latin typeface="Arial" panose="020B0604020202020204" pitchFamily="34" charset="0"/>
                <a:cs typeface="Arial" panose="020B0604020202020204" pitchFamily="34" charset="0"/>
              </a:rPr>
              <a:t>st</a:t>
            </a:r>
            <a:r>
              <a:rPr lang="en-US" altLang="en-US" sz="2200" dirty="0">
                <a:solidFill>
                  <a:srgbClr val="004A97"/>
                </a:solidFill>
                <a:latin typeface="Arial" panose="020B0604020202020204" pitchFamily="34" charset="0"/>
                <a:cs typeface="Arial" panose="020B0604020202020204" pitchFamily="34" charset="0"/>
              </a:rPr>
              <a:t> of the year of application</a:t>
            </a:r>
            <a:r>
              <a:rPr lang="en-US" altLang="en-US" sz="2200" dirty="0" smtClean="0">
                <a:solidFill>
                  <a:srgbClr val="004A97"/>
                </a:solidFill>
                <a:latin typeface="Arial" panose="020B0604020202020204" pitchFamily="34" charset="0"/>
                <a:cs typeface="Arial" panose="020B0604020202020204" pitchFamily="34" charset="0"/>
              </a:rPr>
              <a:t>.</a:t>
            </a:r>
          </a:p>
          <a:p>
            <a:endParaRPr lang="en-US" altLang="en-US" sz="2200" dirty="0">
              <a:solidFill>
                <a:srgbClr val="004A97"/>
              </a:solidFill>
              <a:latin typeface="Arial" panose="020B0604020202020204" pitchFamily="34" charset="0"/>
              <a:cs typeface="Arial" panose="020B0604020202020204" pitchFamily="34" charset="0"/>
            </a:endParaRPr>
          </a:p>
          <a:p>
            <a:r>
              <a:rPr lang="en-US" altLang="en-US" sz="2200" dirty="0">
                <a:solidFill>
                  <a:srgbClr val="004A97"/>
                </a:solidFill>
                <a:latin typeface="Arial" panose="020B0604020202020204" pitchFamily="34" charset="0"/>
                <a:cs typeface="Arial" panose="020B0604020202020204" pitchFamily="34" charset="0"/>
              </a:rPr>
              <a:t>Component 1 Fee—Required for the Content Knowledge Assessment –fee  of $475</a:t>
            </a:r>
            <a:r>
              <a:rPr lang="en-US" altLang="en-US" sz="2200">
                <a:solidFill>
                  <a:srgbClr val="004A97"/>
                </a:solidFill>
                <a:latin typeface="Arial" panose="020B0604020202020204" pitchFamily="34" charset="0"/>
                <a:cs typeface="Arial" panose="020B0604020202020204" pitchFamily="34" charset="0"/>
              </a:rPr>
              <a:t>. </a:t>
            </a:r>
            <a:r>
              <a:rPr lang="en-US" altLang="en-US" sz="2200" smtClean="0">
                <a:solidFill>
                  <a:srgbClr val="004A97"/>
                </a:solidFill>
                <a:latin typeface="Arial" panose="020B0604020202020204" pitchFamily="34" charset="0"/>
                <a:cs typeface="Arial" panose="020B0604020202020204" pitchFamily="34" charset="0"/>
              </a:rPr>
              <a:t>Due </a:t>
            </a:r>
            <a:r>
              <a:rPr lang="en-US" altLang="en-US" sz="2200" dirty="0">
                <a:solidFill>
                  <a:srgbClr val="004A97"/>
                </a:solidFill>
                <a:latin typeface="Arial" panose="020B0604020202020204" pitchFamily="34" charset="0"/>
                <a:cs typeface="Arial" panose="020B0604020202020204" pitchFamily="34" charset="0"/>
              </a:rPr>
              <a:t>by January 31</a:t>
            </a:r>
            <a:r>
              <a:rPr lang="en-US" altLang="en-US" sz="2200" baseline="30000" dirty="0">
                <a:solidFill>
                  <a:srgbClr val="004A97"/>
                </a:solidFill>
                <a:latin typeface="Arial" panose="020B0604020202020204" pitchFamily="34" charset="0"/>
                <a:cs typeface="Arial" panose="020B0604020202020204" pitchFamily="34" charset="0"/>
              </a:rPr>
              <a:t>st</a:t>
            </a:r>
            <a:r>
              <a:rPr lang="en-US" altLang="en-US" sz="2200" dirty="0">
                <a:solidFill>
                  <a:srgbClr val="004A97"/>
                </a:solidFill>
                <a:latin typeface="Arial" panose="020B0604020202020204" pitchFamily="34" charset="0"/>
                <a:cs typeface="Arial" panose="020B0604020202020204" pitchFamily="34" charset="0"/>
              </a:rPr>
              <a:t> of the year of application</a:t>
            </a:r>
            <a:r>
              <a:rPr lang="en-US" altLang="en-US" sz="2200"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200" dirty="0">
              <a:solidFill>
                <a:srgbClr val="004A97"/>
              </a:solidFill>
              <a:latin typeface="Arial" panose="020B0604020202020204" pitchFamily="34" charset="0"/>
              <a:cs typeface="Arial" panose="020B0604020202020204" pitchFamily="34" charset="0"/>
            </a:endParaRPr>
          </a:p>
          <a:p>
            <a:r>
              <a:rPr lang="en-US" altLang="en-US" sz="2200" dirty="0">
                <a:solidFill>
                  <a:srgbClr val="004A97"/>
                </a:solidFill>
                <a:latin typeface="Arial" panose="020B0604020202020204" pitchFamily="34" charset="0"/>
                <a:cs typeface="Arial" panose="020B0604020202020204" pitchFamily="34" charset="0"/>
              </a:rPr>
              <a:t>Component </a:t>
            </a:r>
            <a:r>
              <a:rPr lang="en-US" altLang="en-US" sz="2200" dirty="0" smtClean="0">
                <a:solidFill>
                  <a:srgbClr val="004A97"/>
                </a:solidFill>
                <a:latin typeface="Arial" panose="020B0604020202020204" pitchFamily="34" charset="0"/>
                <a:cs typeface="Arial" panose="020B0604020202020204" pitchFamily="34" charset="0"/>
              </a:rPr>
              <a:t>2-4 </a:t>
            </a:r>
            <a:r>
              <a:rPr lang="en-US" altLang="en-US" sz="2200" dirty="0">
                <a:solidFill>
                  <a:srgbClr val="004A97"/>
                </a:solidFill>
                <a:latin typeface="Arial" panose="020B0604020202020204" pitchFamily="34" charset="0"/>
                <a:cs typeface="Arial" panose="020B0604020202020204" pitchFamily="34" charset="0"/>
              </a:rPr>
              <a:t>Fee—Required for Portfolio Component –fee of $</a:t>
            </a:r>
            <a:r>
              <a:rPr lang="en-US" altLang="en-US" sz="2200" dirty="0" smtClean="0">
                <a:solidFill>
                  <a:srgbClr val="004A97"/>
                </a:solidFill>
                <a:latin typeface="Arial" panose="020B0604020202020204" pitchFamily="34" charset="0"/>
                <a:cs typeface="Arial" panose="020B0604020202020204" pitchFamily="34" charset="0"/>
              </a:rPr>
              <a:t>475. Due </a:t>
            </a:r>
            <a:r>
              <a:rPr lang="en-US" altLang="en-US" sz="2200" dirty="0">
                <a:solidFill>
                  <a:srgbClr val="004A97"/>
                </a:solidFill>
                <a:latin typeface="Arial" panose="020B0604020202020204" pitchFamily="34" charset="0"/>
                <a:cs typeface="Arial" panose="020B0604020202020204" pitchFamily="34" charset="0"/>
              </a:rPr>
              <a:t>by January 31</a:t>
            </a:r>
            <a:r>
              <a:rPr lang="en-US" altLang="en-US" sz="2200" baseline="30000" dirty="0">
                <a:solidFill>
                  <a:srgbClr val="004A97"/>
                </a:solidFill>
                <a:latin typeface="Arial" panose="020B0604020202020204" pitchFamily="34" charset="0"/>
                <a:cs typeface="Arial" panose="020B0604020202020204" pitchFamily="34" charset="0"/>
              </a:rPr>
              <a:t>st</a:t>
            </a:r>
            <a:r>
              <a:rPr lang="en-US" altLang="en-US" sz="2200" dirty="0">
                <a:solidFill>
                  <a:srgbClr val="004A97"/>
                </a:solidFill>
                <a:latin typeface="Arial" panose="020B0604020202020204" pitchFamily="34" charset="0"/>
                <a:cs typeface="Arial" panose="020B0604020202020204" pitchFamily="34" charset="0"/>
              </a:rPr>
              <a:t> of the year of application.</a:t>
            </a:r>
          </a:p>
          <a:p>
            <a:pPr marL="0" indent="0">
              <a:buNone/>
            </a:pPr>
            <a:endParaRPr lang="en-US" altLang="en-US" sz="2400" dirty="0">
              <a:latin typeface="Arial" panose="020B0604020202020204" pitchFamily="34" charset="0"/>
              <a:cs typeface="Arial" panose="020B0604020202020204" pitchFamily="34" charset="0"/>
            </a:endParaRPr>
          </a:p>
          <a:p>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0230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Payment of Fees</a:t>
            </a:r>
          </a:p>
        </p:txBody>
      </p:sp>
      <p:sp>
        <p:nvSpPr>
          <p:cNvPr id="17411" name="Content Placeholder 2"/>
          <p:cNvSpPr>
            <a:spLocks noGrp="1"/>
          </p:cNvSpPr>
          <p:nvPr>
            <p:ph idx="1"/>
          </p:nvPr>
        </p:nvSpPr>
        <p:spPr>
          <a:xfrm>
            <a:off x="1770743" y="1828800"/>
            <a:ext cx="9158514" cy="4191000"/>
          </a:xfrm>
        </p:spPr>
        <p:txBody>
          <a:bodyPr/>
          <a:lstStyle/>
          <a:p>
            <a:r>
              <a:rPr lang="en-US" altLang="en-US" sz="2400" dirty="0" smtClean="0">
                <a:solidFill>
                  <a:srgbClr val="004A97"/>
                </a:solidFill>
                <a:latin typeface="Arial" panose="020B0604020202020204" pitchFamily="34" charset="0"/>
                <a:cs typeface="Arial" panose="020B0604020202020204" pitchFamily="34" charset="0"/>
              </a:rPr>
              <a:t>The Annual Registration Fee must be paid online via credit, debit card, or electronic check (VISA or MasterCard only).</a:t>
            </a: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Applicants are responsible for confirming receipt by NB of any payments.</a:t>
            </a: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After one’s application has been processed, the candidate can view the fees posted to his individual account at www.boardcertifiedteachers.org.</a:t>
            </a:r>
          </a:p>
        </p:txBody>
      </p:sp>
    </p:spTree>
    <p:extLst>
      <p:ext uri="{BB962C8B-B14F-4D97-AF65-F5344CB8AC3E}">
        <p14:creationId xmlns:p14="http://schemas.microsoft.com/office/powerpoint/2010/main" val="2506864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Registration</a:t>
            </a:r>
          </a:p>
        </p:txBody>
      </p:sp>
      <p:sp>
        <p:nvSpPr>
          <p:cNvPr id="18435" name="Content Placeholder 2"/>
          <p:cNvSpPr>
            <a:spLocks noGrp="1"/>
          </p:cNvSpPr>
          <p:nvPr>
            <p:ph idx="1"/>
          </p:nvPr>
        </p:nvSpPr>
        <p:spPr>
          <a:xfrm>
            <a:off x="1756229" y="1828800"/>
            <a:ext cx="9173028" cy="4191000"/>
          </a:xfrm>
        </p:spPr>
        <p:txBody>
          <a:bodyPr/>
          <a:lstStyle/>
          <a:p>
            <a:pPr>
              <a:defRPr/>
            </a:pPr>
            <a:r>
              <a:rPr lang="en-US" altLang="en-US" sz="2800" dirty="0">
                <a:solidFill>
                  <a:srgbClr val="004A97"/>
                </a:solidFill>
                <a:latin typeface="Arial" panose="020B0604020202020204" pitchFamily="34" charset="0"/>
                <a:cs typeface="Arial" panose="020B0604020202020204" pitchFamily="34" charset="0"/>
              </a:rPr>
              <a:t>Registration </a:t>
            </a:r>
            <a:r>
              <a:rPr lang="en-US" altLang="en-US" sz="2800" dirty="0" smtClean="0">
                <a:solidFill>
                  <a:srgbClr val="004A97"/>
                </a:solidFill>
                <a:latin typeface="Arial" panose="020B0604020202020204" pitchFamily="34" charset="0"/>
                <a:cs typeface="Arial" panose="020B0604020202020204" pitchFamily="34" charset="0"/>
              </a:rPr>
              <a:t>Window—April 1</a:t>
            </a:r>
            <a:r>
              <a:rPr lang="en-US" altLang="en-US" sz="2800" baseline="30000" dirty="0" smtClean="0">
                <a:solidFill>
                  <a:srgbClr val="004A97"/>
                </a:solidFill>
                <a:latin typeface="Arial" panose="020B0604020202020204" pitchFamily="34" charset="0"/>
                <a:cs typeface="Arial" panose="020B0604020202020204" pitchFamily="34" charset="0"/>
              </a:rPr>
              <a:t>st</a:t>
            </a:r>
            <a:r>
              <a:rPr lang="en-US" altLang="en-US" sz="2800" dirty="0" smtClean="0">
                <a:solidFill>
                  <a:srgbClr val="004A97"/>
                </a:solidFill>
                <a:latin typeface="Arial" panose="020B0604020202020204" pitchFamily="34" charset="0"/>
                <a:cs typeface="Arial" panose="020B0604020202020204" pitchFamily="34" charset="0"/>
              </a:rPr>
              <a:t> – January 31</a:t>
            </a:r>
            <a:r>
              <a:rPr lang="en-US" altLang="en-US" sz="2800" baseline="30000" dirty="0" smtClean="0">
                <a:solidFill>
                  <a:srgbClr val="004A97"/>
                </a:solidFill>
                <a:latin typeface="Arial" panose="020B0604020202020204" pitchFamily="34" charset="0"/>
                <a:cs typeface="Arial" panose="020B0604020202020204" pitchFamily="34" charset="0"/>
              </a:rPr>
              <a:t>st</a:t>
            </a:r>
            <a:r>
              <a:rPr lang="en-US" altLang="en-US" sz="2800" dirty="0" smtClean="0">
                <a:solidFill>
                  <a:srgbClr val="004A97"/>
                </a:solidFill>
                <a:latin typeface="Arial" panose="020B0604020202020204" pitchFamily="34" charset="0"/>
                <a:cs typeface="Arial" panose="020B0604020202020204" pitchFamily="34" charset="0"/>
              </a:rPr>
              <a:t>   </a:t>
            </a:r>
            <a:endParaRPr lang="en-US" altLang="en-US" sz="2800" dirty="0">
              <a:solidFill>
                <a:srgbClr val="004A97"/>
              </a:solidFill>
              <a:latin typeface="Arial" panose="020B0604020202020204" pitchFamily="34" charset="0"/>
              <a:cs typeface="Arial" panose="020B0604020202020204" pitchFamily="34" charset="0"/>
            </a:endParaRPr>
          </a:p>
          <a:p>
            <a:pPr>
              <a:defRPr/>
            </a:pPr>
            <a:r>
              <a:rPr lang="en-US" altLang="en-US" sz="2800" dirty="0">
                <a:solidFill>
                  <a:srgbClr val="004A97"/>
                </a:solidFill>
                <a:latin typeface="Arial" panose="020B0604020202020204" pitchFamily="34" charset="0"/>
                <a:cs typeface="Arial" panose="020B0604020202020204" pitchFamily="34" charset="0"/>
              </a:rPr>
              <a:t>Fee Payment Deadline—January 31</a:t>
            </a:r>
            <a:r>
              <a:rPr lang="en-US" altLang="en-US" sz="2800" baseline="30000" dirty="0">
                <a:solidFill>
                  <a:srgbClr val="004A97"/>
                </a:solidFill>
                <a:latin typeface="Arial" panose="020B0604020202020204" pitchFamily="34" charset="0"/>
                <a:cs typeface="Arial" panose="020B0604020202020204" pitchFamily="34" charset="0"/>
              </a:rPr>
              <a:t>st</a:t>
            </a:r>
            <a:r>
              <a:rPr lang="en-US" altLang="en-US" sz="2800" dirty="0">
                <a:solidFill>
                  <a:srgbClr val="004A97"/>
                </a:solidFill>
                <a:latin typeface="Arial" panose="020B0604020202020204" pitchFamily="34" charset="0"/>
                <a:cs typeface="Arial" panose="020B0604020202020204" pitchFamily="34" charset="0"/>
              </a:rPr>
              <a:t> </a:t>
            </a:r>
            <a:endParaRPr lang="en-US" altLang="en-US" sz="2800" dirty="0" smtClean="0">
              <a:solidFill>
                <a:srgbClr val="004A97"/>
              </a:solidFill>
              <a:latin typeface="Arial" panose="020B0604020202020204" pitchFamily="34" charset="0"/>
              <a:cs typeface="Arial" panose="020B0604020202020204" pitchFamily="34" charset="0"/>
            </a:endParaRPr>
          </a:p>
          <a:p>
            <a:pPr>
              <a:defRPr/>
            </a:pPr>
            <a:r>
              <a:rPr lang="en-US" altLang="en-US" sz="2800" dirty="0" smtClean="0">
                <a:solidFill>
                  <a:srgbClr val="004A97"/>
                </a:solidFill>
                <a:latin typeface="Arial" panose="020B0604020202020204" pitchFamily="34" charset="0"/>
                <a:cs typeface="Arial" panose="020B0604020202020204" pitchFamily="34" charset="0"/>
              </a:rPr>
              <a:t>Change </a:t>
            </a:r>
            <a:r>
              <a:rPr lang="en-US" altLang="en-US" sz="2800" dirty="0">
                <a:solidFill>
                  <a:srgbClr val="004A97"/>
                </a:solidFill>
                <a:latin typeface="Arial" panose="020B0604020202020204" pitchFamily="34" charset="0"/>
                <a:cs typeface="Arial" panose="020B0604020202020204" pitchFamily="34" charset="0"/>
              </a:rPr>
              <a:t>of Certificate, Specialty Area, or </a:t>
            </a:r>
            <a:r>
              <a:rPr lang="en-US" altLang="en-US" sz="2800" dirty="0" smtClean="0">
                <a:solidFill>
                  <a:srgbClr val="004A97"/>
                </a:solidFill>
                <a:latin typeface="Arial" panose="020B0604020202020204" pitchFamily="34" charset="0"/>
                <a:cs typeface="Arial" panose="020B0604020202020204" pitchFamily="34" charset="0"/>
              </a:rPr>
              <a:t>Component </a:t>
            </a:r>
            <a:r>
              <a:rPr lang="en-US" altLang="en-US" sz="2800" dirty="0">
                <a:solidFill>
                  <a:srgbClr val="004A97"/>
                </a:solidFill>
                <a:latin typeface="Arial" panose="020B0604020202020204" pitchFamily="34" charset="0"/>
                <a:cs typeface="Arial" panose="020B0604020202020204" pitchFamily="34" charset="0"/>
              </a:rPr>
              <a:t>Selection—January 31</a:t>
            </a:r>
            <a:r>
              <a:rPr lang="en-US" altLang="en-US" sz="2800" baseline="30000" dirty="0">
                <a:solidFill>
                  <a:srgbClr val="004A97"/>
                </a:solidFill>
                <a:latin typeface="Arial" panose="020B0604020202020204" pitchFamily="34" charset="0"/>
                <a:cs typeface="Arial" panose="020B0604020202020204" pitchFamily="34" charset="0"/>
              </a:rPr>
              <a:t>st</a:t>
            </a:r>
            <a:r>
              <a:rPr lang="en-US" altLang="en-US" sz="2800" dirty="0">
                <a:solidFill>
                  <a:srgbClr val="004A97"/>
                </a:solidFill>
                <a:latin typeface="Arial" panose="020B0604020202020204" pitchFamily="34" charset="0"/>
                <a:cs typeface="Arial" panose="020B0604020202020204" pitchFamily="34" charset="0"/>
              </a:rPr>
              <a:t> </a:t>
            </a:r>
          </a:p>
          <a:p>
            <a:pPr>
              <a:defRPr/>
            </a:pPr>
            <a:r>
              <a:rPr lang="en-US" altLang="en-US" sz="2800" dirty="0">
                <a:solidFill>
                  <a:srgbClr val="004A97"/>
                </a:solidFill>
                <a:latin typeface="Arial" panose="020B0604020202020204" pitchFamily="34" charset="0"/>
                <a:cs typeface="Arial" panose="020B0604020202020204" pitchFamily="34" charset="0"/>
              </a:rPr>
              <a:t>Withdrawal Deadline—January 31</a:t>
            </a:r>
            <a:r>
              <a:rPr lang="en-US" altLang="en-US" sz="2800" baseline="30000" dirty="0">
                <a:solidFill>
                  <a:srgbClr val="004A97"/>
                </a:solidFill>
                <a:latin typeface="Arial" panose="020B0604020202020204" pitchFamily="34" charset="0"/>
                <a:cs typeface="Arial" panose="020B0604020202020204" pitchFamily="34" charset="0"/>
              </a:rPr>
              <a:t>st</a:t>
            </a:r>
            <a:r>
              <a:rPr lang="en-US" altLang="en-US" sz="2800" dirty="0">
                <a:solidFill>
                  <a:srgbClr val="004A97"/>
                </a:solidFill>
                <a:latin typeface="Arial" panose="020B0604020202020204" pitchFamily="34" charset="0"/>
                <a:cs typeface="Arial" panose="020B0604020202020204" pitchFamily="34" charset="0"/>
              </a:rPr>
              <a:t> </a:t>
            </a:r>
          </a:p>
          <a:p>
            <a:pPr>
              <a:defRPr/>
            </a:pPr>
            <a:r>
              <a:rPr lang="en-US" altLang="en-US" sz="2800" dirty="0">
                <a:solidFill>
                  <a:srgbClr val="004A97"/>
                </a:solidFill>
                <a:latin typeface="Arial" panose="020B0604020202020204" pitchFamily="34" charset="0"/>
                <a:cs typeface="Arial" panose="020B0604020202020204" pitchFamily="34" charset="0"/>
              </a:rPr>
              <a:t>ePortfolio Submission Window—April-May, </a:t>
            </a:r>
            <a:r>
              <a:rPr lang="en-US" altLang="en-US" sz="2800" dirty="0" smtClean="0">
                <a:solidFill>
                  <a:srgbClr val="004A97"/>
                </a:solidFill>
                <a:latin typeface="Arial" panose="020B0604020202020204" pitchFamily="34" charset="0"/>
                <a:cs typeface="Arial" panose="020B0604020202020204" pitchFamily="34" charset="0"/>
              </a:rPr>
              <a:t>2018</a:t>
            </a:r>
          </a:p>
          <a:p>
            <a:pPr>
              <a:defRPr/>
            </a:pPr>
            <a:r>
              <a:rPr lang="en-US" altLang="en-US" sz="2800" dirty="0" smtClean="0">
                <a:solidFill>
                  <a:srgbClr val="004A97"/>
                </a:solidFill>
                <a:latin typeface="Arial" panose="020B0604020202020204" pitchFamily="34" charset="0"/>
                <a:cs typeface="Arial" panose="020B0604020202020204" pitchFamily="34" charset="0"/>
              </a:rPr>
              <a:t>Component </a:t>
            </a:r>
            <a:r>
              <a:rPr lang="en-US" altLang="en-US" sz="2800" dirty="0">
                <a:solidFill>
                  <a:srgbClr val="004A97"/>
                </a:solidFill>
                <a:latin typeface="Arial" panose="020B0604020202020204" pitchFamily="34" charset="0"/>
                <a:cs typeface="Arial" panose="020B0604020202020204" pitchFamily="34" charset="0"/>
              </a:rPr>
              <a:t>1 Content Knowledge Testing </a:t>
            </a:r>
            <a:r>
              <a:rPr lang="en-US" altLang="en-US" sz="2800" dirty="0" smtClean="0">
                <a:solidFill>
                  <a:srgbClr val="004A97"/>
                </a:solidFill>
                <a:latin typeface="Arial" panose="020B0604020202020204" pitchFamily="34" charset="0"/>
                <a:cs typeface="Arial" panose="020B0604020202020204" pitchFamily="34" charset="0"/>
              </a:rPr>
              <a:t>Window </a:t>
            </a:r>
            <a:r>
              <a:rPr lang="en-US" altLang="en-US" sz="2800" dirty="0">
                <a:solidFill>
                  <a:srgbClr val="004A97"/>
                </a:solidFill>
                <a:latin typeface="Arial" panose="020B0604020202020204" pitchFamily="34" charset="0"/>
                <a:cs typeface="Arial" panose="020B0604020202020204" pitchFamily="34" charset="0"/>
              </a:rPr>
              <a:t>—April-June 15, 2018</a:t>
            </a:r>
          </a:p>
          <a:p>
            <a:pPr>
              <a:defRPr/>
            </a:pPr>
            <a:endParaRPr lang="en-US" altLang="en-US" dirty="0" smtClean="0"/>
          </a:p>
        </p:txBody>
      </p:sp>
    </p:spTree>
    <p:extLst>
      <p:ext uri="{BB962C8B-B14F-4D97-AF65-F5344CB8AC3E}">
        <p14:creationId xmlns:p14="http://schemas.microsoft.com/office/powerpoint/2010/main" val="3340241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Fields of Certification</a:t>
            </a:r>
          </a:p>
        </p:txBody>
      </p:sp>
      <p:sp>
        <p:nvSpPr>
          <p:cNvPr id="19459" name="Content Placeholder 2"/>
          <p:cNvSpPr>
            <a:spLocks noGrp="1"/>
          </p:cNvSpPr>
          <p:nvPr>
            <p:ph idx="1"/>
          </p:nvPr>
        </p:nvSpPr>
        <p:spPr>
          <a:xfrm>
            <a:off x="1785257" y="1828800"/>
            <a:ext cx="9129486" cy="4191000"/>
          </a:xfrm>
        </p:spPr>
        <p:txBody>
          <a:bodyPr/>
          <a:lstStyle/>
          <a:p>
            <a:r>
              <a:rPr lang="en-US" altLang="en-US" sz="2600" dirty="0">
                <a:solidFill>
                  <a:srgbClr val="004A97"/>
                </a:solidFill>
                <a:latin typeface="Arial" panose="020B0604020202020204" pitchFamily="34" charset="0"/>
                <a:cs typeface="Arial" panose="020B0604020202020204" pitchFamily="34" charset="0"/>
              </a:rPr>
              <a:t>NB has 25 certificate areas based on the developmental level of teacher’s students and the teacher’s subject area(s</a:t>
            </a:r>
            <a:r>
              <a:rPr lang="en-US" altLang="en-US" sz="2600" dirty="0" smtClean="0">
                <a:solidFill>
                  <a:srgbClr val="004A97"/>
                </a:solidFill>
                <a:latin typeface="Arial" panose="020B0604020202020204" pitchFamily="34" charset="0"/>
                <a:cs typeface="Arial" panose="020B0604020202020204" pitchFamily="34" charset="0"/>
              </a:rPr>
              <a:t>).</a:t>
            </a:r>
          </a:p>
          <a:p>
            <a:pPr marL="0" indent="0">
              <a:buNone/>
            </a:pPr>
            <a:r>
              <a:rPr lang="en-US" altLang="en-US" sz="2600" dirty="0" smtClean="0">
                <a:solidFill>
                  <a:srgbClr val="004A97"/>
                </a:solidFill>
                <a:latin typeface="Arial" panose="020B0604020202020204" pitchFamily="34" charset="0"/>
                <a:cs typeface="Arial" panose="020B0604020202020204" pitchFamily="34" charset="0"/>
              </a:rPr>
              <a:t> </a:t>
            </a:r>
            <a:endParaRPr lang="en-US" altLang="en-US" sz="2600" dirty="0">
              <a:solidFill>
                <a:srgbClr val="004A97"/>
              </a:solidFill>
              <a:latin typeface="Arial" panose="020B0604020202020204" pitchFamily="34" charset="0"/>
              <a:cs typeface="Arial" panose="020B0604020202020204" pitchFamily="34" charset="0"/>
            </a:endParaRPr>
          </a:p>
          <a:p>
            <a:r>
              <a:rPr lang="en-US" altLang="en-US" sz="2600" dirty="0">
                <a:solidFill>
                  <a:srgbClr val="004A97"/>
                </a:solidFill>
                <a:latin typeface="Arial" panose="020B0604020202020204" pitchFamily="34" charset="0"/>
                <a:cs typeface="Arial" panose="020B0604020202020204" pitchFamily="34" charset="0"/>
              </a:rPr>
              <a:t>In determining your certification area, be certain to take into consideration the ages of your students</a:t>
            </a:r>
            <a:r>
              <a:rPr lang="en-US" altLang="en-US" sz="2600" dirty="0" smtClean="0">
                <a:solidFill>
                  <a:srgbClr val="004A97"/>
                </a:solidFill>
                <a:latin typeface="Arial" panose="020B0604020202020204" pitchFamily="34" charset="0"/>
                <a:cs typeface="Arial" panose="020B0604020202020204" pitchFamily="34" charset="0"/>
              </a:rPr>
              <a:t>.</a:t>
            </a:r>
          </a:p>
          <a:p>
            <a:pPr marL="0" indent="0">
              <a:buNone/>
            </a:pPr>
            <a:endParaRPr lang="en-US" altLang="en-US" sz="2600" dirty="0">
              <a:solidFill>
                <a:srgbClr val="004A97"/>
              </a:solidFill>
              <a:latin typeface="Arial" panose="020B0604020202020204" pitchFamily="34" charset="0"/>
              <a:cs typeface="Arial" panose="020B0604020202020204" pitchFamily="34" charset="0"/>
            </a:endParaRPr>
          </a:p>
          <a:p>
            <a:r>
              <a:rPr lang="en-US" altLang="en-US" sz="2600" dirty="0">
                <a:solidFill>
                  <a:srgbClr val="004A97"/>
                </a:solidFill>
                <a:latin typeface="Arial" panose="020B0604020202020204" pitchFamily="34" charset="0"/>
                <a:cs typeface="Arial" panose="020B0604020202020204" pitchFamily="34" charset="0"/>
              </a:rPr>
              <a:t>List of certificates and links to the standards available at </a:t>
            </a:r>
            <a:r>
              <a:rPr lang="en-US" altLang="en-US" sz="2600" dirty="0">
                <a:solidFill>
                  <a:srgbClr val="00B050"/>
                </a:solidFill>
                <a:latin typeface="Arial" panose="020B0604020202020204" pitchFamily="34" charset="0"/>
                <a:cs typeface="Arial" panose="020B0604020202020204" pitchFamily="34" charset="0"/>
                <a:hlinkClick r:id="rId3"/>
              </a:rPr>
              <a:t>http://boardcertifiedteachers.org/first-time-candidates</a:t>
            </a:r>
            <a:endParaRPr lang="en-US" altLang="en-US" sz="2600" dirty="0">
              <a:solidFill>
                <a:srgbClr val="00B050"/>
              </a:solidFill>
              <a:latin typeface="Arial" panose="020B0604020202020204" pitchFamily="34" charset="0"/>
              <a:cs typeface="Arial" panose="020B0604020202020204" pitchFamily="34" charset="0"/>
            </a:endParaRPr>
          </a:p>
          <a:p>
            <a:endParaRPr lang="en-US" altLang="en-US" dirty="0" smtClean="0">
              <a:latin typeface="Arial" panose="020B0604020202020204" pitchFamily="34" charset="0"/>
              <a:cs typeface="Arial" panose="020B0604020202020204" pitchFamily="34" charset="0"/>
            </a:endParaRPr>
          </a:p>
          <a:p>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591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Growth of NBPTS in SC</a:t>
            </a:r>
          </a:p>
        </p:txBody>
      </p:sp>
      <p:sp>
        <p:nvSpPr>
          <p:cNvPr id="20483" name="Rectangle 3"/>
          <p:cNvSpPr>
            <a:spLocks noGrp="1" noChangeArrowheads="1"/>
          </p:cNvSpPr>
          <p:nvPr>
            <p:ph type="body" idx="1"/>
          </p:nvPr>
        </p:nvSpPr>
        <p:spPr>
          <a:xfrm>
            <a:off x="1756229" y="1828800"/>
            <a:ext cx="9158514" cy="4191000"/>
          </a:xfrm>
        </p:spPr>
        <p:txBody>
          <a:bodyPr/>
          <a:lstStyle/>
          <a:p>
            <a:pPr eaLnBrk="1" hangingPunct="1"/>
            <a:r>
              <a:rPr lang="en-US" altLang="en-US" sz="2400" dirty="0" smtClean="0">
                <a:solidFill>
                  <a:srgbClr val="004A97"/>
                </a:solidFill>
                <a:latin typeface="Arial" panose="020B0604020202020204" pitchFamily="34" charset="0"/>
                <a:cs typeface="Arial" panose="020B0604020202020204" pitchFamily="34" charset="0"/>
              </a:rPr>
              <a:t>8,863 </a:t>
            </a:r>
            <a:r>
              <a:rPr lang="en-US" altLang="en-US" sz="2400" dirty="0">
                <a:solidFill>
                  <a:srgbClr val="004A97"/>
                </a:solidFill>
                <a:latin typeface="Arial" panose="020B0604020202020204" pitchFamily="34" charset="0"/>
                <a:cs typeface="Arial" panose="020B0604020202020204" pitchFamily="34" charset="0"/>
              </a:rPr>
              <a:t>NBCTs in SC*  </a:t>
            </a:r>
          </a:p>
          <a:p>
            <a:pPr eaLnBrk="1" hangingPunct="1"/>
            <a:r>
              <a:rPr lang="en-US" altLang="en-US" sz="2400" dirty="0">
                <a:solidFill>
                  <a:srgbClr val="004A97"/>
                </a:solidFill>
                <a:latin typeface="Arial" panose="020B0604020202020204" pitchFamily="34" charset="0"/>
                <a:cs typeface="Arial" panose="020B0604020202020204" pitchFamily="34" charset="0"/>
              </a:rPr>
              <a:t>6,213 NBCTs are currently employed in SC public school districts**</a:t>
            </a:r>
          </a:p>
          <a:p>
            <a:pPr eaLnBrk="1" hangingPunct="1"/>
            <a:r>
              <a:rPr lang="en-US" altLang="en-US" sz="2400" dirty="0">
                <a:solidFill>
                  <a:srgbClr val="004A97"/>
                </a:solidFill>
                <a:latin typeface="Arial" panose="020B0604020202020204" pitchFamily="34" charset="0"/>
                <a:cs typeface="Arial" panose="020B0604020202020204" pitchFamily="34" charset="0"/>
              </a:rPr>
              <a:t>3</a:t>
            </a:r>
            <a:r>
              <a:rPr lang="en-US" altLang="en-US" sz="2400" baseline="30000" dirty="0">
                <a:solidFill>
                  <a:srgbClr val="004A97"/>
                </a:solidFill>
                <a:latin typeface="Arial" panose="020B0604020202020204" pitchFamily="34" charset="0"/>
                <a:cs typeface="Arial" panose="020B0604020202020204" pitchFamily="34" charset="0"/>
              </a:rPr>
              <a:t>rd</a:t>
            </a:r>
            <a:r>
              <a:rPr lang="en-US" altLang="en-US" sz="2400" dirty="0">
                <a:solidFill>
                  <a:srgbClr val="004A97"/>
                </a:solidFill>
                <a:latin typeface="Arial" panose="020B0604020202020204" pitchFamily="34" charset="0"/>
                <a:cs typeface="Arial" panose="020B0604020202020204" pitchFamily="34" charset="0"/>
              </a:rPr>
              <a:t> highest number of NBCTs in the nation</a:t>
            </a:r>
          </a:p>
          <a:p>
            <a:pPr eaLnBrk="1" hangingPunct="1"/>
            <a:r>
              <a:rPr lang="en-US" altLang="en-US" sz="2400" dirty="0">
                <a:solidFill>
                  <a:srgbClr val="004A97"/>
                </a:solidFill>
                <a:latin typeface="Arial" panose="020B0604020202020204" pitchFamily="34" charset="0"/>
                <a:cs typeface="Arial" panose="020B0604020202020204" pitchFamily="34" charset="0"/>
              </a:rPr>
              <a:t>Some SC school districts hold high national rankings due to having large numbers of NBCTs.</a:t>
            </a:r>
          </a:p>
          <a:p>
            <a:pPr eaLnBrk="1" hangingPunct="1"/>
            <a:r>
              <a:rPr lang="en-US" altLang="en-US" sz="2400" dirty="0">
                <a:solidFill>
                  <a:srgbClr val="004A97"/>
                </a:solidFill>
                <a:latin typeface="Arial" panose="020B0604020202020204" pitchFamily="34" charset="0"/>
                <a:cs typeface="Arial" panose="020B0604020202020204" pitchFamily="34" charset="0"/>
              </a:rPr>
              <a:t>Several SC colleges and universities take pride in the fact that so many of their graduates have earned NB certification.</a:t>
            </a:r>
          </a:p>
          <a:p>
            <a:pPr eaLnBrk="1" hangingPunct="1">
              <a:buFont typeface="Times" charset="0"/>
              <a:buNone/>
            </a:pPr>
            <a:endParaRPr lang="en-US" altLang="en-US" dirty="0" smtClean="0">
              <a:latin typeface="Arial" panose="020B0604020202020204" pitchFamily="34" charset="0"/>
              <a:cs typeface="Arial" panose="020B0604020202020204" pitchFamily="34" charset="0"/>
            </a:endParaRPr>
          </a:p>
          <a:p>
            <a:pPr marL="0" indent="0" eaLnBrk="1" hangingPunct="1">
              <a:buNone/>
            </a:pPr>
            <a:r>
              <a:rPr lang="en-US" altLang="en-US" dirty="0" smtClean="0">
                <a:solidFill>
                  <a:srgbClr val="004A97"/>
                </a:solidFill>
                <a:latin typeface="Arial" panose="020B0604020202020204" pitchFamily="34" charset="0"/>
                <a:cs typeface="Arial" panose="020B0604020202020204" pitchFamily="34" charset="0"/>
              </a:rPr>
              <a:t>*As reported by NBPTS</a:t>
            </a:r>
          </a:p>
          <a:p>
            <a:pPr marL="0" indent="0" eaLnBrk="1" hangingPunct="1">
              <a:buNone/>
            </a:pPr>
            <a:r>
              <a:rPr lang="en-US" altLang="en-US" dirty="0" smtClean="0">
                <a:solidFill>
                  <a:srgbClr val="004A97"/>
                </a:solidFill>
                <a:latin typeface="Arial" panose="020B0604020202020204" pitchFamily="34" charset="0"/>
                <a:cs typeface="Arial" panose="020B0604020202020204" pitchFamily="34" charset="0"/>
              </a:rPr>
              <a:t>**As reported by CERRA</a:t>
            </a:r>
          </a:p>
          <a:p>
            <a:pPr eaLnBrk="1" hangingPunct="1">
              <a:buFont typeface="Arial" panose="020B0604020202020204" pitchFamily="34" charset="0"/>
              <a:buChar char="•"/>
            </a:pP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333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Completing NB Certification</a:t>
            </a:r>
          </a:p>
        </p:txBody>
      </p:sp>
      <p:sp>
        <p:nvSpPr>
          <p:cNvPr id="23555" name="Content Placeholder 2"/>
          <p:cNvSpPr>
            <a:spLocks noGrp="1"/>
          </p:cNvSpPr>
          <p:nvPr>
            <p:ph idx="1"/>
          </p:nvPr>
        </p:nvSpPr>
        <p:spPr>
          <a:xfrm>
            <a:off x="1756229" y="1828800"/>
            <a:ext cx="9187542" cy="4191000"/>
          </a:xfrm>
        </p:spPr>
        <p:txBody>
          <a:bodyPr/>
          <a:lstStyle/>
          <a:p>
            <a:r>
              <a:rPr lang="en-US" altLang="en-US" sz="2400" dirty="0" smtClean="0">
                <a:solidFill>
                  <a:srgbClr val="004A97"/>
                </a:solidFill>
                <a:latin typeface="Arial" panose="020B0604020202020204" pitchFamily="34" charset="0"/>
                <a:cs typeface="Arial" panose="020B0604020202020204" pitchFamily="34" charset="0"/>
              </a:rPr>
              <a:t>Candidates may take one or more components per year.</a:t>
            </a: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Candidates must attempt each of the four components within a three-year period.</a:t>
            </a: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After each initial attempt of a component, a candidate will have two opportunities to retake.</a:t>
            </a:r>
          </a:p>
        </p:txBody>
      </p:sp>
    </p:spTree>
    <p:extLst>
      <p:ext uri="{BB962C8B-B14F-4D97-AF65-F5344CB8AC3E}">
        <p14:creationId xmlns:p14="http://schemas.microsoft.com/office/powerpoint/2010/main" val="878148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Component One:  Content Knowledge</a:t>
            </a:r>
          </a:p>
        </p:txBody>
      </p:sp>
      <p:sp>
        <p:nvSpPr>
          <p:cNvPr id="25603" name="Content Placeholder 2"/>
          <p:cNvSpPr>
            <a:spLocks noGrp="1"/>
          </p:cNvSpPr>
          <p:nvPr>
            <p:ph idx="1"/>
          </p:nvPr>
        </p:nvSpPr>
        <p:spPr>
          <a:xfrm>
            <a:off x="1770743" y="2017486"/>
            <a:ext cx="9158514" cy="4002314"/>
          </a:xfrm>
        </p:spPr>
        <p:txBody>
          <a:bodyPr/>
          <a:lstStyle/>
          <a:p>
            <a:r>
              <a:rPr lang="en-US" altLang="en-US" sz="2400" dirty="0" smtClean="0">
                <a:solidFill>
                  <a:srgbClr val="004A97"/>
                </a:solidFill>
                <a:latin typeface="Arial" panose="020B0604020202020204" pitchFamily="34" charset="0"/>
                <a:cs typeface="Arial" panose="020B0604020202020204" pitchFamily="34" charset="0"/>
              </a:rPr>
              <a:t>Computer-based assessment</a:t>
            </a: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Demonstration of knowledge of and pedagogical practices for teaching in one’s content area</a:t>
            </a: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Demonstration of knowledge of developmentally appropriate content (age range and ability level of chosen certificate area)</a:t>
            </a:r>
          </a:p>
        </p:txBody>
      </p:sp>
    </p:spTree>
    <p:extLst>
      <p:ext uri="{BB962C8B-B14F-4D97-AF65-F5344CB8AC3E}">
        <p14:creationId xmlns:p14="http://schemas.microsoft.com/office/powerpoint/2010/main" val="2155707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Component One:  Content Knowledge (cont.)</a:t>
            </a:r>
          </a:p>
        </p:txBody>
      </p:sp>
      <p:sp>
        <p:nvSpPr>
          <p:cNvPr id="26627" name="Content Placeholder 2"/>
          <p:cNvSpPr>
            <a:spLocks noGrp="1"/>
          </p:cNvSpPr>
          <p:nvPr>
            <p:ph idx="1"/>
          </p:nvPr>
        </p:nvSpPr>
        <p:spPr>
          <a:xfrm>
            <a:off x="1770743" y="1828800"/>
            <a:ext cx="9144000" cy="4191000"/>
          </a:xfrm>
        </p:spPr>
        <p:txBody>
          <a:bodyPr/>
          <a:lstStyle/>
          <a:p>
            <a:r>
              <a:rPr lang="en-US" altLang="en-US" sz="2400" dirty="0" smtClean="0">
                <a:solidFill>
                  <a:srgbClr val="004A97"/>
                </a:solidFill>
                <a:latin typeface="Arial" panose="020B0604020202020204" pitchFamily="34" charset="0"/>
                <a:cs typeface="Arial" panose="020B0604020202020204" pitchFamily="34" charset="0"/>
              </a:rPr>
              <a:t>Completion of three constructed response exercises (each 30 minutes)</a:t>
            </a: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45 selected response items (SRIs) (60 minutes for most certificates, 75 minutes for EA/AYA ELA, EA/AYA Math, AYA Sci –physics and chemistry only)</a:t>
            </a: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Taken at testing centers across the US</a:t>
            </a: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SRIs will be auto-scored</a:t>
            </a:r>
          </a:p>
          <a:p>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4361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Component Two:  </a:t>
            </a:r>
            <a:br>
              <a:rPr lang="en-US" altLang="en-US" dirty="0">
                <a:solidFill>
                  <a:srgbClr val="00B050"/>
                </a:solidFill>
                <a:latin typeface="Arial" panose="020B0604020202020204" pitchFamily="34" charset="0"/>
                <a:cs typeface="Arial" panose="020B0604020202020204" pitchFamily="34" charset="0"/>
              </a:rPr>
            </a:br>
            <a:r>
              <a:rPr lang="en-US" altLang="en-US" dirty="0">
                <a:solidFill>
                  <a:srgbClr val="00B050"/>
                </a:solidFill>
                <a:latin typeface="Arial" panose="020B0604020202020204" pitchFamily="34" charset="0"/>
                <a:cs typeface="Arial" panose="020B0604020202020204" pitchFamily="34" charset="0"/>
              </a:rPr>
              <a:t>Differentiation of Instruction</a:t>
            </a:r>
          </a:p>
        </p:txBody>
      </p:sp>
      <p:sp>
        <p:nvSpPr>
          <p:cNvPr id="27651" name="Content Placeholder 2"/>
          <p:cNvSpPr>
            <a:spLocks noGrp="1"/>
          </p:cNvSpPr>
          <p:nvPr>
            <p:ph idx="1"/>
          </p:nvPr>
        </p:nvSpPr>
        <p:spPr>
          <a:xfrm>
            <a:off x="1785257" y="1828800"/>
            <a:ext cx="9129486" cy="4191000"/>
          </a:xfrm>
        </p:spPr>
        <p:txBody>
          <a:bodyPr/>
          <a:lstStyle/>
          <a:p>
            <a:r>
              <a:rPr lang="en-US" altLang="en-US" dirty="0" smtClean="0">
                <a:solidFill>
                  <a:srgbClr val="004A97"/>
                </a:solidFill>
                <a:latin typeface="Arial" panose="020B0604020202020204" pitchFamily="34" charset="0"/>
                <a:cs typeface="Arial" panose="020B0604020202020204" pitchFamily="34" charset="0"/>
              </a:rPr>
              <a:t>Completion of classroom-based portfolio comprised of samples of student work and accompanying written commentary</a:t>
            </a:r>
          </a:p>
          <a:p>
            <a:pPr marL="0" indent="0">
              <a:buNone/>
            </a:pPr>
            <a:endParaRPr lang="en-US" altLang="en-US" dirty="0" smtClean="0">
              <a:solidFill>
                <a:srgbClr val="004A97"/>
              </a:solidFill>
              <a:latin typeface="Arial" panose="020B0604020202020204" pitchFamily="34" charset="0"/>
              <a:cs typeface="Arial" panose="020B0604020202020204" pitchFamily="34" charset="0"/>
            </a:endParaRPr>
          </a:p>
          <a:p>
            <a:r>
              <a:rPr lang="en-US" altLang="en-US" dirty="0" smtClean="0">
                <a:solidFill>
                  <a:srgbClr val="004A97"/>
                </a:solidFill>
                <a:latin typeface="Arial" panose="020B0604020202020204" pitchFamily="34" charset="0"/>
                <a:cs typeface="Arial" panose="020B0604020202020204" pitchFamily="34" charset="0"/>
              </a:rPr>
              <a:t>Candidates gather and analyze information about students’ strengths and needs and use that information to plan and implement instruction</a:t>
            </a:r>
          </a:p>
          <a:p>
            <a:pPr marL="0" indent="0">
              <a:buNone/>
            </a:pPr>
            <a:endParaRPr lang="en-US" altLang="en-US" dirty="0" smtClean="0">
              <a:solidFill>
                <a:srgbClr val="004A97"/>
              </a:solidFill>
              <a:latin typeface="Arial" panose="020B0604020202020204" pitchFamily="34" charset="0"/>
              <a:cs typeface="Arial" panose="020B0604020202020204" pitchFamily="34" charset="0"/>
            </a:endParaRPr>
          </a:p>
          <a:p>
            <a:r>
              <a:rPr lang="en-US" altLang="en-US" dirty="0" smtClean="0">
                <a:solidFill>
                  <a:srgbClr val="004A97"/>
                </a:solidFill>
                <a:latin typeface="Arial" panose="020B0604020202020204" pitchFamily="34" charset="0"/>
                <a:cs typeface="Arial" panose="020B0604020202020204" pitchFamily="34" charset="0"/>
              </a:rPr>
              <a:t>Selection of work samples that demonstrate students’ growth over time and a written commentary that analyzes teacher’s instructional practices</a:t>
            </a:r>
          </a:p>
        </p:txBody>
      </p:sp>
    </p:spTree>
    <p:extLst>
      <p:ext uri="{BB962C8B-B14F-4D97-AF65-F5344CB8AC3E}">
        <p14:creationId xmlns:p14="http://schemas.microsoft.com/office/powerpoint/2010/main" val="3490863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1" y="1030598"/>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altLang="en-US" sz="3200" dirty="0">
                <a:solidFill>
                  <a:srgbClr val="00B050"/>
                </a:solidFill>
                <a:latin typeface="Arial" panose="020B0604020202020204" pitchFamily="34" charset="0"/>
                <a:cs typeface="Arial" panose="020B0604020202020204" pitchFamily="34" charset="0"/>
              </a:rPr>
              <a:t>Essential Questions</a:t>
            </a:r>
            <a:endParaRPr sz="3000" cap="all" dirty="0">
              <a:solidFill>
                <a:srgbClr val="00B050"/>
              </a:solidFill>
              <a:latin typeface="Arial" panose="020B0604020202020204" pitchFamily="34" charset="0"/>
              <a:cs typeface="Arial" panose="020B0604020202020204" pitchFamily="34" charset="0"/>
            </a:endParaRPr>
          </a:p>
        </p:txBody>
      </p:sp>
      <p:sp>
        <p:nvSpPr>
          <p:cNvPr id="67" name="Shape 67"/>
          <p:cNvSpPr>
            <a:spLocks noGrp="1"/>
          </p:cNvSpPr>
          <p:nvPr>
            <p:ph type="body" idx="1"/>
          </p:nvPr>
        </p:nvSpPr>
        <p:spPr>
          <a:xfrm>
            <a:off x="1774031" y="2057399"/>
            <a:ext cx="9126198" cy="3686176"/>
          </a:xfrm>
          <a:prstGeom prst="rect">
            <a:avLst/>
          </a:prstGeom>
        </p:spPr>
        <p:txBody>
          <a:bodyPr vert="horz" wrap="square" lIns="0" tIns="0" rIns="0" bIns="0" numCol="1" anchor="t" anchorCtr="0" compatLnSpc="1">
            <a:prstTxWarp prst="textNoShape">
              <a:avLst/>
            </a:prstTxWarp>
            <a:noAutofit/>
          </a:bodyPr>
          <a:lstStyle/>
          <a:p>
            <a:pPr eaLnBrk="1" hangingPunct="1">
              <a:spcBef>
                <a:spcPct val="50000"/>
              </a:spcBef>
            </a:pPr>
            <a:r>
              <a:rPr lang="en-US" altLang="en-US" sz="2400" dirty="0">
                <a:solidFill>
                  <a:srgbClr val="1E5FA4"/>
                </a:solidFill>
                <a:latin typeface="Arial" panose="020B0604020202020204" pitchFamily="34" charset="0"/>
                <a:cs typeface="Arial" panose="020B0604020202020204" pitchFamily="34" charset="0"/>
              </a:rPr>
              <a:t>What is National Board Certification?</a:t>
            </a:r>
          </a:p>
          <a:p>
            <a:pPr eaLnBrk="1" hangingPunct="1">
              <a:spcBef>
                <a:spcPct val="50000"/>
              </a:spcBef>
            </a:pPr>
            <a:r>
              <a:rPr lang="en-US" altLang="en-US" sz="2400" dirty="0">
                <a:solidFill>
                  <a:srgbClr val="1E5FA4"/>
                </a:solidFill>
                <a:latin typeface="Arial" panose="020B0604020202020204" pitchFamily="34" charset="0"/>
                <a:cs typeface="Arial" panose="020B0604020202020204" pitchFamily="34" charset="0"/>
              </a:rPr>
              <a:t>What is accomplished teaching as defined by NBPTS?</a:t>
            </a:r>
          </a:p>
          <a:p>
            <a:pPr eaLnBrk="1" hangingPunct="1">
              <a:spcBef>
                <a:spcPct val="50000"/>
              </a:spcBef>
            </a:pPr>
            <a:r>
              <a:rPr lang="en-US" altLang="en-US" sz="2400" dirty="0">
                <a:solidFill>
                  <a:srgbClr val="1E5FA4"/>
                </a:solidFill>
                <a:latin typeface="Arial" panose="020B0604020202020204" pitchFamily="34" charset="0"/>
                <a:cs typeface="Arial" panose="020B0604020202020204" pitchFamily="34" charset="0"/>
              </a:rPr>
              <a:t>What are details pertaining to eligibility, certificate areas, fees, registration, component instructions, and scoring?</a:t>
            </a:r>
          </a:p>
          <a:p>
            <a:pPr eaLnBrk="1" hangingPunct="1">
              <a:spcBef>
                <a:spcPct val="50000"/>
              </a:spcBef>
            </a:pPr>
            <a:r>
              <a:rPr lang="en-US" altLang="en-US" sz="2400" dirty="0">
                <a:solidFill>
                  <a:srgbClr val="1E5FA4"/>
                </a:solidFill>
                <a:latin typeface="Arial" panose="020B0604020202020204" pitchFamily="34" charset="0"/>
                <a:cs typeface="Arial" panose="020B0604020202020204" pitchFamily="34" charset="0"/>
              </a:rPr>
              <a:t>What does the initial certification process involve?</a:t>
            </a:r>
          </a:p>
          <a:p>
            <a:pPr eaLnBrk="1" hangingPunct="1">
              <a:spcBef>
                <a:spcPct val="50000"/>
              </a:spcBef>
            </a:pPr>
            <a:r>
              <a:rPr lang="en-US" altLang="en-US" sz="2400" dirty="0">
                <a:solidFill>
                  <a:srgbClr val="1E5FA4"/>
                </a:solidFill>
                <a:latin typeface="Arial" panose="020B0604020202020204" pitchFamily="34" charset="0"/>
                <a:cs typeface="Arial" panose="020B0604020202020204" pitchFamily="34" charset="0"/>
              </a:rPr>
              <a:t>How can I find assistance to achieve certification?</a:t>
            </a:r>
          </a:p>
          <a:p>
            <a:pPr marL="321469" indent="-321469" defTabSz="171450">
              <a:buClr>
                <a:srgbClr val="535353"/>
              </a:buClr>
              <a:buSzPct val="82000"/>
              <a:buFont typeface="Arial" panose="020B0604020202020204" pitchFamily="34" charset="0"/>
              <a:buChar char="•"/>
              <a:defRPr sz="1800">
                <a:solidFill>
                  <a:srgbClr val="000000"/>
                </a:solidFill>
              </a:defRPr>
            </a:pPr>
            <a:endParaRPr lang="en-US" sz="2400" dirty="0">
              <a:solidFill>
                <a:srgbClr val="000000"/>
              </a:solidFill>
              <a:latin typeface="Arial" panose="020B0604020202020204" pitchFamily="34" charset="0"/>
              <a:ea typeface="Avenir Next"/>
              <a:cs typeface="Arial" panose="020B0604020202020204" pitchFamily="34" charset="0"/>
              <a:sym typeface="Avenir Next"/>
            </a:endParaRP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3559039172"/>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solidFill>
                  <a:srgbClr val="00B050"/>
                </a:solidFill>
                <a:latin typeface="Arial" panose="020B0604020202020204" pitchFamily="34" charset="0"/>
                <a:cs typeface="Arial" panose="020B0604020202020204" pitchFamily="34" charset="0"/>
              </a:rPr>
              <a:t>Component Three: </a:t>
            </a:r>
            <a:br>
              <a:rPr lang="en-US" altLang="en-US" dirty="0" smtClean="0">
                <a:solidFill>
                  <a:srgbClr val="00B050"/>
                </a:solidFill>
                <a:latin typeface="Arial" panose="020B0604020202020204" pitchFamily="34" charset="0"/>
                <a:cs typeface="Arial" panose="020B0604020202020204" pitchFamily="34" charset="0"/>
              </a:rPr>
            </a:br>
            <a:r>
              <a:rPr lang="en-US" altLang="en-US" dirty="0" smtClean="0">
                <a:solidFill>
                  <a:srgbClr val="00B050"/>
                </a:solidFill>
                <a:latin typeface="Arial" panose="020B0604020202020204" pitchFamily="34" charset="0"/>
                <a:cs typeface="Arial" panose="020B0604020202020204" pitchFamily="34" charset="0"/>
              </a:rPr>
              <a:t>Teaching Practice and Learning Environment</a:t>
            </a:r>
            <a:endParaRPr lang="en-US" altLang="en-US" dirty="0">
              <a:solidFill>
                <a:srgbClr val="00B050"/>
              </a:solidFill>
              <a:latin typeface="Arial" panose="020B0604020202020204" pitchFamily="34" charset="0"/>
              <a:cs typeface="Arial" panose="020B0604020202020204" pitchFamily="34" charset="0"/>
            </a:endParaRPr>
          </a:p>
        </p:txBody>
      </p:sp>
      <p:sp>
        <p:nvSpPr>
          <p:cNvPr id="28675" name="Content Placeholder 2"/>
          <p:cNvSpPr>
            <a:spLocks noGrp="1"/>
          </p:cNvSpPr>
          <p:nvPr>
            <p:ph idx="1"/>
          </p:nvPr>
        </p:nvSpPr>
        <p:spPr>
          <a:xfrm>
            <a:off x="1785257" y="1828800"/>
            <a:ext cx="9144000" cy="4191000"/>
          </a:xfrm>
        </p:spPr>
        <p:txBody>
          <a:bodyPr/>
          <a:lstStyle/>
          <a:p>
            <a:r>
              <a:rPr lang="en-US" altLang="en-US" dirty="0" smtClean="0">
                <a:solidFill>
                  <a:srgbClr val="004A97"/>
                </a:solidFill>
                <a:latin typeface="Arial" panose="020B0604020202020204" pitchFamily="34" charset="0"/>
                <a:cs typeface="Arial" panose="020B0604020202020204" pitchFamily="34" charset="0"/>
              </a:rPr>
              <a:t>Completion of classroom-based </a:t>
            </a:r>
            <a:r>
              <a:rPr lang="en-US" altLang="en-US" dirty="0">
                <a:solidFill>
                  <a:srgbClr val="004A97"/>
                </a:solidFill>
                <a:latin typeface="Arial" panose="020B0604020202020204" pitchFamily="34" charset="0"/>
                <a:cs typeface="Arial" panose="020B0604020202020204" pitchFamily="34" charset="0"/>
              </a:rPr>
              <a:t>portfolio entry that requires video recording and written commentary demonstrating student engagement and teacher’s impact on </a:t>
            </a:r>
            <a:r>
              <a:rPr lang="en-US" altLang="en-US" dirty="0" smtClean="0">
                <a:solidFill>
                  <a:srgbClr val="004A97"/>
                </a:solidFill>
                <a:latin typeface="Arial" panose="020B0604020202020204" pitchFamily="34" charset="0"/>
                <a:cs typeface="Arial" panose="020B0604020202020204" pitchFamily="34" charset="0"/>
              </a:rPr>
              <a:t>learning</a:t>
            </a:r>
          </a:p>
          <a:p>
            <a:pPr marL="0" indent="0">
              <a:buNone/>
            </a:pPr>
            <a:endParaRPr lang="en-US" altLang="en-US" dirty="0" smtClean="0">
              <a:solidFill>
                <a:srgbClr val="004A97"/>
              </a:solidFill>
              <a:latin typeface="Arial" panose="020B0604020202020204" pitchFamily="34" charset="0"/>
              <a:cs typeface="Arial" panose="020B0604020202020204" pitchFamily="34" charset="0"/>
            </a:endParaRPr>
          </a:p>
          <a:p>
            <a:r>
              <a:rPr lang="en-US" altLang="en-US" dirty="0" smtClean="0">
                <a:solidFill>
                  <a:srgbClr val="004A97"/>
                </a:solidFill>
                <a:latin typeface="Arial" panose="020B0604020202020204" pitchFamily="34" charset="0"/>
                <a:cs typeface="Arial" panose="020B0604020202020204" pitchFamily="34" charset="0"/>
              </a:rPr>
              <a:t>Focused on instructional planning, reflection, and analysis of one’s own teaching</a:t>
            </a:r>
          </a:p>
          <a:p>
            <a:pPr marL="0" indent="0">
              <a:buNone/>
            </a:pPr>
            <a:endParaRPr lang="en-US" altLang="en-US" dirty="0" smtClean="0">
              <a:solidFill>
                <a:srgbClr val="004A97"/>
              </a:solidFill>
              <a:latin typeface="Arial" panose="020B0604020202020204" pitchFamily="34" charset="0"/>
              <a:cs typeface="Arial" panose="020B0604020202020204" pitchFamily="34" charset="0"/>
            </a:endParaRPr>
          </a:p>
          <a:p>
            <a:r>
              <a:rPr lang="en-US" altLang="en-US" dirty="0" smtClean="0">
                <a:solidFill>
                  <a:srgbClr val="004A97"/>
                </a:solidFill>
                <a:latin typeface="Arial" panose="020B0604020202020204" pitchFamily="34" charset="0"/>
                <a:cs typeface="Arial" panose="020B0604020202020204" pitchFamily="34" charset="0"/>
              </a:rPr>
              <a:t>Candidates evaluated on evidence of practice and analysis as it relates to instruction, student engagement, and the learning environment</a:t>
            </a:r>
          </a:p>
          <a:p>
            <a:pPr marL="0" indent="0">
              <a:buNone/>
            </a:pPr>
            <a:endParaRPr lang="en-US" altLang="en-US" dirty="0" smtClean="0">
              <a:solidFill>
                <a:srgbClr val="004A97"/>
              </a:solidFill>
              <a:latin typeface="Arial" panose="020B0604020202020204" pitchFamily="34" charset="0"/>
              <a:cs typeface="Arial" panose="020B0604020202020204" pitchFamily="34" charset="0"/>
            </a:endParaRPr>
          </a:p>
          <a:p>
            <a:r>
              <a:rPr lang="en-US" altLang="en-US" dirty="0" smtClean="0">
                <a:solidFill>
                  <a:srgbClr val="004A97"/>
                </a:solidFill>
                <a:latin typeface="Arial" panose="020B0604020202020204" pitchFamily="34" charset="0"/>
                <a:cs typeface="Arial" panose="020B0604020202020204" pitchFamily="34" charset="0"/>
              </a:rPr>
              <a:t>Note: ENS candidates may feature one student</a:t>
            </a:r>
            <a:endParaRPr lang="en-US" altLang="en-US"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9260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solidFill>
                  <a:srgbClr val="00B050"/>
                </a:solidFill>
                <a:latin typeface="Arial" panose="020B0604020202020204" pitchFamily="34" charset="0"/>
                <a:cs typeface="Arial" panose="020B0604020202020204" pitchFamily="34" charset="0"/>
              </a:rPr>
              <a:t>Component Four:</a:t>
            </a:r>
            <a:br>
              <a:rPr lang="en-US" altLang="en-US" dirty="0" smtClean="0">
                <a:solidFill>
                  <a:srgbClr val="00B050"/>
                </a:solidFill>
                <a:latin typeface="Arial" panose="020B0604020202020204" pitchFamily="34" charset="0"/>
                <a:cs typeface="Arial" panose="020B0604020202020204" pitchFamily="34" charset="0"/>
              </a:rPr>
            </a:br>
            <a:r>
              <a:rPr lang="en-US" altLang="en-US" dirty="0" smtClean="0">
                <a:solidFill>
                  <a:srgbClr val="00B050"/>
                </a:solidFill>
                <a:latin typeface="Arial" panose="020B0604020202020204" pitchFamily="34" charset="0"/>
                <a:cs typeface="Arial" panose="020B0604020202020204" pitchFamily="34" charset="0"/>
              </a:rPr>
              <a:t>Effective and Reflective Practitioner</a:t>
            </a:r>
            <a:endParaRPr lang="en-US" altLang="en-US" dirty="0">
              <a:solidFill>
                <a:srgbClr val="00B050"/>
              </a:solidFill>
              <a:latin typeface="Arial" panose="020B0604020202020204" pitchFamily="34" charset="0"/>
              <a:cs typeface="Arial" panose="020B0604020202020204" pitchFamily="34" charset="0"/>
            </a:endParaRPr>
          </a:p>
        </p:txBody>
      </p:sp>
      <p:sp>
        <p:nvSpPr>
          <p:cNvPr id="28675" name="Content Placeholder 2"/>
          <p:cNvSpPr>
            <a:spLocks noGrp="1"/>
          </p:cNvSpPr>
          <p:nvPr>
            <p:ph idx="1"/>
          </p:nvPr>
        </p:nvSpPr>
        <p:spPr>
          <a:xfrm>
            <a:off x="930165" y="1988456"/>
            <a:ext cx="10493485" cy="4031343"/>
          </a:xfrm>
        </p:spPr>
        <p:txBody>
          <a:bodyPr/>
          <a:lstStyle/>
          <a:p>
            <a:r>
              <a:rPr lang="en-US" altLang="en-US" sz="2400" dirty="0" smtClean="0">
                <a:solidFill>
                  <a:srgbClr val="004A97"/>
                </a:solidFill>
                <a:latin typeface="Arial" panose="020B0604020202020204" pitchFamily="34" charset="0"/>
                <a:cs typeface="Arial" panose="020B0604020202020204" pitchFamily="34" charset="0"/>
              </a:rPr>
              <a:t>Completion of classroom-based portfolio entry that requires the creation of a profile on a group of students, formative (including student self-assessments) and summative assessments, and participation in a learning community</a:t>
            </a:r>
          </a:p>
          <a:p>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Candidates also complete a written commentary</a:t>
            </a:r>
          </a:p>
          <a:p>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Candidates evaluated on knowledge of students, planning, instruction, assessment, partnerships, reflection, and professionalism </a:t>
            </a:r>
            <a:endParaRPr lang="en-US" altLang="en-US" sz="2400"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75571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Scoring</a:t>
            </a:r>
          </a:p>
        </p:txBody>
      </p:sp>
      <p:sp>
        <p:nvSpPr>
          <p:cNvPr id="31747" name="Content Placeholder 2"/>
          <p:cNvSpPr>
            <a:spLocks noGrp="1"/>
          </p:cNvSpPr>
          <p:nvPr>
            <p:ph idx="1"/>
          </p:nvPr>
        </p:nvSpPr>
        <p:spPr>
          <a:xfrm>
            <a:off x="1785257" y="1828800"/>
            <a:ext cx="9129486" cy="4191000"/>
          </a:xfrm>
        </p:spPr>
        <p:txBody>
          <a:bodyPr/>
          <a:lstStyle/>
          <a:p>
            <a:r>
              <a:rPr lang="en-US" altLang="en-US" sz="2400" dirty="0">
                <a:solidFill>
                  <a:srgbClr val="004A97"/>
                </a:solidFill>
                <a:latin typeface="Arial" panose="020B0604020202020204" pitchFamily="34" charset="0"/>
                <a:cs typeface="Arial" panose="020B0604020202020204" pitchFamily="34" charset="0"/>
              </a:rPr>
              <a:t>Performance based, standards specific, and peer </a:t>
            </a:r>
            <a:r>
              <a:rPr lang="en-US" altLang="en-US" sz="2400" dirty="0" smtClean="0">
                <a:solidFill>
                  <a:srgbClr val="004A97"/>
                </a:solidFill>
                <a:latin typeface="Arial" panose="020B0604020202020204" pitchFamily="34" charset="0"/>
                <a:cs typeface="Arial" panose="020B0604020202020204" pitchFamily="34" charset="0"/>
              </a:rPr>
              <a:t>reviewed</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Evidence must be clear, consistent, </a:t>
            </a:r>
            <a:r>
              <a:rPr lang="en-US" altLang="en-US" sz="2400" dirty="0" smtClean="0">
                <a:solidFill>
                  <a:srgbClr val="004A97"/>
                </a:solidFill>
                <a:latin typeface="Arial" panose="020B0604020202020204" pitchFamily="34" charset="0"/>
                <a:cs typeface="Arial" panose="020B0604020202020204" pitchFamily="34" charset="0"/>
              </a:rPr>
              <a:t>convincing</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Separate scores for each component </a:t>
            </a:r>
            <a:r>
              <a:rPr lang="en-US" altLang="en-US" sz="2400" dirty="0" smtClean="0">
                <a:solidFill>
                  <a:srgbClr val="004A97"/>
                </a:solidFill>
                <a:latin typeface="Arial" panose="020B0604020202020204" pitchFamily="34" charset="0"/>
                <a:cs typeface="Arial" panose="020B0604020202020204" pitchFamily="34" charset="0"/>
              </a:rPr>
              <a:t>attempted</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rPr>
              <a:t>Information to assist you in making decisions on whether or not to retake, if </a:t>
            </a:r>
            <a:r>
              <a:rPr lang="en-US" altLang="en-US" sz="2400" dirty="0" smtClean="0">
                <a:solidFill>
                  <a:srgbClr val="004A97"/>
                </a:solidFill>
                <a:latin typeface="Arial" panose="020B0604020202020204" pitchFamily="34" charset="0"/>
                <a:cs typeface="Arial" panose="020B0604020202020204" pitchFamily="34" charset="0"/>
              </a:rPr>
              <a:t>necessary</a:t>
            </a:r>
          </a:p>
          <a:p>
            <a:pPr marL="0" indent="0">
              <a:buNone/>
            </a:pPr>
            <a:endParaRPr lang="en-US" altLang="en-US" dirty="0">
              <a:solidFill>
                <a:srgbClr val="004A97"/>
              </a:solidFill>
              <a:latin typeface="Arial" panose="020B0604020202020204" pitchFamily="34" charset="0"/>
              <a:cs typeface="Arial" panose="020B0604020202020204" pitchFamily="34" charset="0"/>
            </a:endParaRPr>
          </a:p>
          <a:p>
            <a:pPr marL="0" indent="0">
              <a:buNone/>
            </a:pP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0211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Scoring</a:t>
            </a:r>
          </a:p>
        </p:txBody>
      </p:sp>
      <p:sp>
        <p:nvSpPr>
          <p:cNvPr id="31747" name="Content Placeholder 2"/>
          <p:cNvSpPr>
            <a:spLocks noGrp="1"/>
          </p:cNvSpPr>
          <p:nvPr>
            <p:ph idx="1"/>
          </p:nvPr>
        </p:nvSpPr>
        <p:spPr>
          <a:xfrm>
            <a:off x="1785257" y="1828800"/>
            <a:ext cx="9129486" cy="4191000"/>
          </a:xfrm>
        </p:spPr>
        <p:txBody>
          <a:bodyPr/>
          <a:lstStyle/>
          <a:p>
            <a:r>
              <a:rPr lang="en-US" altLang="en-US" dirty="0" smtClean="0">
                <a:solidFill>
                  <a:srgbClr val="004A97"/>
                </a:solidFill>
                <a:latin typeface="Arial" panose="020B0604020202020204" pitchFamily="34" charset="0"/>
                <a:cs typeface="Arial" panose="020B0604020202020204" pitchFamily="34" charset="0"/>
              </a:rPr>
              <a:t>SRIs are machine scored: 1 point for each correct answer, 0 points for each incorrect answer</a:t>
            </a:r>
          </a:p>
          <a:p>
            <a:pPr marL="0" indent="0">
              <a:buNone/>
            </a:pPr>
            <a:endParaRPr lang="en-US" altLang="en-US" dirty="0">
              <a:solidFill>
                <a:srgbClr val="004A97"/>
              </a:solidFill>
              <a:latin typeface="Arial" panose="020B0604020202020204" pitchFamily="34" charset="0"/>
              <a:cs typeface="Arial" panose="020B0604020202020204" pitchFamily="34" charset="0"/>
            </a:endParaRPr>
          </a:p>
          <a:p>
            <a:r>
              <a:rPr lang="en-US" altLang="en-US" dirty="0" smtClean="0">
                <a:solidFill>
                  <a:srgbClr val="004A97"/>
                </a:solidFill>
                <a:latin typeface="Arial" panose="020B0604020202020204" pitchFamily="34" charset="0"/>
                <a:cs typeface="Arial" panose="020B0604020202020204" pitchFamily="34" charset="0"/>
              </a:rPr>
              <a:t>SRI total score converted to a score between 0 and 4.25</a:t>
            </a:r>
          </a:p>
          <a:p>
            <a:pPr marL="0" indent="0">
              <a:buNone/>
            </a:pPr>
            <a:endParaRPr lang="en-US" altLang="en-US" dirty="0">
              <a:solidFill>
                <a:srgbClr val="004A97"/>
              </a:solidFill>
              <a:latin typeface="Arial" panose="020B0604020202020204" pitchFamily="34" charset="0"/>
              <a:cs typeface="Arial" panose="020B0604020202020204" pitchFamily="34" charset="0"/>
            </a:endParaRPr>
          </a:p>
          <a:p>
            <a:r>
              <a:rPr lang="en-US" altLang="en-US" dirty="0" smtClean="0">
                <a:solidFill>
                  <a:srgbClr val="004A97"/>
                </a:solidFill>
                <a:latin typeface="Arial" panose="020B0604020202020204" pitchFamily="34" charset="0"/>
                <a:cs typeface="Arial" panose="020B0604020202020204" pitchFamily="34" charset="0"/>
              </a:rPr>
              <a:t>Constructed response items and all portfolio components scored on a 12 point scale (Levels 1-4, +/- variations at each level)</a:t>
            </a:r>
          </a:p>
          <a:p>
            <a:pPr marL="0" indent="0">
              <a:buNone/>
            </a:pPr>
            <a:endParaRPr lang="en-US" altLang="en-US" dirty="0">
              <a:solidFill>
                <a:srgbClr val="004A97"/>
              </a:solidFill>
              <a:latin typeface="Arial" panose="020B0604020202020204" pitchFamily="34" charset="0"/>
              <a:cs typeface="Arial" panose="020B0604020202020204" pitchFamily="34" charset="0"/>
            </a:endParaRPr>
          </a:p>
          <a:p>
            <a:r>
              <a:rPr lang="en-US" altLang="en-US" dirty="0" smtClean="0">
                <a:solidFill>
                  <a:srgbClr val="004A97"/>
                </a:solidFill>
                <a:latin typeface="Arial" panose="020B0604020202020204" pitchFamily="34" charset="0"/>
                <a:cs typeface="Arial" panose="020B0604020202020204" pitchFamily="34" charset="0"/>
              </a:rPr>
              <a:t>4.25 (4+) – highest score; 0.75 (1-) – lowest score for any scorable item; Not-Scorable = 0</a:t>
            </a:r>
            <a:endParaRPr lang="en-US" altLang="en-US" dirty="0">
              <a:solidFill>
                <a:srgbClr val="004A97"/>
              </a:solidFill>
              <a:latin typeface="Arial" panose="020B0604020202020204" pitchFamily="34" charset="0"/>
              <a:cs typeface="Arial" panose="020B0604020202020204" pitchFamily="34" charset="0"/>
            </a:endParaRPr>
          </a:p>
          <a:p>
            <a:pPr marL="0" indent="0">
              <a:buNone/>
            </a:pP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6054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Arial" panose="020B0604020202020204" pitchFamily="34" charset="0"/>
                <a:cs typeface="Arial" panose="020B0604020202020204" pitchFamily="34" charset="0"/>
              </a:rPr>
              <a:t>More About Scoring</a:t>
            </a:r>
            <a:endParaRPr lang="en-US"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30669" y="1839349"/>
            <a:ext cx="8001000" cy="4191000"/>
          </a:xfrm>
        </p:spPr>
        <p:txBody>
          <a:bodyPr/>
          <a:lstStyle/>
          <a:p>
            <a:pPr marL="0" indent="0">
              <a:spcBef>
                <a:spcPts val="0"/>
              </a:spcBef>
              <a:buNone/>
            </a:pPr>
            <a:endParaRPr lang="en-US" dirty="0"/>
          </a:p>
          <a:p>
            <a:pPr marL="0" indent="0">
              <a:lnSpc>
                <a:spcPts val="2160"/>
              </a:lnSpc>
              <a:spcBef>
                <a:spcPts val="0"/>
              </a:spcBef>
              <a:buNone/>
            </a:pPr>
            <a:r>
              <a:rPr lang="en-US" sz="2000" b="1" dirty="0">
                <a:solidFill>
                  <a:srgbClr val="004A97"/>
                </a:solidFill>
                <a:latin typeface="Arial" panose="020B0604020202020204" pitchFamily="34" charset="0"/>
                <a:ea typeface="Verdana" panose="020B0604030504040204" pitchFamily="34" charset="0"/>
                <a:cs typeface="Arial" panose="020B0604020202020204" pitchFamily="34" charset="0"/>
              </a:rPr>
              <a:t>C2-C4 = 60% of total score</a:t>
            </a:r>
          </a:p>
          <a:p>
            <a:pPr marL="0" indent="0">
              <a:lnSpc>
                <a:spcPts val="2160"/>
              </a:lnSpc>
              <a:spcBef>
                <a:spcPts val="0"/>
              </a:spcBef>
              <a:buNone/>
            </a:pPr>
            <a:r>
              <a:rPr lang="en-US" sz="2000" b="1" dirty="0">
                <a:solidFill>
                  <a:srgbClr val="004A97"/>
                </a:solidFill>
                <a:latin typeface="Arial" panose="020B0604020202020204" pitchFamily="34" charset="0"/>
                <a:ea typeface="Verdana" panose="020B0604030504040204" pitchFamily="34" charset="0"/>
                <a:cs typeface="Arial" panose="020B0604020202020204" pitchFamily="34" charset="0"/>
              </a:rPr>
              <a:t>Floor score = 1.75</a:t>
            </a:r>
            <a:r>
              <a:rPr lang="en-US" sz="2000" dirty="0" smtClean="0">
                <a:solidFill>
                  <a:srgbClr val="004A97"/>
                </a:solidFill>
                <a:latin typeface="Arial" panose="020B0604020202020204" pitchFamily="34" charset="0"/>
                <a:cs typeface="Arial" panose="020B0604020202020204" pitchFamily="34" charset="0"/>
              </a:rPr>
              <a:t>	</a:t>
            </a:r>
            <a:r>
              <a:rPr lang="en-US" dirty="0" smtClean="0"/>
              <a:t>					</a:t>
            </a:r>
          </a:p>
          <a:p>
            <a:pPr marL="0" indent="0">
              <a:buNone/>
            </a:pPr>
            <a:endParaRPr lang="en-US" dirty="0" smtClean="0"/>
          </a:p>
          <a:p>
            <a:pPr marL="0" indent="0">
              <a:buNone/>
            </a:pPr>
            <a:endParaRPr lang="en-US" dirty="0" smtClean="0"/>
          </a:p>
        </p:txBody>
      </p:sp>
      <p:sp>
        <p:nvSpPr>
          <p:cNvPr id="4" name="Isosceles Triangle 3"/>
          <p:cNvSpPr/>
          <p:nvPr/>
        </p:nvSpPr>
        <p:spPr bwMode="auto">
          <a:xfrm>
            <a:off x="5791200" y="4618892"/>
            <a:ext cx="1060704" cy="914400"/>
          </a:xfrm>
          <a:prstGeom prst="triangle">
            <a:avLst/>
          </a:prstGeom>
          <a:solidFill>
            <a:srgbClr val="008A3E"/>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dirty="0">
              <a:latin typeface="Verdana" pitchFamily="34" charset="0"/>
            </a:endParaRPr>
          </a:p>
        </p:txBody>
      </p:sp>
      <p:sp>
        <p:nvSpPr>
          <p:cNvPr id="5" name="Rectangle 4"/>
          <p:cNvSpPr/>
          <p:nvPr/>
        </p:nvSpPr>
        <p:spPr bwMode="auto">
          <a:xfrm rot="20772903">
            <a:off x="1868913" y="4098409"/>
            <a:ext cx="8579580" cy="518746"/>
          </a:xfrm>
          <a:prstGeom prst="rect">
            <a:avLst/>
          </a:prstGeom>
          <a:solidFill>
            <a:srgbClr val="0A0369"/>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en-US" dirty="0">
              <a:latin typeface="Verdana" pitchFamily="34" charset="0"/>
            </a:endParaRPr>
          </a:p>
        </p:txBody>
      </p:sp>
      <p:sp>
        <p:nvSpPr>
          <p:cNvPr id="6" name="Can 5"/>
          <p:cNvSpPr/>
          <p:nvPr/>
        </p:nvSpPr>
        <p:spPr bwMode="auto">
          <a:xfrm rot="20768328">
            <a:off x="8044929" y="2257463"/>
            <a:ext cx="914400" cy="1251572"/>
          </a:xfrm>
          <a:prstGeom prst="can">
            <a:avLst/>
          </a:prstGeom>
          <a:blipFill>
            <a:blip r:embed="rId3"/>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Arial" panose="020B0604020202020204" pitchFamily="34" charset="0"/>
                <a:cs typeface="Arial" panose="020B0604020202020204" pitchFamily="34" charset="0"/>
              </a:rPr>
              <a:t>SRI</a:t>
            </a:r>
          </a:p>
          <a:p>
            <a:pPr algn="ctr" eaLnBrk="0" fontAlgn="base" hangingPunct="0">
              <a:spcBef>
                <a:spcPct val="0"/>
              </a:spcBef>
              <a:spcAft>
                <a:spcPct val="0"/>
              </a:spcAft>
            </a:pPr>
            <a:r>
              <a:rPr lang="en-US" sz="2400" b="1" dirty="0">
                <a:latin typeface="Arial" panose="020B0604020202020204" pitchFamily="34" charset="0"/>
                <a:cs typeface="Arial" panose="020B0604020202020204" pitchFamily="34" charset="0"/>
              </a:rPr>
              <a:t>20%</a:t>
            </a:r>
          </a:p>
        </p:txBody>
      </p:sp>
      <p:sp>
        <p:nvSpPr>
          <p:cNvPr id="7" name="Can 6"/>
          <p:cNvSpPr/>
          <p:nvPr/>
        </p:nvSpPr>
        <p:spPr bwMode="auto">
          <a:xfrm rot="20768328">
            <a:off x="9204406" y="1996308"/>
            <a:ext cx="914400" cy="1251572"/>
          </a:xfrm>
          <a:prstGeom prst="can">
            <a:avLst/>
          </a:prstGeom>
          <a:blipFill>
            <a:blip r:embed="rId3"/>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000" b="1" dirty="0">
                <a:latin typeface="Arial" panose="020B0604020202020204" pitchFamily="34" charset="0"/>
                <a:cs typeface="Arial" panose="020B0604020202020204" pitchFamily="34" charset="0"/>
              </a:rPr>
              <a:t>Each </a:t>
            </a:r>
          </a:p>
          <a:p>
            <a:pPr algn="ctr" eaLnBrk="0" fontAlgn="base" hangingPunct="0">
              <a:spcBef>
                <a:spcPct val="0"/>
              </a:spcBef>
              <a:spcAft>
                <a:spcPct val="0"/>
              </a:spcAft>
            </a:pPr>
            <a:r>
              <a:rPr lang="en-US" sz="2000" b="1" dirty="0">
                <a:latin typeface="Arial" panose="020B0604020202020204" pitchFamily="34" charset="0"/>
                <a:cs typeface="Arial" panose="020B0604020202020204" pitchFamily="34" charset="0"/>
              </a:rPr>
              <a:t>CRE</a:t>
            </a:r>
          </a:p>
          <a:p>
            <a:pPr algn="ctr" eaLnBrk="0" fontAlgn="base" hangingPunct="0">
              <a:spcBef>
                <a:spcPct val="0"/>
              </a:spcBef>
              <a:spcAft>
                <a:spcPct val="0"/>
              </a:spcAft>
            </a:pPr>
            <a:r>
              <a:rPr lang="en-US" sz="2000" b="1" dirty="0">
                <a:latin typeface="Arial" panose="020B0604020202020204" pitchFamily="34" charset="0"/>
                <a:cs typeface="Arial" panose="020B0604020202020204" pitchFamily="34" charset="0"/>
              </a:rPr>
              <a:t>6.67%</a:t>
            </a:r>
          </a:p>
        </p:txBody>
      </p:sp>
      <p:sp>
        <p:nvSpPr>
          <p:cNvPr id="8" name="Cube 7"/>
          <p:cNvSpPr/>
          <p:nvPr/>
        </p:nvSpPr>
        <p:spPr bwMode="auto">
          <a:xfrm rot="20827859">
            <a:off x="1830323" y="3773571"/>
            <a:ext cx="1216152" cy="1216152"/>
          </a:xfrm>
          <a:prstGeom prst="cube">
            <a:avLst/>
          </a:prstGeom>
          <a:blipFill>
            <a:blip r:embed="rId4"/>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Arial" panose="020B0604020202020204" pitchFamily="34" charset="0"/>
                <a:cs typeface="Arial" panose="020B0604020202020204" pitchFamily="34" charset="0"/>
              </a:rPr>
              <a:t>C2</a:t>
            </a:r>
          </a:p>
          <a:p>
            <a:pPr algn="ctr" eaLnBrk="0" fontAlgn="base" hangingPunct="0">
              <a:spcBef>
                <a:spcPct val="0"/>
              </a:spcBef>
              <a:spcAft>
                <a:spcPct val="0"/>
              </a:spcAft>
            </a:pPr>
            <a:r>
              <a:rPr lang="en-US" sz="2400" b="1" dirty="0">
                <a:latin typeface="Arial" panose="020B0604020202020204" pitchFamily="34" charset="0"/>
                <a:cs typeface="Arial" panose="020B0604020202020204" pitchFamily="34" charset="0"/>
              </a:rPr>
              <a:t>15%</a:t>
            </a:r>
          </a:p>
        </p:txBody>
      </p:sp>
      <p:sp>
        <p:nvSpPr>
          <p:cNvPr id="9" name="Cube 8"/>
          <p:cNvSpPr/>
          <p:nvPr/>
        </p:nvSpPr>
        <p:spPr bwMode="auto">
          <a:xfrm rot="20827859">
            <a:off x="3117260" y="3038808"/>
            <a:ext cx="1599063" cy="1676046"/>
          </a:xfrm>
          <a:prstGeom prst="cube">
            <a:avLst/>
          </a:prstGeom>
          <a:blipFill>
            <a:blip r:embed="rId4"/>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Arial" panose="020B0604020202020204" pitchFamily="34" charset="0"/>
                <a:cs typeface="Arial" panose="020B0604020202020204" pitchFamily="34" charset="0"/>
              </a:rPr>
              <a:t>C3</a:t>
            </a:r>
          </a:p>
          <a:p>
            <a:pPr algn="ctr" eaLnBrk="0" fontAlgn="base" hangingPunct="0">
              <a:spcBef>
                <a:spcPct val="0"/>
              </a:spcBef>
              <a:spcAft>
                <a:spcPct val="0"/>
              </a:spcAft>
            </a:pPr>
            <a:r>
              <a:rPr lang="en-US" sz="2400" b="1" dirty="0">
                <a:latin typeface="Arial" panose="020B0604020202020204" pitchFamily="34" charset="0"/>
                <a:cs typeface="Arial" panose="020B0604020202020204" pitchFamily="34" charset="0"/>
              </a:rPr>
              <a:t>30%</a:t>
            </a:r>
          </a:p>
        </p:txBody>
      </p:sp>
      <p:sp>
        <p:nvSpPr>
          <p:cNvPr id="10" name="Cube 9"/>
          <p:cNvSpPr/>
          <p:nvPr/>
        </p:nvSpPr>
        <p:spPr bwMode="auto">
          <a:xfrm rot="20827859">
            <a:off x="4822393" y="3023209"/>
            <a:ext cx="1216152" cy="1216152"/>
          </a:xfrm>
          <a:prstGeom prst="cube">
            <a:avLst/>
          </a:prstGeom>
          <a:blipFill>
            <a:blip r:embed="rId4"/>
            <a:tile tx="0" ty="0" sx="100000" sy="100000" flip="none" algn="tl"/>
          </a:blip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en-US" sz="2400" b="1" dirty="0">
                <a:latin typeface="Arial" panose="020B0604020202020204" pitchFamily="34" charset="0"/>
                <a:cs typeface="Arial" panose="020B0604020202020204" pitchFamily="34" charset="0"/>
              </a:rPr>
              <a:t>C4</a:t>
            </a:r>
          </a:p>
          <a:p>
            <a:pPr algn="ctr" eaLnBrk="0" fontAlgn="base" hangingPunct="0">
              <a:spcBef>
                <a:spcPct val="0"/>
              </a:spcBef>
              <a:spcAft>
                <a:spcPct val="0"/>
              </a:spcAft>
            </a:pPr>
            <a:r>
              <a:rPr lang="en-US" sz="2400" b="1" dirty="0">
                <a:latin typeface="Arial" panose="020B0604020202020204" pitchFamily="34" charset="0"/>
                <a:cs typeface="Arial" panose="020B0604020202020204" pitchFamily="34" charset="0"/>
              </a:rPr>
              <a:t>15%</a:t>
            </a:r>
          </a:p>
        </p:txBody>
      </p:sp>
      <p:sp>
        <p:nvSpPr>
          <p:cNvPr id="13" name="TextBox 12"/>
          <p:cNvSpPr txBox="1"/>
          <p:nvPr/>
        </p:nvSpPr>
        <p:spPr>
          <a:xfrm>
            <a:off x="7442277" y="4618893"/>
            <a:ext cx="2853666" cy="707886"/>
          </a:xfrm>
          <a:prstGeom prst="rect">
            <a:avLst/>
          </a:prstGeom>
          <a:noFill/>
        </p:spPr>
        <p:txBody>
          <a:bodyPr wrap="none" rtlCol="0">
            <a:spAutoFit/>
          </a:bodyPr>
          <a:lstStyle/>
          <a:p>
            <a:r>
              <a:rPr lang="en-US" sz="2000" b="1" dirty="0">
                <a:solidFill>
                  <a:srgbClr val="004A97"/>
                </a:solidFill>
                <a:latin typeface="Arial" panose="020B0604020202020204" pitchFamily="34" charset="0"/>
                <a:cs typeface="Arial" panose="020B0604020202020204" pitchFamily="34" charset="0"/>
              </a:rPr>
              <a:t>C1=40% of total score</a:t>
            </a:r>
          </a:p>
          <a:p>
            <a:r>
              <a:rPr lang="en-US" sz="2000" b="1" dirty="0">
                <a:solidFill>
                  <a:srgbClr val="004A97"/>
                </a:solidFill>
                <a:latin typeface="Arial" panose="020B0604020202020204" pitchFamily="34" charset="0"/>
                <a:cs typeface="Arial" panose="020B0604020202020204" pitchFamily="34" charset="0"/>
              </a:rPr>
              <a:t>Floor score = </a:t>
            </a:r>
            <a:r>
              <a:rPr lang="en-US" sz="2000" b="1" dirty="0" smtClean="0">
                <a:solidFill>
                  <a:srgbClr val="004A97"/>
                </a:solidFill>
                <a:latin typeface="Arial" panose="020B0604020202020204" pitchFamily="34" charset="0"/>
                <a:cs typeface="Arial" panose="020B0604020202020204" pitchFamily="34" charset="0"/>
              </a:rPr>
              <a:t>1.75</a:t>
            </a:r>
            <a:endParaRPr lang="en-US" sz="2000" b="1"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99614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Arial" panose="020B0604020202020204" pitchFamily="34" charset="0"/>
                <a:cs typeface="Arial" panose="020B0604020202020204" pitchFamily="34" charset="0"/>
              </a:rPr>
              <a:t>And a Little More About Scoring</a:t>
            </a:r>
            <a:endParaRPr lang="en-US"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3420" y="1828800"/>
            <a:ext cx="11713779" cy="4191000"/>
          </a:xfrm>
        </p:spPr>
        <p:txBody>
          <a:bodyPr/>
          <a:lstStyle/>
          <a:p>
            <a:pPr marL="0" indent="0">
              <a:buNone/>
            </a:pPr>
            <a:r>
              <a:rPr lang="en-US" sz="2400" dirty="0"/>
              <a:t> </a:t>
            </a:r>
            <a:r>
              <a:rPr lang="en-US" sz="2400" dirty="0" smtClean="0">
                <a:solidFill>
                  <a:srgbClr val="004A97"/>
                </a:solidFill>
                <a:latin typeface="Arial" panose="020B0604020202020204" pitchFamily="34" charset="0"/>
                <a:cs typeface="Arial" panose="020B0604020202020204" pitchFamily="34" charset="0"/>
              </a:rPr>
              <a:t>In order to achieve </a:t>
            </a:r>
            <a:r>
              <a:rPr lang="en-US" sz="2400" dirty="0">
                <a:solidFill>
                  <a:srgbClr val="004A97"/>
                </a:solidFill>
                <a:latin typeface="Arial" panose="020B0604020202020204" pitchFamily="34" charset="0"/>
                <a:cs typeface="Arial" panose="020B0604020202020204" pitchFamily="34" charset="0"/>
              </a:rPr>
              <a:t>Board </a:t>
            </a:r>
            <a:r>
              <a:rPr lang="en-US" sz="2400" dirty="0" smtClean="0">
                <a:solidFill>
                  <a:srgbClr val="004A97"/>
                </a:solidFill>
                <a:latin typeface="Arial" panose="020B0604020202020204" pitchFamily="34" charset="0"/>
                <a:cs typeface="Arial" panose="020B0604020202020204" pitchFamily="34" charset="0"/>
              </a:rPr>
              <a:t>certification, a candidate must:</a:t>
            </a:r>
          </a:p>
          <a:p>
            <a:pPr marL="0" indent="0">
              <a:buNone/>
            </a:pPr>
            <a:endParaRPr lang="en-US" sz="2400" dirty="0" smtClean="0">
              <a:solidFill>
                <a:srgbClr val="004A97"/>
              </a:solidFill>
              <a:latin typeface="Arial" panose="020B0604020202020204" pitchFamily="34" charset="0"/>
              <a:cs typeface="Arial" panose="020B0604020202020204" pitchFamily="34" charset="0"/>
            </a:endParaRPr>
          </a:p>
          <a:p>
            <a:r>
              <a:rPr lang="en-US" sz="2400" dirty="0">
                <a:solidFill>
                  <a:srgbClr val="004A97"/>
                </a:solidFill>
                <a:latin typeface="Arial" panose="020B0604020202020204" pitchFamily="34" charset="0"/>
                <a:cs typeface="Arial" panose="020B0604020202020204" pitchFamily="34" charset="0"/>
              </a:rPr>
              <a:t>e</a:t>
            </a:r>
            <a:r>
              <a:rPr lang="en-US" sz="2400" dirty="0" smtClean="0">
                <a:solidFill>
                  <a:srgbClr val="004A97"/>
                </a:solidFill>
                <a:latin typeface="Arial" panose="020B0604020202020204" pitchFamily="34" charset="0"/>
                <a:cs typeface="Arial" panose="020B0604020202020204" pitchFamily="34" charset="0"/>
              </a:rPr>
              <a:t>arn </a:t>
            </a:r>
            <a:r>
              <a:rPr lang="en-US" sz="2400" dirty="0">
                <a:solidFill>
                  <a:srgbClr val="004A97"/>
                </a:solidFill>
                <a:latin typeface="Arial" panose="020B0604020202020204" pitchFamily="34" charset="0"/>
                <a:cs typeface="Arial" panose="020B0604020202020204" pitchFamily="34" charset="0"/>
              </a:rPr>
              <a:t>a </a:t>
            </a:r>
            <a:r>
              <a:rPr lang="en-US" sz="2400" u="sng" dirty="0">
                <a:solidFill>
                  <a:srgbClr val="004A97"/>
                </a:solidFill>
                <a:latin typeface="Arial" panose="020B0604020202020204" pitchFamily="34" charset="0"/>
                <a:cs typeface="Arial" panose="020B0604020202020204" pitchFamily="34" charset="0"/>
              </a:rPr>
              <a:t>total</a:t>
            </a:r>
            <a:r>
              <a:rPr lang="en-US" sz="2400" dirty="0">
                <a:solidFill>
                  <a:srgbClr val="004A97"/>
                </a:solidFill>
                <a:latin typeface="Arial" panose="020B0604020202020204" pitchFamily="34" charset="0"/>
                <a:cs typeface="Arial" panose="020B0604020202020204" pitchFamily="34" charset="0"/>
              </a:rPr>
              <a:t> weighted scaled score at or above the performance standard of </a:t>
            </a:r>
            <a:r>
              <a:rPr lang="en-US" sz="2400" dirty="0" smtClean="0">
                <a:solidFill>
                  <a:srgbClr val="004A97"/>
                </a:solidFill>
                <a:latin typeface="Arial" panose="020B0604020202020204" pitchFamily="34" charset="0"/>
                <a:cs typeface="Arial" panose="020B0604020202020204" pitchFamily="34" charset="0"/>
              </a:rPr>
              <a:t>110;</a:t>
            </a:r>
            <a:endParaRPr lang="en-US" sz="2400" dirty="0">
              <a:solidFill>
                <a:srgbClr val="004A97"/>
              </a:solidFill>
              <a:latin typeface="Arial" panose="020B0604020202020204" pitchFamily="34" charset="0"/>
              <a:cs typeface="Arial" panose="020B0604020202020204" pitchFamily="34" charset="0"/>
            </a:endParaRPr>
          </a:p>
          <a:p>
            <a:r>
              <a:rPr lang="en-US" sz="2400" dirty="0">
                <a:solidFill>
                  <a:srgbClr val="004A97"/>
                </a:solidFill>
                <a:latin typeface="Arial" panose="020B0604020202020204" pitchFamily="34" charset="0"/>
                <a:cs typeface="Arial" panose="020B0604020202020204" pitchFamily="34" charset="0"/>
              </a:rPr>
              <a:t>e</a:t>
            </a:r>
            <a:r>
              <a:rPr lang="en-US" sz="2400" dirty="0" smtClean="0">
                <a:solidFill>
                  <a:srgbClr val="004A97"/>
                </a:solidFill>
                <a:latin typeface="Arial" panose="020B0604020202020204" pitchFamily="34" charset="0"/>
                <a:cs typeface="Arial" panose="020B0604020202020204" pitchFamily="34" charset="0"/>
              </a:rPr>
              <a:t>arn </a:t>
            </a:r>
            <a:r>
              <a:rPr lang="en-US" sz="2400" dirty="0">
                <a:solidFill>
                  <a:srgbClr val="004A97"/>
                </a:solidFill>
                <a:latin typeface="Arial" panose="020B0604020202020204" pitchFamily="34" charset="0"/>
                <a:cs typeface="Arial" panose="020B0604020202020204" pitchFamily="34" charset="0"/>
              </a:rPr>
              <a:t>a </a:t>
            </a:r>
            <a:r>
              <a:rPr lang="en-US" sz="2400" u="sng" dirty="0">
                <a:solidFill>
                  <a:srgbClr val="004A97"/>
                </a:solidFill>
                <a:latin typeface="Arial" panose="020B0604020202020204" pitchFamily="34" charset="0"/>
                <a:cs typeface="Arial" panose="020B0604020202020204" pitchFamily="34" charset="0"/>
              </a:rPr>
              <a:t>minimum</a:t>
            </a:r>
            <a:r>
              <a:rPr lang="en-US" sz="2400" dirty="0">
                <a:solidFill>
                  <a:srgbClr val="004A97"/>
                </a:solidFill>
                <a:latin typeface="Arial" panose="020B0604020202020204" pitchFamily="34" charset="0"/>
                <a:cs typeface="Arial" panose="020B0604020202020204" pitchFamily="34" charset="0"/>
              </a:rPr>
              <a:t> unweighted average score of 1.75 on </a:t>
            </a:r>
            <a:r>
              <a:rPr lang="en-US" sz="2400" i="1" dirty="0">
                <a:solidFill>
                  <a:srgbClr val="004A97"/>
                </a:solidFill>
                <a:latin typeface="Arial" panose="020B0604020202020204" pitchFamily="34" charset="0"/>
                <a:cs typeface="Arial" panose="020B0604020202020204" pitchFamily="34" charset="0"/>
              </a:rPr>
              <a:t>Component 1: Content Knowledge</a:t>
            </a:r>
            <a:r>
              <a:rPr lang="en-US" sz="2400" dirty="0">
                <a:solidFill>
                  <a:srgbClr val="004A97"/>
                </a:solidFill>
                <a:latin typeface="Arial" panose="020B0604020202020204" pitchFamily="34" charset="0"/>
                <a:cs typeface="Arial" panose="020B0604020202020204" pitchFamily="34" charset="0"/>
              </a:rPr>
              <a:t> (i.e., the assessment center section</a:t>
            </a:r>
            <a:r>
              <a:rPr lang="en-US" sz="2400" dirty="0" smtClean="0">
                <a:solidFill>
                  <a:srgbClr val="004A97"/>
                </a:solidFill>
                <a:latin typeface="Arial" panose="020B0604020202020204" pitchFamily="34" charset="0"/>
                <a:cs typeface="Arial" panose="020B0604020202020204" pitchFamily="34" charset="0"/>
              </a:rPr>
              <a:t>); AND</a:t>
            </a:r>
            <a:endParaRPr lang="en-US" sz="2400" dirty="0">
              <a:solidFill>
                <a:srgbClr val="004A97"/>
              </a:solidFill>
              <a:latin typeface="Arial" panose="020B0604020202020204" pitchFamily="34" charset="0"/>
              <a:cs typeface="Arial" panose="020B0604020202020204" pitchFamily="34" charset="0"/>
            </a:endParaRPr>
          </a:p>
          <a:p>
            <a:r>
              <a:rPr lang="en-US" sz="2400" dirty="0">
                <a:solidFill>
                  <a:srgbClr val="004A97"/>
                </a:solidFill>
                <a:latin typeface="Arial" panose="020B0604020202020204" pitchFamily="34" charset="0"/>
                <a:cs typeface="Arial" panose="020B0604020202020204" pitchFamily="34" charset="0"/>
              </a:rPr>
              <a:t>e</a:t>
            </a:r>
            <a:r>
              <a:rPr lang="en-US" sz="2400" dirty="0" smtClean="0">
                <a:solidFill>
                  <a:srgbClr val="004A97"/>
                </a:solidFill>
                <a:latin typeface="Arial" panose="020B0604020202020204" pitchFamily="34" charset="0"/>
                <a:cs typeface="Arial" panose="020B0604020202020204" pitchFamily="34" charset="0"/>
              </a:rPr>
              <a:t>arn </a:t>
            </a:r>
            <a:r>
              <a:rPr lang="en-US" sz="2400" dirty="0">
                <a:solidFill>
                  <a:srgbClr val="004A97"/>
                </a:solidFill>
                <a:latin typeface="Arial" panose="020B0604020202020204" pitchFamily="34" charset="0"/>
                <a:cs typeface="Arial" panose="020B0604020202020204" pitchFamily="34" charset="0"/>
              </a:rPr>
              <a:t>a </a:t>
            </a:r>
            <a:r>
              <a:rPr lang="en-US" sz="2400" u="sng" dirty="0">
                <a:solidFill>
                  <a:srgbClr val="004A97"/>
                </a:solidFill>
                <a:latin typeface="Arial" panose="020B0604020202020204" pitchFamily="34" charset="0"/>
                <a:cs typeface="Arial" panose="020B0604020202020204" pitchFamily="34" charset="0"/>
              </a:rPr>
              <a:t>minimum</a:t>
            </a:r>
            <a:r>
              <a:rPr lang="en-US" sz="2400" dirty="0">
                <a:solidFill>
                  <a:srgbClr val="004A97"/>
                </a:solidFill>
                <a:latin typeface="Arial" panose="020B0604020202020204" pitchFamily="34" charset="0"/>
                <a:cs typeface="Arial" panose="020B0604020202020204" pitchFamily="34" charset="0"/>
              </a:rPr>
              <a:t> unweighted average score of 1.75 across </a:t>
            </a:r>
            <a:r>
              <a:rPr lang="en-US" sz="2400" i="1" dirty="0">
                <a:solidFill>
                  <a:srgbClr val="004A97"/>
                </a:solidFill>
                <a:latin typeface="Arial" panose="020B0604020202020204" pitchFamily="34" charset="0"/>
                <a:cs typeface="Arial" panose="020B0604020202020204" pitchFamily="34" charset="0"/>
              </a:rPr>
              <a:t>Component 2: Differentiation in Instruction</a:t>
            </a:r>
            <a:r>
              <a:rPr lang="en-US" sz="2400" dirty="0">
                <a:solidFill>
                  <a:srgbClr val="004A97"/>
                </a:solidFill>
                <a:latin typeface="Arial" panose="020B0604020202020204" pitchFamily="34" charset="0"/>
                <a:cs typeface="Arial" panose="020B0604020202020204" pitchFamily="34" charset="0"/>
              </a:rPr>
              <a:t>, </a:t>
            </a:r>
            <a:r>
              <a:rPr lang="en-US" sz="2400" i="1" dirty="0">
                <a:solidFill>
                  <a:srgbClr val="004A97"/>
                </a:solidFill>
                <a:latin typeface="Arial" panose="020B0604020202020204" pitchFamily="34" charset="0"/>
                <a:cs typeface="Arial" panose="020B0604020202020204" pitchFamily="34" charset="0"/>
              </a:rPr>
              <a:t>Component 3: Teaching Practice and Learning Environment</a:t>
            </a:r>
            <a:r>
              <a:rPr lang="en-US" sz="2400" dirty="0">
                <a:solidFill>
                  <a:srgbClr val="004A97"/>
                </a:solidFill>
                <a:latin typeface="Arial" panose="020B0604020202020204" pitchFamily="34" charset="0"/>
                <a:cs typeface="Arial" panose="020B0604020202020204" pitchFamily="34" charset="0"/>
              </a:rPr>
              <a:t>, and </a:t>
            </a:r>
            <a:r>
              <a:rPr lang="en-US" sz="2400" i="1" dirty="0">
                <a:solidFill>
                  <a:srgbClr val="004A97"/>
                </a:solidFill>
                <a:latin typeface="Arial" panose="020B0604020202020204" pitchFamily="34" charset="0"/>
                <a:cs typeface="Arial" panose="020B0604020202020204" pitchFamily="34" charset="0"/>
              </a:rPr>
              <a:t>Component 4: Effective and Reflective Practitioner</a:t>
            </a:r>
            <a:r>
              <a:rPr lang="en-US" sz="2400" dirty="0">
                <a:solidFill>
                  <a:srgbClr val="004A97"/>
                </a:solidFill>
                <a:latin typeface="Arial" panose="020B0604020202020204" pitchFamily="34" charset="0"/>
                <a:cs typeface="Arial" panose="020B0604020202020204" pitchFamily="34" charset="0"/>
              </a:rPr>
              <a:t> (i.e., the portfolio section</a:t>
            </a:r>
            <a:r>
              <a:rPr lang="en-US" sz="2400" dirty="0" smtClean="0">
                <a:solidFill>
                  <a:srgbClr val="004A97"/>
                </a:solidFill>
                <a:latin typeface="Arial" panose="020B0604020202020204" pitchFamily="34" charset="0"/>
                <a:cs typeface="Arial" panose="020B0604020202020204" pitchFamily="34" charset="0"/>
              </a:rPr>
              <a:t>).</a:t>
            </a:r>
            <a:endParaRPr lang="en-US" sz="2400"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3127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latin typeface="Arial" panose="020B0604020202020204" pitchFamily="34" charset="0"/>
                <a:cs typeface="Arial" panose="020B0604020202020204" pitchFamily="34" charset="0"/>
              </a:rPr>
              <a:t>Retake</a:t>
            </a:r>
            <a:endParaRPr lang="en-US"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70743" y="1828800"/>
            <a:ext cx="9129486" cy="4191000"/>
          </a:xfrm>
        </p:spPr>
        <p:txBody>
          <a:bodyPr/>
          <a:lstStyle/>
          <a:p>
            <a:r>
              <a:rPr lang="en-US" sz="2400" dirty="0" smtClean="0">
                <a:solidFill>
                  <a:srgbClr val="004A97"/>
                </a:solidFill>
                <a:latin typeface="Arial" panose="020B0604020202020204" pitchFamily="34" charset="0"/>
                <a:cs typeface="Arial" panose="020B0604020202020204" pitchFamily="34" charset="0"/>
              </a:rPr>
              <a:t>Two opportunities to retake</a:t>
            </a:r>
          </a:p>
          <a:p>
            <a:pPr marL="0" indent="0">
              <a:buNone/>
            </a:pPr>
            <a:endParaRPr lang="en-US" sz="2400" dirty="0" smtClean="0">
              <a:solidFill>
                <a:srgbClr val="004A97"/>
              </a:solidFill>
              <a:latin typeface="Arial" panose="020B0604020202020204" pitchFamily="34" charset="0"/>
              <a:cs typeface="Arial" panose="020B0604020202020204" pitchFamily="34" charset="0"/>
            </a:endParaRPr>
          </a:p>
          <a:p>
            <a:r>
              <a:rPr lang="en-US" sz="2400" dirty="0" smtClean="0">
                <a:solidFill>
                  <a:srgbClr val="004A97"/>
                </a:solidFill>
                <a:latin typeface="Arial" panose="020B0604020202020204" pitchFamily="34" charset="0"/>
                <a:cs typeface="Arial" panose="020B0604020202020204" pitchFamily="34" charset="0"/>
              </a:rPr>
              <a:t>Retakes do not have to be concurrent or consecutive</a:t>
            </a:r>
          </a:p>
          <a:p>
            <a:pPr marL="0" indent="0">
              <a:buNone/>
            </a:pPr>
            <a:endParaRPr lang="en-US" sz="2400" dirty="0" smtClean="0">
              <a:solidFill>
                <a:srgbClr val="004A97"/>
              </a:solidFill>
              <a:latin typeface="Arial" panose="020B0604020202020204" pitchFamily="34" charset="0"/>
              <a:cs typeface="Arial" panose="020B0604020202020204" pitchFamily="34" charset="0"/>
            </a:endParaRPr>
          </a:p>
          <a:p>
            <a:r>
              <a:rPr lang="en-US" sz="2400" dirty="0" smtClean="0">
                <a:solidFill>
                  <a:srgbClr val="004A97"/>
                </a:solidFill>
                <a:latin typeface="Arial" panose="020B0604020202020204" pitchFamily="34" charset="0"/>
                <a:cs typeface="Arial" panose="020B0604020202020204" pitchFamily="34" charset="0"/>
              </a:rPr>
              <a:t>Retakes allowed regardless of score earned</a:t>
            </a:r>
          </a:p>
          <a:p>
            <a:pPr marL="0" indent="0">
              <a:buNone/>
            </a:pPr>
            <a:endParaRPr lang="en-US" sz="2400" dirty="0" smtClean="0">
              <a:solidFill>
                <a:srgbClr val="004A97"/>
              </a:solidFill>
              <a:latin typeface="Arial" panose="020B0604020202020204" pitchFamily="34" charset="0"/>
              <a:cs typeface="Arial" panose="020B0604020202020204" pitchFamily="34" charset="0"/>
            </a:endParaRPr>
          </a:p>
          <a:p>
            <a:r>
              <a:rPr lang="en-US" sz="2400" dirty="0" smtClean="0">
                <a:solidFill>
                  <a:srgbClr val="004A97"/>
                </a:solidFill>
                <a:latin typeface="Arial" panose="020B0604020202020204" pitchFamily="34" charset="0"/>
                <a:cs typeface="Arial" panose="020B0604020202020204" pitchFamily="34" charset="0"/>
              </a:rPr>
              <a:t>Component One – any combination of constructed response exercise and/or SRIs ($125 per CRE or SRIs)</a:t>
            </a:r>
          </a:p>
          <a:p>
            <a:pPr marL="0" indent="0">
              <a:buNone/>
            </a:pPr>
            <a:endParaRPr lang="en-US" sz="2400" dirty="0" smtClean="0">
              <a:solidFill>
                <a:srgbClr val="004A97"/>
              </a:solidFill>
              <a:latin typeface="Arial" panose="020B0604020202020204" pitchFamily="34" charset="0"/>
              <a:cs typeface="Arial" panose="020B0604020202020204" pitchFamily="34" charset="0"/>
            </a:endParaRPr>
          </a:p>
          <a:p>
            <a:r>
              <a:rPr lang="en-US" sz="2400" dirty="0" smtClean="0">
                <a:solidFill>
                  <a:srgbClr val="004A97"/>
                </a:solidFill>
                <a:latin typeface="Arial" panose="020B0604020202020204" pitchFamily="34" charset="0"/>
                <a:cs typeface="Arial" panose="020B0604020202020204" pitchFamily="34" charset="0"/>
              </a:rPr>
              <a:t>$475 per component for Components 2-4</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5448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0" y="220663"/>
            <a:ext cx="9113838" cy="1403350"/>
          </a:xfrm>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South Carolina Incentives</a:t>
            </a:r>
            <a:r>
              <a:rPr lang="en-US" altLang="en-US" b="0" dirty="0" smtClean="0">
                <a:solidFill>
                  <a:srgbClr val="00B050"/>
                </a:solidFill>
                <a:latin typeface="Arial" panose="020B0604020202020204" pitchFamily="34" charset="0"/>
                <a:cs typeface="Arial" panose="020B0604020202020204" pitchFamily="34" charset="0"/>
              </a:rPr>
              <a:t/>
            </a:r>
            <a:br>
              <a:rPr lang="en-US" altLang="en-US" b="0" dirty="0" smtClean="0">
                <a:solidFill>
                  <a:srgbClr val="00B050"/>
                </a:solidFill>
                <a:latin typeface="Arial" panose="020B0604020202020204" pitchFamily="34" charset="0"/>
                <a:cs typeface="Arial" panose="020B0604020202020204" pitchFamily="34" charset="0"/>
              </a:rPr>
            </a:br>
            <a:r>
              <a:rPr lang="en-US" altLang="en-US" sz="2800" i="1" dirty="0">
                <a:solidFill>
                  <a:srgbClr val="00B050"/>
                </a:solidFill>
                <a:latin typeface="Arial" panose="020B0604020202020204" pitchFamily="34" charset="0"/>
                <a:cs typeface="Arial" panose="020B0604020202020204" pitchFamily="34" charset="0"/>
              </a:rPr>
              <a:t>(pending annual legislation)</a:t>
            </a:r>
          </a:p>
        </p:txBody>
      </p:sp>
      <p:sp>
        <p:nvSpPr>
          <p:cNvPr id="32771" name="Rectangle 3"/>
          <p:cNvSpPr>
            <a:spLocks noGrp="1" noChangeArrowheads="1"/>
          </p:cNvSpPr>
          <p:nvPr>
            <p:ph type="body" idx="1"/>
          </p:nvPr>
        </p:nvSpPr>
        <p:spPr>
          <a:xfrm>
            <a:off x="1770743" y="1905001"/>
            <a:ext cx="9144000" cy="4213225"/>
          </a:xfrm>
        </p:spPr>
        <p:txBody>
          <a:bodyPr/>
          <a:lstStyle/>
          <a:p>
            <a:pPr eaLnBrk="1" hangingPunct="1">
              <a:lnSpc>
                <a:spcPct val="110000"/>
              </a:lnSpc>
            </a:pPr>
            <a:r>
              <a:rPr lang="en-US" altLang="en-US" sz="2400" dirty="0">
                <a:solidFill>
                  <a:srgbClr val="004A97"/>
                </a:solidFill>
                <a:latin typeface="Arial" panose="020B0604020202020204" pitchFamily="34" charset="0"/>
                <a:cs typeface="Arial" panose="020B0604020202020204" pitchFamily="34" charset="0"/>
              </a:rPr>
              <a:t>Salary supplement of $5,000 for life of certificate</a:t>
            </a:r>
          </a:p>
          <a:p>
            <a:pPr eaLnBrk="1" hangingPunct="1">
              <a:lnSpc>
                <a:spcPct val="110000"/>
              </a:lnSpc>
            </a:pPr>
            <a:r>
              <a:rPr lang="en-US" altLang="en-US" sz="2400" dirty="0">
                <a:solidFill>
                  <a:srgbClr val="004A97"/>
                </a:solidFill>
                <a:latin typeface="Arial" panose="020B0604020202020204" pitchFamily="34" charset="0"/>
                <a:cs typeface="Arial" panose="020B0604020202020204" pitchFamily="34" charset="0"/>
              </a:rPr>
              <a:t>Up to 900 applications accepted per fiscal year </a:t>
            </a:r>
          </a:p>
          <a:p>
            <a:pPr eaLnBrk="1" hangingPunct="1">
              <a:lnSpc>
                <a:spcPct val="110000"/>
              </a:lnSpc>
            </a:pPr>
            <a:r>
              <a:rPr lang="en-US" altLang="en-US" sz="2400" dirty="0">
                <a:solidFill>
                  <a:srgbClr val="004A97"/>
                </a:solidFill>
                <a:latin typeface="Arial" panose="020B0604020202020204" pitchFamily="34" charset="0"/>
                <a:cs typeface="Arial" panose="020B0604020202020204" pitchFamily="34" charset="0"/>
              </a:rPr>
              <a:t>Recertification requirements waived for NBCTs for life of certificate</a:t>
            </a:r>
          </a:p>
          <a:p>
            <a:pPr eaLnBrk="1" hangingPunct="1">
              <a:lnSpc>
                <a:spcPct val="110000"/>
              </a:lnSpc>
            </a:pPr>
            <a:r>
              <a:rPr lang="en-US" altLang="en-US" sz="2400" dirty="0">
                <a:solidFill>
                  <a:srgbClr val="004A97"/>
                </a:solidFill>
                <a:latin typeface="Arial" panose="020B0604020202020204" pitchFamily="34" charset="0"/>
                <a:cs typeface="Arial" panose="020B0604020202020204" pitchFamily="34" charset="0"/>
              </a:rPr>
              <a:t>Reciprocity for teacher certification granted for NBCTs moving into South </a:t>
            </a:r>
            <a:r>
              <a:rPr lang="en-US" altLang="en-US" sz="2400" dirty="0" smtClean="0">
                <a:solidFill>
                  <a:srgbClr val="004A97"/>
                </a:solidFill>
                <a:latin typeface="Arial" panose="020B0604020202020204" pitchFamily="34" charset="0"/>
                <a:cs typeface="Arial" panose="020B0604020202020204" pitchFamily="34" charset="0"/>
              </a:rPr>
              <a:t>Carolina</a:t>
            </a:r>
          </a:p>
          <a:p>
            <a:pPr marL="0" indent="0" eaLnBrk="1" hangingPunct="1">
              <a:lnSpc>
                <a:spcPct val="110000"/>
              </a:lnSpc>
              <a:buNone/>
            </a:pPr>
            <a:endParaRPr lang="en-US" altLang="en-US" sz="2400" dirty="0">
              <a:solidFill>
                <a:srgbClr val="004A97"/>
              </a:solidFill>
              <a:latin typeface="Arial" panose="020B0604020202020204" pitchFamily="34" charset="0"/>
              <a:cs typeface="Arial" panose="020B0604020202020204" pitchFamily="34" charset="0"/>
            </a:endParaRPr>
          </a:p>
          <a:p>
            <a:pPr marL="0" indent="0" eaLnBrk="1" hangingPunct="1">
              <a:lnSpc>
                <a:spcPct val="110000"/>
              </a:lnSpc>
              <a:buNone/>
            </a:pPr>
            <a:r>
              <a:rPr lang="en-US" altLang="en-US" sz="2000" dirty="0">
                <a:solidFill>
                  <a:srgbClr val="004A97"/>
                </a:solidFill>
                <a:latin typeface="Arial" panose="020B0604020202020204" pitchFamily="34" charset="0"/>
                <a:cs typeface="Arial" panose="020B0604020202020204" pitchFamily="34" charset="0"/>
              </a:rPr>
              <a:t>* NOTE: Due to recent decisions at the National Board level, the certificate will only be valid for 5 years. </a:t>
            </a:r>
            <a:r>
              <a:rPr lang="en-US" altLang="en-US" sz="2000" dirty="0" smtClean="0">
                <a:solidFill>
                  <a:srgbClr val="004A97"/>
                </a:solidFill>
                <a:latin typeface="Arial" panose="020B0604020202020204" pitchFamily="34" charset="0"/>
                <a:cs typeface="Arial" panose="020B0604020202020204" pitchFamily="34" charset="0"/>
              </a:rPr>
              <a:t>This will impact the state supplement. </a:t>
            </a:r>
            <a:endParaRPr lang="en-US" altLang="en-US" sz="2000" dirty="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70138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Getting Started</a:t>
            </a:r>
          </a:p>
        </p:txBody>
      </p:sp>
      <p:sp>
        <p:nvSpPr>
          <p:cNvPr id="29699" name="Content Placeholder 2"/>
          <p:cNvSpPr>
            <a:spLocks noGrp="1"/>
          </p:cNvSpPr>
          <p:nvPr>
            <p:ph idx="1"/>
          </p:nvPr>
        </p:nvSpPr>
        <p:spPr>
          <a:xfrm>
            <a:off x="1785257" y="1828800"/>
            <a:ext cx="9144000" cy="4191000"/>
          </a:xfrm>
        </p:spPr>
        <p:txBody>
          <a:bodyPr/>
          <a:lstStyle/>
          <a:p>
            <a:r>
              <a:rPr lang="en-US" altLang="en-US" sz="2400" dirty="0">
                <a:solidFill>
                  <a:srgbClr val="004A97"/>
                </a:solidFill>
                <a:latin typeface="Arial" panose="020B0604020202020204" pitchFamily="34" charset="0"/>
                <a:cs typeface="Arial" panose="020B0604020202020204" pitchFamily="34" charset="0"/>
              </a:rPr>
              <a:t>Review all information available at </a:t>
            </a:r>
            <a:r>
              <a:rPr lang="en-US" altLang="en-US" sz="2400" dirty="0">
                <a:solidFill>
                  <a:srgbClr val="004A97"/>
                </a:solidFill>
                <a:latin typeface="Arial" panose="020B0604020202020204" pitchFamily="34" charset="0"/>
                <a:cs typeface="Arial" panose="020B0604020202020204" pitchFamily="34" charset="0"/>
                <a:hlinkClick r:id="rId3"/>
              </a:rPr>
              <a:t>http://www.nbpts.org/national-board-certification/candidate-center/first-time-and-returning-candidate-resources</a:t>
            </a:r>
            <a:r>
              <a:rPr lang="en-US" altLang="en-US" sz="2400" dirty="0" smtClean="0">
                <a:solidFill>
                  <a:srgbClr val="004A97"/>
                </a:solidFill>
                <a:latin typeface="Arial" panose="020B0604020202020204" pitchFamily="34" charset="0"/>
                <a:cs typeface="Arial" panose="020B0604020202020204" pitchFamily="34" charset="0"/>
                <a:hlinkClick r:id="rId3"/>
              </a:rPr>
              <a:t>/</a:t>
            </a:r>
            <a:r>
              <a:rPr lang="en-US" altLang="en-US" sz="2400" dirty="0" smtClean="0">
                <a:solidFill>
                  <a:srgbClr val="004A97"/>
                </a:solidFill>
                <a:latin typeface="Arial" panose="020B0604020202020204" pitchFamily="34" charset="0"/>
                <a:cs typeface="Arial" panose="020B0604020202020204" pitchFamily="34" charset="0"/>
              </a:rPr>
              <a:t> before registering!</a:t>
            </a: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Register at </a:t>
            </a:r>
            <a:r>
              <a:rPr lang="en-US" altLang="en-US" sz="2400" dirty="0">
                <a:solidFill>
                  <a:srgbClr val="004A97"/>
                </a:solidFill>
                <a:latin typeface="Arial" panose="020B0604020202020204" pitchFamily="34" charset="0"/>
                <a:cs typeface="Arial" panose="020B0604020202020204" pitchFamily="34" charset="0"/>
                <a:hlinkClick r:id="rId4"/>
              </a:rPr>
              <a:t>https://nbcmsprod.perfrms.com/ </a:t>
            </a:r>
            <a:r>
              <a:rPr lang="en-US" altLang="en-US" sz="2400" dirty="0" smtClean="0">
                <a:solidFill>
                  <a:srgbClr val="004A97"/>
                </a:solidFill>
                <a:latin typeface="Arial" panose="020B0604020202020204" pitchFamily="34" charset="0"/>
                <a:cs typeface="Arial" panose="020B0604020202020204" pitchFamily="34" charset="0"/>
              </a:rPr>
              <a:t>and confirm eligibility prerequisites.</a:t>
            </a:r>
          </a:p>
          <a:p>
            <a:r>
              <a:rPr lang="en-US" altLang="en-US" sz="2400" dirty="0" smtClean="0">
                <a:solidFill>
                  <a:srgbClr val="004A97"/>
                </a:solidFill>
                <a:latin typeface="Arial" panose="020B0604020202020204" pitchFamily="34" charset="0"/>
                <a:cs typeface="Arial" panose="020B0604020202020204" pitchFamily="34" charset="0"/>
              </a:rPr>
              <a:t>Pay the $75 annual registration fee.</a:t>
            </a:r>
          </a:p>
          <a:p>
            <a:r>
              <a:rPr lang="en-US" altLang="en-US" sz="2400" dirty="0" smtClean="0">
                <a:solidFill>
                  <a:srgbClr val="004A97"/>
                </a:solidFill>
                <a:latin typeface="Arial" panose="020B0604020202020204" pitchFamily="34" charset="0"/>
                <a:cs typeface="Arial" panose="020B0604020202020204" pitchFamily="34" charset="0"/>
              </a:rPr>
              <a:t>Select the component(s) you would to complete for the current year. </a:t>
            </a:r>
          </a:p>
          <a:p>
            <a:r>
              <a:rPr lang="en-US" altLang="en-US" sz="2400" dirty="0" smtClean="0">
                <a:solidFill>
                  <a:srgbClr val="004A97"/>
                </a:solidFill>
                <a:latin typeface="Arial" panose="020B0604020202020204" pitchFamily="34" charset="0"/>
                <a:cs typeface="Arial" panose="020B0604020202020204" pitchFamily="34" charset="0"/>
              </a:rPr>
              <a:t>Pay fees ($475 per component).</a:t>
            </a:r>
          </a:p>
          <a:p>
            <a:endParaRPr lang="en-US" altLang="en-US" dirty="0" smtClean="0">
              <a:latin typeface="Arial" panose="020B0604020202020204" pitchFamily="34" charset="0"/>
              <a:cs typeface="Arial" panose="020B0604020202020204" pitchFamily="34" charset="0"/>
            </a:endParaRPr>
          </a:p>
          <a:p>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2174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Eligible and fully paid </a:t>
            </a:r>
            <a:br>
              <a:rPr lang="en-US" altLang="en-US" dirty="0">
                <a:solidFill>
                  <a:srgbClr val="00B050"/>
                </a:solidFill>
                <a:latin typeface="Arial" panose="020B0604020202020204" pitchFamily="34" charset="0"/>
                <a:cs typeface="Arial" panose="020B0604020202020204" pitchFamily="34" charset="0"/>
              </a:rPr>
            </a:br>
            <a:r>
              <a:rPr lang="en-US" altLang="en-US" dirty="0">
                <a:solidFill>
                  <a:srgbClr val="00B050"/>
                </a:solidFill>
                <a:latin typeface="Arial" panose="020B0604020202020204" pitchFamily="34" charset="0"/>
                <a:cs typeface="Arial" panose="020B0604020202020204" pitchFamily="34" charset="0"/>
              </a:rPr>
              <a:t>candidates will…</a:t>
            </a:r>
          </a:p>
        </p:txBody>
      </p:sp>
      <p:sp>
        <p:nvSpPr>
          <p:cNvPr id="30723" name="Content Placeholder 2"/>
          <p:cNvSpPr>
            <a:spLocks noGrp="1"/>
          </p:cNvSpPr>
          <p:nvPr>
            <p:ph idx="1"/>
          </p:nvPr>
        </p:nvSpPr>
        <p:spPr>
          <a:xfrm>
            <a:off x="1756229" y="1828800"/>
            <a:ext cx="9158514" cy="4191000"/>
          </a:xfrm>
        </p:spPr>
        <p:txBody>
          <a:bodyPr/>
          <a:lstStyle/>
          <a:p>
            <a:r>
              <a:rPr lang="en-US" altLang="en-US" sz="2400" dirty="0" smtClean="0">
                <a:solidFill>
                  <a:srgbClr val="004A97"/>
                </a:solidFill>
                <a:latin typeface="Arial" panose="020B0604020202020204" pitchFamily="34" charset="0"/>
                <a:cs typeface="Arial" panose="020B0604020202020204" pitchFamily="34" charset="0"/>
              </a:rPr>
              <a:t>Receive an email prior to the start of the testing window authorizing them to schedule their appointment to complete Component 1.</a:t>
            </a: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Receive an email prior to the ePortfolio submission window providing their voucher codes and login information to upload and submit their portfolio </a:t>
            </a:r>
            <a:r>
              <a:rPr lang="en-US" altLang="en-US" sz="2400" smtClean="0">
                <a:solidFill>
                  <a:srgbClr val="004A97"/>
                </a:solidFill>
                <a:latin typeface="Arial" panose="020B0604020202020204" pitchFamily="34" charset="0"/>
                <a:cs typeface="Arial" panose="020B0604020202020204" pitchFamily="34" charset="0"/>
              </a:rPr>
              <a:t>entry—Component 2, 3 and/or 4.  </a:t>
            </a:r>
            <a:endParaRPr lang="en-US" altLang="en-US" sz="2400" dirty="0" smtClean="0">
              <a:solidFill>
                <a:srgbClr val="004A9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0883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1" y="1030598"/>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altLang="en-US" sz="3200" dirty="0">
                <a:solidFill>
                  <a:srgbClr val="00B050"/>
                </a:solidFill>
                <a:latin typeface="Arial" panose="020B0604020202020204" pitchFamily="34" charset="0"/>
                <a:cs typeface="Arial" panose="020B0604020202020204" pitchFamily="34" charset="0"/>
              </a:rPr>
              <a:t>What Is National Board Certification?</a:t>
            </a:r>
            <a:endParaRPr sz="3000" cap="all" dirty="0">
              <a:solidFill>
                <a:srgbClr val="00B050"/>
              </a:solidFill>
              <a:latin typeface="Arial" panose="020B0604020202020204" pitchFamily="34" charset="0"/>
              <a:cs typeface="Arial" panose="020B0604020202020204" pitchFamily="34" charset="0"/>
            </a:endParaRPr>
          </a:p>
        </p:txBody>
      </p:sp>
      <p:sp>
        <p:nvSpPr>
          <p:cNvPr id="67" name="Shape 67"/>
          <p:cNvSpPr>
            <a:spLocks noGrp="1"/>
          </p:cNvSpPr>
          <p:nvPr>
            <p:ph type="body" idx="1"/>
          </p:nvPr>
        </p:nvSpPr>
        <p:spPr>
          <a:xfrm>
            <a:off x="1785256" y="1828801"/>
            <a:ext cx="9144001" cy="3914775"/>
          </a:xfrm>
          <a:prstGeom prst="rect">
            <a:avLst/>
          </a:prstGeom>
        </p:spPr>
        <p:txBody>
          <a:bodyPr vert="horz" wrap="square" lIns="0" tIns="0" rIns="0" bIns="0" numCol="1" anchor="t" anchorCtr="0" compatLnSpc="1">
            <a:prstTxWarp prst="textNoShape">
              <a:avLst/>
            </a:prstTxWarp>
            <a:noAutofit/>
          </a:bodyPr>
          <a:lstStyle/>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Since 1987 NBPTS has established the profession’s standards of accomplished teaching and created a system to determine if teachers meet those rigorous standards.</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NB certification is a voluntary, performance-based, reflective, peer-review process that recognizes the complex nature of teaching and ongoing improvement.</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NBPTS is an independent, nonprofit organization led primarily by classroom teachers.</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More than 110,000 teachers in all fifty states have achieved NB certification.</a:t>
            </a:r>
          </a:p>
          <a:p>
            <a:pPr marL="321469" indent="-321469" defTabSz="171450">
              <a:buClr>
                <a:srgbClr val="535353"/>
              </a:buClr>
              <a:buSzPct val="82000"/>
              <a:buFont typeface="Arial" panose="020B0604020202020204" pitchFamily="34" charset="0"/>
              <a:buChar char="•"/>
              <a:defRPr sz="1800">
                <a:solidFill>
                  <a:srgbClr val="000000"/>
                </a:solidFill>
              </a:defRPr>
            </a:pPr>
            <a:endParaRPr lang="en-US" sz="2400" dirty="0">
              <a:solidFill>
                <a:srgbClr val="000000"/>
              </a:solidFill>
              <a:latin typeface="Arial" panose="020B0604020202020204" pitchFamily="34" charset="0"/>
              <a:ea typeface="Avenir Next"/>
              <a:cs typeface="Arial" panose="020B0604020202020204" pitchFamily="34" charset="0"/>
              <a:sym typeface="Avenir Next"/>
            </a:endParaRPr>
          </a:p>
        </p:txBody>
      </p:sp>
      <p:sp>
        <p:nvSpPr>
          <p:cNvPr id="68" name="Shape 68"/>
          <p:cNvSpPr>
            <a:spLocks noGrp="1"/>
          </p:cNvSpPr>
          <p:nvPr>
            <p:ph type="sldNum" sz="quarter" idx="2"/>
          </p:nvPr>
        </p:nvSpPr>
        <p:spPr>
          <a:xfrm>
            <a:off x="10425114" y="5743575"/>
            <a:ext cx="100013" cy="171450"/>
          </a:xfrm>
          <a:prstGeom prst="rect">
            <a:avLst/>
          </a:prstGeom>
          <a:extLst>
            <a:ext uri="{C572A759-6A51-4108-AA02-DFA0A04FC94B}">
              <ma14:wrappingTextBoxFlag xmlns:ma14="http://schemas.microsoft.com/office/mac/drawingml/2011/main" xmlns="" val="1"/>
            </a:ext>
          </a:extLst>
        </p:spPr>
        <p:txBody>
          <a:bodyPr/>
          <a:lstStyle/>
          <a:p>
            <a:pPr>
              <a:defRPr sz="1800">
                <a:solidFill>
                  <a:srgbClr val="000000"/>
                </a:solidFill>
              </a:defRPr>
            </a:pPr>
            <a:endParaRPr sz="900" dirty="0">
              <a:solidFill>
                <a:srgbClr val="535353"/>
              </a:solidFill>
            </a:endParaRP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1455447511"/>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As a NB candidate…</a:t>
            </a:r>
          </a:p>
        </p:txBody>
      </p:sp>
      <p:sp>
        <p:nvSpPr>
          <p:cNvPr id="33795" name="Rectangle 3"/>
          <p:cNvSpPr>
            <a:spLocks noGrp="1" noChangeArrowheads="1"/>
          </p:cNvSpPr>
          <p:nvPr>
            <p:ph type="body" idx="1"/>
          </p:nvPr>
        </p:nvSpPr>
        <p:spPr>
          <a:xfrm>
            <a:off x="1770743" y="2209800"/>
            <a:ext cx="9158514" cy="4191000"/>
          </a:xfrm>
        </p:spPr>
        <p:txBody>
          <a:bodyPr/>
          <a:lstStyle/>
          <a:p>
            <a:pPr eaLnBrk="1" hangingPunct="1"/>
            <a:r>
              <a:rPr lang="en-US" altLang="en-US" sz="2400" dirty="0">
                <a:solidFill>
                  <a:srgbClr val="004A97"/>
                </a:solidFill>
                <a:latin typeface="Arial" panose="020B0604020202020204" pitchFamily="34" charset="0"/>
                <a:cs typeface="Arial" panose="020B0604020202020204" pitchFamily="34" charset="0"/>
              </a:rPr>
              <a:t>Stay in contact with your district’s NB liaison in order to learn about candidate support efforts.</a:t>
            </a:r>
          </a:p>
          <a:p>
            <a:pPr eaLnBrk="1" hangingPunct="1"/>
            <a:r>
              <a:rPr lang="en-US" altLang="en-US" sz="2400" dirty="0">
                <a:solidFill>
                  <a:srgbClr val="004A97"/>
                </a:solidFill>
                <a:latin typeface="Arial" panose="020B0604020202020204" pitchFamily="34" charset="0"/>
                <a:cs typeface="Arial" panose="020B0604020202020204" pitchFamily="34" charset="0"/>
              </a:rPr>
              <a:t>Meet all established deadlines for paperwork and submit pieces in a timely fashion in order to choose the best window of opportunity for yourself.</a:t>
            </a:r>
          </a:p>
          <a:p>
            <a:pPr eaLnBrk="1" hangingPunct="1"/>
            <a:r>
              <a:rPr lang="en-US" altLang="en-US" sz="2400" dirty="0">
                <a:solidFill>
                  <a:srgbClr val="004A97"/>
                </a:solidFill>
                <a:latin typeface="Arial" panose="020B0604020202020204" pitchFamily="34" charset="0"/>
                <a:cs typeface="Arial" panose="020B0604020202020204" pitchFamily="34" charset="0"/>
              </a:rPr>
              <a:t>Visit the NBPTS and CERRA websites regularly to stay updated on new developments and information regarding the process.</a:t>
            </a:r>
          </a:p>
          <a:p>
            <a:pPr eaLnBrk="1" hangingPunct="1"/>
            <a:r>
              <a:rPr lang="en-US" altLang="en-US" sz="2400" dirty="0">
                <a:solidFill>
                  <a:srgbClr val="004A97"/>
                </a:solidFill>
                <a:latin typeface="Arial" panose="020B0604020202020204" pitchFamily="34" charset="0"/>
                <a:cs typeface="Arial" panose="020B0604020202020204" pitchFamily="34" charset="0"/>
              </a:rPr>
              <a:t>Keep your contact information updated with NBPTS.</a:t>
            </a:r>
          </a:p>
        </p:txBody>
      </p:sp>
    </p:spTree>
    <p:extLst>
      <p:ext uri="{BB962C8B-B14F-4D97-AF65-F5344CB8AC3E}">
        <p14:creationId xmlns:p14="http://schemas.microsoft.com/office/powerpoint/2010/main" val="37114456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095500" y="609600"/>
            <a:ext cx="8001000" cy="1066800"/>
          </a:xfrm>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To Help Make the Decision…</a:t>
            </a:r>
          </a:p>
        </p:txBody>
      </p:sp>
      <p:sp>
        <p:nvSpPr>
          <p:cNvPr id="35843" name="Rectangle 3"/>
          <p:cNvSpPr>
            <a:spLocks noGrp="1" noChangeArrowheads="1"/>
          </p:cNvSpPr>
          <p:nvPr>
            <p:ph type="body" idx="1"/>
          </p:nvPr>
        </p:nvSpPr>
        <p:spPr>
          <a:xfrm>
            <a:off x="1785257" y="2209800"/>
            <a:ext cx="9129486" cy="4159250"/>
          </a:xfrm>
        </p:spPr>
        <p:txBody>
          <a:bodyPr/>
          <a:lstStyle/>
          <a:p>
            <a:pPr eaLnBrk="1" hangingPunct="1">
              <a:lnSpc>
                <a:spcPct val="90000"/>
              </a:lnSpc>
            </a:pPr>
            <a:r>
              <a:rPr lang="en-US" altLang="en-US" sz="2400" dirty="0">
                <a:solidFill>
                  <a:srgbClr val="004A97"/>
                </a:solidFill>
                <a:latin typeface="Arial" panose="020B0604020202020204" pitchFamily="34" charset="0"/>
                <a:cs typeface="Arial" panose="020B0604020202020204" pitchFamily="34" charset="0"/>
              </a:rPr>
              <a:t>Analyze and reflect upon the time you have to give to this process.</a:t>
            </a:r>
          </a:p>
          <a:p>
            <a:pPr eaLnBrk="1" hangingPunct="1">
              <a:lnSpc>
                <a:spcPct val="90000"/>
              </a:lnSpc>
            </a:pPr>
            <a:r>
              <a:rPr lang="en-US" altLang="en-US" sz="2400" dirty="0">
                <a:solidFill>
                  <a:srgbClr val="004A97"/>
                </a:solidFill>
                <a:latin typeface="Arial" panose="020B0604020202020204" pitchFamily="34" charset="0"/>
                <a:cs typeface="Arial" panose="020B0604020202020204" pitchFamily="34" charset="0"/>
              </a:rPr>
              <a:t>Determine resources you already have (and ones you need to acquire) to give this your best effort. </a:t>
            </a:r>
          </a:p>
          <a:p>
            <a:pPr eaLnBrk="1" hangingPunct="1">
              <a:lnSpc>
                <a:spcPct val="90000"/>
              </a:lnSpc>
            </a:pPr>
            <a:r>
              <a:rPr lang="en-US" altLang="en-US" sz="2400" dirty="0">
                <a:solidFill>
                  <a:srgbClr val="004A97"/>
                </a:solidFill>
                <a:latin typeface="Arial" panose="020B0604020202020204" pitchFamily="34" charset="0"/>
                <a:cs typeface="Arial" panose="020B0604020202020204" pitchFamily="34" charset="0"/>
              </a:rPr>
              <a:t>Contact SC NBCTs in your certificate area. </a:t>
            </a:r>
          </a:p>
          <a:p>
            <a:pPr eaLnBrk="1" hangingPunct="1">
              <a:lnSpc>
                <a:spcPct val="90000"/>
              </a:lnSpc>
            </a:pPr>
            <a:r>
              <a:rPr lang="en-US" altLang="en-US" sz="2400" dirty="0">
                <a:solidFill>
                  <a:srgbClr val="004A97"/>
                </a:solidFill>
                <a:latin typeface="Arial" panose="020B0604020202020204" pitchFamily="34" charset="0"/>
                <a:cs typeface="Arial" panose="020B0604020202020204" pitchFamily="34" charset="0"/>
              </a:rPr>
              <a:t>Contact your school district’s NB liaison.</a:t>
            </a:r>
          </a:p>
          <a:p>
            <a:pPr eaLnBrk="1" hangingPunct="1">
              <a:lnSpc>
                <a:spcPct val="90000"/>
              </a:lnSpc>
            </a:pPr>
            <a:r>
              <a:rPr lang="en-US" altLang="en-US" sz="2400" dirty="0">
                <a:solidFill>
                  <a:srgbClr val="004A97"/>
                </a:solidFill>
                <a:latin typeface="Arial" panose="020B0604020202020204" pitchFamily="34" charset="0"/>
                <a:cs typeface="Arial" panose="020B0604020202020204" pitchFamily="34" charset="0"/>
              </a:rPr>
              <a:t>Determine what kind of support may be available to you in your school, district or region. </a:t>
            </a:r>
          </a:p>
          <a:p>
            <a:pPr eaLnBrk="1" hangingPunct="1">
              <a:lnSpc>
                <a:spcPct val="90000"/>
              </a:lnSpc>
            </a:pPr>
            <a:endParaRPr lang="en-US" altLang="en-US" sz="2000" dirty="0">
              <a:latin typeface="Arial" panose="020B0604020202020204" pitchFamily="34" charset="0"/>
              <a:cs typeface="Arial" panose="020B0604020202020204" pitchFamily="34" charset="0"/>
            </a:endParaRPr>
          </a:p>
          <a:p>
            <a:pPr eaLnBrk="1" hangingPunct="1">
              <a:lnSpc>
                <a:spcPct val="90000"/>
              </a:lnSpc>
              <a:buFont typeface="Times" charset="0"/>
              <a:buNone/>
            </a:pPr>
            <a:r>
              <a:rPr lang="en-US" altLang="en-US" sz="1800" dirty="0">
                <a:solidFill>
                  <a:srgbClr val="004A97"/>
                </a:solidFill>
                <a:latin typeface="Arial" panose="020B0604020202020204" pitchFamily="34" charset="0"/>
                <a:cs typeface="Arial" panose="020B0604020202020204" pitchFamily="34" charset="0"/>
              </a:rPr>
              <a:t>SC NBCTs &amp; district liaisons are listed on </a:t>
            </a:r>
            <a:r>
              <a:rPr lang="en-US" altLang="en-US" sz="1800" dirty="0" smtClean="0">
                <a:solidFill>
                  <a:srgbClr val="004A97"/>
                </a:solidFill>
                <a:latin typeface="Arial" panose="020B0604020202020204" pitchFamily="34" charset="0"/>
                <a:cs typeface="Arial" panose="020B0604020202020204" pitchFamily="34" charset="0"/>
              </a:rPr>
              <a:t>CERRA’s </a:t>
            </a:r>
            <a:r>
              <a:rPr lang="en-US" altLang="en-US" sz="1800" dirty="0">
                <a:solidFill>
                  <a:srgbClr val="004A97"/>
                </a:solidFill>
                <a:latin typeface="Arial" panose="020B0604020202020204" pitchFamily="34" charset="0"/>
                <a:cs typeface="Arial" panose="020B0604020202020204" pitchFamily="34" charset="0"/>
              </a:rPr>
              <a:t>Web site at </a:t>
            </a:r>
            <a:r>
              <a:rPr lang="en-US" altLang="en-US" sz="1800" dirty="0">
                <a:solidFill>
                  <a:srgbClr val="004A97"/>
                </a:solidFill>
                <a:latin typeface="Arial" panose="020B0604020202020204" pitchFamily="34" charset="0"/>
                <a:cs typeface="Arial" panose="020B0604020202020204" pitchFamily="34" charset="0"/>
                <a:hlinkClick r:id="rId3"/>
              </a:rPr>
              <a:t>http://cerra.org/nationalboard/districtcontacts.aspx</a:t>
            </a:r>
            <a:endParaRPr lang="en-US" altLang="en-US" sz="1800" dirty="0">
              <a:latin typeface="Arial" panose="020B0604020202020204" pitchFamily="34" charset="0"/>
              <a:cs typeface="Arial" panose="020B0604020202020204" pitchFamily="34" charset="0"/>
            </a:endParaRPr>
          </a:p>
          <a:p>
            <a:pPr eaLnBrk="1" hangingPunct="1">
              <a:lnSpc>
                <a:spcPct val="90000"/>
              </a:lnSpc>
            </a:pP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79611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solidFill>
                  <a:srgbClr val="00B050"/>
                </a:solidFill>
                <a:latin typeface="Arial" panose="020B0604020202020204" pitchFamily="34" charset="0"/>
                <a:cs typeface="Arial" panose="020B0604020202020204" pitchFamily="34" charset="0"/>
              </a:rPr>
              <a:t>Sources/Resources</a:t>
            </a:r>
          </a:p>
        </p:txBody>
      </p:sp>
      <p:sp>
        <p:nvSpPr>
          <p:cNvPr id="36867" name="Content Placeholder 2"/>
          <p:cNvSpPr>
            <a:spLocks noGrp="1"/>
          </p:cNvSpPr>
          <p:nvPr>
            <p:ph idx="1"/>
          </p:nvPr>
        </p:nvSpPr>
        <p:spPr/>
        <p:txBody>
          <a:bodyPr/>
          <a:lstStyle/>
          <a:p>
            <a:r>
              <a:rPr lang="en-US" altLang="en-US" sz="2400" dirty="0" smtClean="0">
                <a:solidFill>
                  <a:srgbClr val="004A97"/>
                </a:solidFill>
                <a:latin typeface="Arial" panose="020B0604020202020204" pitchFamily="34" charset="0"/>
                <a:cs typeface="Arial" panose="020B0604020202020204" pitchFamily="34" charset="0"/>
                <a:hlinkClick r:id="rId3"/>
              </a:rPr>
              <a:t>www.nbpts.org</a:t>
            </a:r>
            <a:endParaRPr lang="en-US" altLang="en-US" sz="2400" dirty="0" smtClean="0">
              <a:solidFill>
                <a:srgbClr val="004A97"/>
              </a:solidFill>
              <a:latin typeface="Arial" panose="020B0604020202020204" pitchFamily="34" charset="0"/>
              <a:cs typeface="Arial" panose="020B0604020202020204" pitchFamily="34" charset="0"/>
            </a:endParaRP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a:solidFill>
                  <a:srgbClr val="004A97"/>
                </a:solidFill>
                <a:latin typeface="Arial" panose="020B0604020202020204" pitchFamily="34" charset="0"/>
                <a:cs typeface="Arial" panose="020B0604020202020204" pitchFamily="34" charset="0"/>
                <a:hlinkClick r:id="rId4"/>
              </a:rPr>
              <a:t>http://www.nbpts.org/national-board-certification/candidate-center/first-time-and-returning-candidate-resources</a:t>
            </a:r>
            <a:r>
              <a:rPr lang="en-US" altLang="en-US" sz="2400" dirty="0" smtClean="0">
                <a:solidFill>
                  <a:srgbClr val="004A97"/>
                </a:solidFill>
                <a:latin typeface="Arial" panose="020B0604020202020204" pitchFamily="34" charset="0"/>
                <a:cs typeface="Arial" panose="020B0604020202020204" pitchFamily="34" charset="0"/>
                <a:hlinkClick r:id="rId4"/>
              </a:rPr>
              <a:t>/</a:t>
            </a:r>
            <a:r>
              <a:rPr lang="en-US" altLang="en-US" sz="2400" dirty="0" smtClean="0">
                <a:solidFill>
                  <a:srgbClr val="004A97"/>
                </a:solidFill>
                <a:latin typeface="Arial" panose="020B0604020202020204" pitchFamily="34" charset="0"/>
                <a:cs typeface="Arial" panose="020B0604020202020204" pitchFamily="34" charset="0"/>
              </a:rPr>
              <a:t>; Review all documents on this site before registering!</a:t>
            </a:r>
          </a:p>
          <a:p>
            <a:pPr marL="0" indent="0">
              <a:buNone/>
            </a:pPr>
            <a:endParaRPr lang="en-US" altLang="en-US" sz="2400" dirty="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rPr>
              <a:t>NB Customer Support 1-800-22TEACH (83224)</a:t>
            </a:r>
          </a:p>
          <a:p>
            <a:pPr marL="0" indent="0">
              <a:buNone/>
            </a:pPr>
            <a:endParaRPr lang="en-US" altLang="en-US" sz="2400" dirty="0" smtClean="0">
              <a:solidFill>
                <a:srgbClr val="004A97"/>
              </a:solidFill>
              <a:latin typeface="Arial" panose="020B0604020202020204" pitchFamily="34" charset="0"/>
              <a:cs typeface="Arial" panose="020B0604020202020204" pitchFamily="34" charset="0"/>
            </a:endParaRPr>
          </a:p>
          <a:p>
            <a:r>
              <a:rPr lang="en-US" altLang="en-US" sz="2400" dirty="0" smtClean="0">
                <a:solidFill>
                  <a:srgbClr val="004A97"/>
                </a:solidFill>
                <a:latin typeface="Arial" panose="020B0604020202020204" pitchFamily="34" charset="0"/>
                <a:cs typeface="Arial" panose="020B0604020202020204" pitchFamily="34" charset="0"/>
                <a:hlinkClick r:id="rId5"/>
              </a:rPr>
              <a:t>www.cerra.org</a:t>
            </a:r>
            <a:r>
              <a:rPr lang="en-US" altLang="en-US" sz="2400" dirty="0" smtClean="0">
                <a:solidFill>
                  <a:srgbClr val="004A97"/>
                </a:solidFill>
                <a:latin typeface="Arial" panose="020B0604020202020204" pitchFamily="34" charset="0"/>
                <a:cs typeface="Arial" panose="020B0604020202020204" pitchFamily="34" charset="0"/>
              </a:rPr>
              <a:t>; NB link</a:t>
            </a:r>
          </a:p>
        </p:txBody>
      </p:sp>
    </p:spTree>
    <p:extLst>
      <p:ext uri="{BB962C8B-B14F-4D97-AF65-F5344CB8AC3E}">
        <p14:creationId xmlns:p14="http://schemas.microsoft.com/office/powerpoint/2010/main" val="29259901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a:xfrm>
            <a:off x="2095500" y="228600"/>
            <a:ext cx="8001000" cy="575441"/>
          </a:xfrm>
        </p:spPr>
        <p:txBody>
          <a:bodyPr/>
          <a:lstStyle/>
          <a:p>
            <a:pPr eaLnBrk="1" hangingPunct="1"/>
            <a:r>
              <a:rPr lang="en-US" altLang="en-US" b="0" dirty="0" smtClean="0">
                <a:solidFill>
                  <a:srgbClr val="00B050"/>
                </a:solidFill>
                <a:latin typeface="Arial" panose="020B0604020202020204" pitchFamily="34" charset="0"/>
                <a:cs typeface="Arial" panose="020B0604020202020204" pitchFamily="34" charset="0"/>
              </a:rPr>
              <a:t>More Information</a:t>
            </a:r>
          </a:p>
        </p:txBody>
      </p:sp>
      <p:graphicFrame>
        <p:nvGraphicFramePr>
          <p:cNvPr id="149545" name="Group 41"/>
          <p:cNvGraphicFramePr>
            <a:graphicFrameLocks noGrp="1"/>
          </p:cNvGraphicFramePr>
          <p:nvPr>
            <p:ph type="tbl" idx="1"/>
            <p:extLst>
              <p:ext uri="{D42A27DB-BD31-4B8C-83A1-F6EECF244321}">
                <p14:modId xmlns:p14="http://schemas.microsoft.com/office/powerpoint/2010/main" val="2564654559"/>
              </p:ext>
            </p:extLst>
          </p:nvPr>
        </p:nvGraphicFramePr>
        <p:xfrm>
          <a:off x="1817101" y="1150883"/>
          <a:ext cx="9114972" cy="4549931"/>
        </p:xfrm>
        <a:graphic>
          <a:graphicData uri="http://schemas.openxmlformats.org/drawingml/2006/table">
            <a:tbl>
              <a:tblPr/>
              <a:tblGrid>
                <a:gridCol w="6033244"/>
                <a:gridCol w="3081728"/>
              </a:tblGrid>
              <a:tr h="628406">
                <a:tc>
                  <a:txBody>
                    <a:bodyPr/>
                    <a:lstStyle/>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r>
                        <a:rPr kumimoji="0" lang="en-US" sz="1600" b="0" i="0" u="none" strike="noStrike" cap="none" normalizeH="0" baseline="0" dirty="0" smtClean="0">
                          <a:ln>
                            <a:noFill/>
                          </a:ln>
                          <a:solidFill>
                            <a:srgbClr val="004A97"/>
                          </a:solidFill>
                          <a:effectLst/>
                          <a:latin typeface="Helvetica" charset="0"/>
                        </a:rPr>
                        <a:t>National Board for Professional Teaching Standards</a:t>
                      </a:r>
                    </a:p>
                  </a:txBody>
                  <a:tcPr marT="45705" marB="4570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r>
                        <a:rPr kumimoji="0" lang="en-US" sz="1600" b="0" i="0" u="none" strike="noStrike" cap="none" normalizeH="0" baseline="0" dirty="0" smtClean="0">
                          <a:ln>
                            <a:noFill/>
                          </a:ln>
                          <a:solidFill>
                            <a:srgbClr val="004A97"/>
                          </a:solidFill>
                          <a:effectLst/>
                          <a:latin typeface="Helvetica" charset="0"/>
                          <a:hlinkClick r:id="rId3"/>
                        </a:rPr>
                        <a:t>www.nbpts.org</a:t>
                      </a:r>
                      <a:endParaRPr kumimoji="0" lang="en-US" sz="1600" b="0" i="0" u="none" strike="noStrike" cap="none" normalizeH="0" baseline="0" dirty="0" smtClean="0">
                        <a:ln>
                          <a:noFill/>
                        </a:ln>
                        <a:solidFill>
                          <a:srgbClr val="004A97"/>
                        </a:solidFill>
                        <a:effectLst/>
                        <a:latin typeface="Helvetica" charset="0"/>
                      </a:endParaRP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r>
                        <a:rPr kumimoji="0" lang="en-US" sz="1600" b="0" i="0" u="none" strike="noStrike" cap="none" normalizeH="0" baseline="0" dirty="0" smtClean="0">
                          <a:ln>
                            <a:noFill/>
                          </a:ln>
                          <a:solidFill>
                            <a:srgbClr val="004A97"/>
                          </a:solidFill>
                          <a:effectLst/>
                          <a:latin typeface="Helvetica" charset="0"/>
                        </a:rPr>
                        <a:t>1-800-22-TEACH</a:t>
                      </a:r>
                    </a:p>
                  </a:txBody>
                  <a:tcPr marT="45705" marB="4570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018723">
                <a:tc>
                  <a:txBody>
                    <a:bodyPr/>
                    <a:lstStyle/>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endParaRPr kumimoji="0" lang="en-US" sz="1600" b="0" i="0" u="none" strike="noStrike" cap="none" normalizeH="0" baseline="0" dirty="0" smtClean="0">
                        <a:ln>
                          <a:noFill/>
                        </a:ln>
                        <a:solidFill>
                          <a:schemeClr val="tx1"/>
                        </a:solidFill>
                        <a:effectLst/>
                        <a:latin typeface="Helvetica" charset="0"/>
                      </a:endParaRP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r>
                        <a:rPr kumimoji="0" lang="en-US" sz="1600" b="0" i="0" u="none" strike="noStrike" cap="none" normalizeH="0" baseline="0" dirty="0" smtClean="0">
                          <a:ln>
                            <a:noFill/>
                          </a:ln>
                          <a:solidFill>
                            <a:srgbClr val="004A97"/>
                          </a:solidFill>
                          <a:effectLst/>
                          <a:latin typeface="Helvetica" charset="0"/>
                        </a:rPr>
                        <a:t>CERRA</a:t>
                      </a: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r>
                        <a:rPr kumimoji="0" lang="en-US" sz="1600" b="0" i="0" u="none" strike="noStrike" cap="none" normalizeH="0" baseline="0" dirty="0" smtClean="0">
                          <a:ln>
                            <a:noFill/>
                          </a:ln>
                          <a:solidFill>
                            <a:srgbClr val="004A97"/>
                          </a:solidFill>
                          <a:effectLst/>
                          <a:latin typeface="Helvetica" charset="0"/>
                        </a:rPr>
                        <a:t>Jenna Hallman</a:t>
                      </a: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r>
                        <a:rPr kumimoji="0" lang="en-US" sz="1600" b="0" i="0" u="none" strike="noStrike" cap="none" normalizeH="0" baseline="0" dirty="0" smtClean="0">
                          <a:ln>
                            <a:noFill/>
                          </a:ln>
                          <a:solidFill>
                            <a:srgbClr val="004A97"/>
                          </a:solidFill>
                          <a:effectLst/>
                          <a:latin typeface="Helvetica" charset="0"/>
                          <a:hlinkClick r:id="rId4"/>
                        </a:rPr>
                        <a:t>hallmanj@cerra.org</a:t>
                      </a:r>
                      <a:endParaRPr kumimoji="0" lang="en-US" sz="1600" b="0" i="0" u="none" strike="noStrike" cap="none" normalizeH="0" baseline="0" dirty="0" smtClean="0">
                        <a:ln>
                          <a:noFill/>
                        </a:ln>
                        <a:solidFill>
                          <a:srgbClr val="004A97"/>
                        </a:solidFill>
                        <a:effectLst/>
                        <a:latin typeface="Helvetica" charset="0"/>
                      </a:endParaRP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endParaRPr kumimoji="0" lang="en-US" sz="1600" b="0" i="0" u="none" strike="noStrike" cap="none" normalizeH="0" baseline="0" dirty="0" smtClean="0">
                        <a:ln>
                          <a:noFill/>
                        </a:ln>
                        <a:solidFill>
                          <a:srgbClr val="004A97"/>
                        </a:solidFill>
                        <a:effectLst/>
                        <a:latin typeface="Helvetica" charset="0"/>
                      </a:endParaRP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r>
                        <a:rPr kumimoji="0" lang="en-US" sz="1600" b="0" i="0" u="none" strike="noStrike" cap="none" normalizeH="0" baseline="0" dirty="0" smtClean="0">
                          <a:ln>
                            <a:noFill/>
                          </a:ln>
                          <a:solidFill>
                            <a:srgbClr val="004A97"/>
                          </a:solidFill>
                          <a:effectLst/>
                          <a:latin typeface="Helvetica" charset="0"/>
                        </a:rPr>
                        <a:t>Suzanne </a:t>
                      </a:r>
                      <a:r>
                        <a:rPr kumimoji="0" lang="en-US" sz="1600" b="0" i="0" u="none" strike="noStrike" cap="none" normalizeH="0" baseline="0" dirty="0" err="1" smtClean="0">
                          <a:ln>
                            <a:noFill/>
                          </a:ln>
                          <a:solidFill>
                            <a:srgbClr val="004A97"/>
                          </a:solidFill>
                          <a:effectLst/>
                          <a:latin typeface="Helvetica" charset="0"/>
                        </a:rPr>
                        <a:t>Koty</a:t>
                      </a:r>
                      <a:endParaRPr kumimoji="0" lang="en-US" sz="1600" b="0" i="0" u="none" strike="noStrike" cap="none" normalizeH="0" baseline="0" dirty="0" smtClean="0">
                        <a:ln>
                          <a:noFill/>
                        </a:ln>
                        <a:solidFill>
                          <a:srgbClr val="004A97"/>
                        </a:solidFill>
                        <a:effectLst/>
                        <a:latin typeface="Helvetica" charset="0"/>
                      </a:endParaRP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r>
                        <a:rPr kumimoji="0" lang="en-US" sz="1600" b="0" i="0" u="none" strike="noStrike" cap="none" normalizeH="0" baseline="0" dirty="0" smtClean="0">
                          <a:ln>
                            <a:noFill/>
                          </a:ln>
                          <a:solidFill>
                            <a:srgbClr val="004A97"/>
                          </a:solidFill>
                          <a:effectLst/>
                          <a:latin typeface="Helvetica" charset="0"/>
                          <a:hlinkClick r:id="rId5"/>
                        </a:rPr>
                        <a:t>suzanne@cerra.org</a:t>
                      </a:r>
                      <a:endParaRPr kumimoji="0" lang="en-US" sz="1600" b="0" i="0" u="none" strike="noStrike" cap="none" normalizeH="0" baseline="0" dirty="0" smtClean="0">
                        <a:ln>
                          <a:noFill/>
                        </a:ln>
                        <a:solidFill>
                          <a:srgbClr val="004A97"/>
                        </a:solidFill>
                        <a:effectLst/>
                        <a:latin typeface="Helvetica" charset="0"/>
                      </a:endParaRP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endParaRPr kumimoji="0" lang="en-US" sz="1600" b="0" i="0" u="none" strike="noStrike" cap="none" normalizeH="0" baseline="0" dirty="0" smtClean="0">
                        <a:ln>
                          <a:noFill/>
                        </a:ln>
                        <a:solidFill>
                          <a:srgbClr val="004A97"/>
                        </a:solidFill>
                        <a:effectLst/>
                        <a:latin typeface="Helvetica" charset="0"/>
                      </a:endParaRP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r>
                        <a:rPr kumimoji="0" lang="en-US" sz="1600" b="0" i="0" u="none" strike="noStrike" cap="none" normalizeH="0" baseline="0" dirty="0" smtClean="0">
                          <a:ln>
                            <a:noFill/>
                          </a:ln>
                          <a:solidFill>
                            <a:schemeClr val="tx1"/>
                          </a:solidFill>
                          <a:effectLst/>
                          <a:latin typeface="Helvetica" charset="0"/>
                        </a:rPr>
                        <a:t>                           </a:t>
                      </a:r>
                    </a:p>
                  </a:txBody>
                  <a:tcPr marT="45705" marB="4570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endParaRPr kumimoji="0" lang="en-US" sz="1600" b="0" i="0" u="none" strike="noStrike" cap="none" normalizeH="0" baseline="0" dirty="0" smtClean="0">
                        <a:ln>
                          <a:noFill/>
                        </a:ln>
                        <a:solidFill>
                          <a:schemeClr val="tx1"/>
                        </a:solidFill>
                        <a:effectLst/>
                        <a:latin typeface="Helvetica" charset="0"/>
                        <a:hlinkClick r:id=""/>
                      </a:endParaRP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r>
                        <a:rPr kumimoji="0" lang="en-US" sz="1600" b="0" i="0" u="none" strike="noStrike" cap="none" normalizeH="0" baseline="0" dirty="0" smtClean="0">
                          <a:ln>
                            <a:noFill/>
                          </a:ln>
                          <a:solidFill>
                            <a:schemeClr val="tx1"/>
                          </a:solidFill>
                          <a:effectLst/>
                          <a:latin typeface="Helvetica" charset="0"/>
                          <a:hlinkClick r:id=""/>
                        </a:rPr>
                        <a:t>www.cerra.org</a:t>
                      </a:r>
                      <a:endParaRPr kumimoji="0" lang="en-US" sz="1600" b="0" i="0" u="none" strike="noStrike" cap="none" normalizeH="0" baseline="0" dirty="0" smtClean="0">
                        <a:ln>
                          <a:noFill/>
                        </a:ln>
                        <a:solidFill>
                          <a:schemeClr val="tx1"/>
                        </a:solidFill>
                        <a:effectLst/>
                        <a:latin typeface="Helvetica" charset="0"/>
                      </a:endParaRP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r>
                        <a:rPr kumimoji="0" lang="en-US" sz="1600" b="0" i="0" u="none" strike="noStrike" cap="none" normalizeH="0" baseline="0" dirty="0" smtClean="0">
                          <a:ln>
                            <a:noFill/>
                          </a:ln>
                          <a:solidFill>
                            <a:srgbClr val="004A97"/>
                          </a:solidFill>
                          <a:effectLst/>
                          <a:latin typeface="Helvetica" charset="0"/>
                        </a:rPr>
                        <a:t>1-800-476-2387</a:t>
                      </a:r>
                    </a:p>
                  </a:txBody>
                  <a:tcPr marT="45705" marB="4570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45411">
                <a:tc>
                  <a:txBody>
                    <a:bodyPr/>
                    <a:lstStyle/>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endParaRPr kumimoji="0" lang="en-US" sz="1600" b="0" i="0" u="none" strike="noStrike" cap="none" normalizeH="0" baseline="0" dirty="0" smtClean="0">
                        <a:ln>
                          <a:noFill/>
                        </a:ln>
                        <a:solidFill>
                          <a:srgbClr val="004A97"/>
                        </a:solidFill>
                        <a:effectLst/>
                        <a:latin typeface="Helvetica" charset="0"/>
                      </a:endParaRPr>
                    </a:p>
                  </a:txBody>
                  <a:tcPr marT="45705" marB="4570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endParaRPr kumimoji="0" lang="en-US" sz="1600" b="0" i="0" u="none" strike="noStrike" cap="none" normalizeH="0" baseline="0" dirty="0" smtClean="0">
                        <a:ln>
                          <a:noFill/>
                        </a:ln>
                        <a:solidFill>
                          <a:schemeClr val="tx1"/>
                        </a:solidFill>
                        <a:effectLst/>
                        <a:latin typeface="Helvetica" charset="0"/>
                      </a:endParaRPr>
                    </a:p>
                    <a:p>
                      <a:pPr marL="0" marR="0" lvl="0" indent="0" algn="l" defTabSz="914400" rtl="0" eaLnBrk="1" fontAlgn="base" latinLnBrk="0" hangingPunct="1">
                        <a:lnSpc>
                          <a:spcPct val="100000"/>
                        </a:lnSpc>
                        <a:spcBef>
                          <a:spcPct val="20000"/>
                        </a:spcBef>
                        <a:spcAft>
                          <a:spcPct val="0"/>
                        </a:spcAft>
                        <a:buClr>
                          <a:srgbClr val="60CA8E"/>
                        </a:buClr>
                        <a:buSzTx/>
                        <a:buFont typeface="Times" charset="0"/>
                        <a:buNone/>
                        <a:tabLst/>
                      </a:pPr>
                      <a:endParaRPr kumimoji="0" lang="en-US" sz="1600" b="0" i="0" u="none" strike="noStrike" cap="none" normalizeH="0" baseline="0" dirty="0" smtClean="0">
                        <a:ln>
                          <a:noFill/>
                        </a:ln>
                        <a:solidFill>
                          <a:schemeClr val="tx1"/>
                        </a:solidFill>
                        <a:effectLst/>
                        <a:latin typeface="Helvetica" charset="0"/>
                      </a:endParaRPr>
                    </a:p>
                  </a:txBody>
                  <a:tcPr marT="45705" marB="4570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3824421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1774031" y="1030598"/>
            <a:ext cx="8643938" cy="564840"/>
          </a:xfrm>
          <a:prstGeom prst="rect">
            <a:avLst/>
          </a:prstGeom>
        </p:spPr>
        <p:txBody>
          <a:bodyPr/>
          <a:lstStyle>
            <a:lvl1pPr>
              <a:defRPr sz="8000">
                <a:solidFill>
                  <a:srgbClr val="0096FF"/>
                </a:solidFill>
                <a:latin typeface="Avenir Next"/>
                <a:ea typeface="Avenir Next"/>
                <a:cs typeface="Avenir Next"/>
                <a:sym typeface="Avenir Next"/>
              </a:defRPr>
            </a:lvl1pPr>
          </a:lstStyle>
          <a:p>
            <a:pPr lvl="0">
              <a:defRPr sz="1800" cap="none">
                <a:solidFill>
                  <a:srgbClr val="000000"/>
                </a:solidFill>
              </a:defRPr>
            </a:pPr>
            <a:r>
              <a:rPr lang="en-US" altLang="en-US" sz="3200" dirty="0">
                <a:solidFill>
                  <a:srgbClr val="00B050"/>
                </a:solidFill>
                <a:latin typeface="Arial" panose="020B0604020202020204" pitchFamily="34" charset="0"/>
                <a:cs typeface="Arial" panose="020B0604020202020204" pitchFamily="34" charset="0"/>
              </a:rPr>
              <a:t>Five Core Propositions</a:t>
            </a:r>
            <a:endParaRPr sz="3000" cap="all" dirty="0">
              <a:solidFill>
                <a:srgbClr val="00B050"/>
              </a:solidFill>
              <a:latin typeface="Arial" panose="020B0604020202020204" pitchFamily="34" charset="0"/>
              <a:cs typeface="Arial" panose="020B0604020202020204" pitchFamily="34" charset="0"/>
            </a:endParaRPr>
          </a:p>
        </p:txBody>
      </p:sp>
      <p:sp>
        <p:nvSpPr>
          <p:cNvPr id="67" name="Shape 67"/>
          <p:cNvSpPr>
            <a:spLocks noGrp="1"/>
          </p:cNvSpPr>
          <p:nvPr>
            <p:ph type="body" idx="1"/>
          </p:nvPr>
        </p:nvSpPr>
        <p:spPr>
          <a:xfrm>
            <a:off x="1774031" y="1828801"/>
            <a:ext cx="9155226" cy="3914775"/>
          </a:xfrm>
          <a:prstGeom prst="rect">
            <a:avLst/>
          </a:prstGeom>
        </p:spPr>
        <p:txBody>
          <a:bodyPr vert="horz" wrap="square" lIns="0" tIns="0" rIns="0" bIns="0" numCol="1" anchor="t" anchorCtr="0" compatLnSpc="1">
            <a:prstTxWarp prst="textNoShape">
              <a:avLst/>
            </a:prstTxWarp>
            <a:noAutofit/>
          </a:bodyPr>
          <a:lstStyle/>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Teachers are committed to students and their learning.</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Teachers know the subjects they teach and how to teach those subjects to students.</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Teachers are responsible for managing and monitoring student learning.</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Teachers think systematically about their practice and learn from experience.</a:t>
            </a:r>
          </a:p>
          <a:p>
            <a:pPr eaLnBrk="1" hangingPunct="1">
              <a:spcBef>
                <a:spcPct val="50000"/>
              </a:spcBef>
            </a:pPr>
            <a:r>
              <a:rPr lang="en-US" altLang="en-US" sz="2200" dirty="0">
                <a:solidFill>
                  <a:srgbClr val="1E5FA4"/>
                </a:solidFill>
                <a:latin typeface="Arial" panose="020B0604020202020204" pitchFamily="34" charset="0"/>
                <a:cs typeface="Arial" panose="020B0604020202020204" pitchFamily="34" charset="0"/>
              </a:rPr>
              <a:t>Teachers are members of learning communities.</a:t>
            </a:r>
          </a:p>
        </p:txBody>
      </p:sp>
      <p:sp>
        <p:nvSpPr>
          <p:cNvPr id="3" name="TextBox 2"/>
          <p:cNvSpPr txBox="1"/>
          <p:nvPr/>
        </p:nvSpPr>
        <p:spPr>
          <a:xfrm>
            <a:off x="4953000" y="3265496"/>
            <a:ext cx="2286000" cy="327013"/>
          </a:xfrm>
          <a:prstGeom prst="rect">
            <a:avLst/>
          </a:prstGeom>
        </p:spPr>
        <p:txBody>
          <a:bodyPr rot="0" spcFirstLastPara="1" vertOverflow="overflow" horzOverflow="overflow" vert="horz" wrap="square" lIns="19050" tIns="19050" rIns="19050" bIns="19050" numCol="1" spcCol="38100" rtlCol="0" anchor="ctr">
            <a:spAutoFit/>
          </a:bodyPr>
          <a:lstStyle/>
          <a:p>
            <a:pPr algn="ctr" defTabSz="309563" eaLnBrk="0" fontAlgn="base" latinLnBrk="1" hangingPunct="0">
              <a:spcBef>
                <a:spcPct val="0"/>
              </a:spcBef>
              <a:spcAft>
                <a:spcPct val="0"/>
              </a:spcAft>
            </a:pPr>
            <a:endParaRPr lang="en-US" sz="1875" dirty="0">
              <a:solidFill>
                <a:srgbClr val="535353"/>
              </a:solidFill>
              <a:sym typeface="Gill Sans Light"/>
            </a:endParaRPr>
          </a:p>
        </p:txBody>
      </p:sp>
    </p:spTree>
    <p:extLst>
      <p:ext uri="{BB962C8B-B14F-4D97-AF65-F5344CB8AC3E}">
        <p14:creationId xmlns:p14="http://schemas.microsoft.com/office/powerpoint/2010/main" val="288732257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What Does Accomplished </a:t>
            </a:r>
            <a:br>
              <a:rPr lang="en-US" altLang="en-US" dirty="0">
                <a:solidFill>
                  <a:srgbClr val="00B050"/>
                </a:solidFill>
                <a:latin typeface="Arial" panose="020B0604020202020204" pitchFamily="34" charset="0"/>
                <a:cs typeface="Arial" panose="020B0604020202020204" pitchFamily="34" charset="0"/>
              </a:rPr>
            </a:br>
            <a:r>
              <a:rPr lang="en-US" altLang="en-US" dirty="0">
                <a:solidFill>
                  <a:srgbClr val="00B050"/>
                </a:solidFill>
                <a:latin typeface="Arial" panose="020B0604020202020204" pitchFamily="34" charset="0"/>
                <a:cs typeface="Arial" panose="020B0604020202020204" pitchFamily="34" charset="0"/>
              </a:rPr>
              <a:t>Teaching Look Like?</a:t>
            </a:r>
          </a:p>
        </p:txBody>
      </p:sp>
      <p:sp>
        <p:nvSpPr>
          <p:cNvPr id="10243" name="Rectangle 3"/>
          <p:cNvSpPr>
            <a:spLocks noGrp="1" noChangeArrowheads="1"/>
          </p:cNvSpPr>
          <p:nvPr>
            <p:ph type="body" idx="1"/>
          </p:nvPr>
        </p:nvSpPr>
        <p:spPr/>
        <p:txBody>
          <a:bodyPr/>
          <a:lstStyle/>
          <a:p>
            <a:pPr algn="ctr" eaLnBrk="1" hangingPunct="1"/>
            <a:endParaRPr lang="en-US" altLang="en-US" dirty="0" smtClean="0">
              <a:latin typeface="Arial" panose="020B0604020202020204" pitchFamily="34" charset="0"/>
              <a:cs typeface="Arial" panose="020B0604020202020204" pitchFamily="34" charset="0"/>
            </a:endParaRPr>
          </a:p>
          <a:p>
            <a:pPr algn="ctr" eaLnBrk="1" hangingPunct="1"/>
            <a:endParaRPr lang="en-US" altLang="en-US" dirty="0" smtClean="0">
              <a:latin typeface="Arial" panose="020B0604020202020204" pitchFamily="34" charset="0"/>
              <a:cs typeface="Arial" panose="020B0604020202020204" pitchFamily="34" charset="0"/>
            </a:endParaRPr>
          </a:p>
          <a:p>
            <a:pPr algn="ctr" eaLnBrk="1" hangingPunct="1"/>
            <a:endParaRPr lang="en-US" altLang="en-US" dirty="0" smtClean="0">
              <a:latin typeface="Arial" panose="020B0604020202020204" pitchFamily="34" charset="0"/>
              <a:cs typeface="Arial" panose="020B0604020202020204" pitchFamily="34" charset="0"/>
            </a:endParaRPr>
          </a:p>
          <a:p>
            <a:pPr algn="ctr" eaLnBrk="1" hangingPunct="1"/>
            <a:endParaRPr lang="en-US" altLang="en-US" dirty="0" smtClean="0">
              <a:latin typeface="Arial" panose="020B0604020202020204" pitchFamily="34" charset="0"/>
              <a:cs typeface="Arial" panose="020B0604020202020204" pitchFamily="34" charset="0"/>
            </a:endParaRPr>
          </a:p>
          <a:p>
            <a:pPr algn="ctr" eaLnBrk="1" hangingPunct="1"/>
            <a:endParaRPr lang="en-US" altLang="en-US" dirty="0" smtClean="0">
              <a:latin typeface="Arial" panose="020B0604020202020204" pitchFamily="34" charset="0"/>
              <a:cs typeface="Arial" panose="020B0604020202020204" pitchFamily="34" charset="0"/>
            </a:endParaRPr>
          </a:p>
        </p:txBody>
      </p:sp>
      <p:grpSp>
        <p:nvGrpSpPr>
          <p:cNvPr id="2" name="Group 4"/>
          <p:cNvGrpSpPr>
            <a:grpSpLocks/>
          </p:cNvGrpSpPr>
          <p:nvPr/>
        </p:nvGrpSpPr>
        <p:grpSpPr bwMode="auto">
          <a:xfrm>
            <a:off x="977463" y="2333297"/>
            <a:ext cx="5575738" cy="2772103"/>
            <a:chOff x="432" y="1728"/>
            <a:chExt cx="2736" cy="1488"/>
          </a:xfrm>
        </p:grpSpPr>
        <p:sp>
          <p:nvSpPr>
            <p:cNvPr id="10249" name="Oval 5"/>
            <p:cNvSpPr>
              <a:spLocks noChangeArrowheads="1"/>
            </p:cNvSpPr>
            <p:nvPr/>
          </p:nvSpPr>
          <p:spPr bwMode="auto">
            <a:xfrm>
              <a:off x="1680" y="1728"/>
              <a:ext cx="1488" cy="1488"/>
            </a:xfrm>
            <a:prstGeom prst="ellipse">
              <a:avLst/>
            </a:prstGeom>
            <a:solidFill>
              <a:srgbClr val="FFFF00">
                <a:alpha val="49019"/>
              </a:srgbClr>
            </a:solidFill>
            <a:ln w="9525">
              <a:solidFill>
                <a:srgbClr val="000000"/>
              </a:solidFill>
              <a:round/>
              <a:headEnd/>
              <a:tailEnd/>
            </a:ln>
          </p:spPr>
          <p:txBody>
            <a:bodyPr/>
            <a:lstStyle/>
            <a:p>
              <a:endParaRPr lang="en-US" altLang="en-US" dirty="0"/>
            </a:p>
          </p:txBody>
        </p:sp>
        <p:sp>
          <p:nvSpPr>
            <p:cNvPr id="10250" name="Text Box 6"/>
            <p:cNvSpPr txBox="1">
              <a:spLocks noChangeArrowheads="1"/>
            </p:cNvSpPr>
            <p:nvPr/>
          </p:nvSpPr>
          <p:spPr bwMode="auto">
            <a:xfrm>
              <a:off x="432" y="2208"/>
              <a:ext cx="1008" cy="577"/>
            </a:xfrm>
            <a:prstGeom prst="rect">
              <a:avLst/>
            </a:prstGeom>
            <a:noFill/>
            <a:ln w="9525">
              <a:noFill/>
              <a:miter lim="800000"/>
              <a:headEnd/>
              <a:tailEnd/>
            </a:ln>
          </p:spPr>
          <p:txBody>
            <a:bodyPr>
              <a:spAutoFit/>
            </a:bodyPr>
            <a:lstStyle/>
            <a:p>
              <a:pPr algn="r" eaLnBrk="1" hangingPunct="1">
                <a:lnSpc>
                  <a:spcPct val="75000"/>
                </a:lnSpc>
                <a:spcBef>
                  <a:spcPct val="50000"/>
                </a:spcBef>
              </a:pPr>
              <a:r>
                <a:rPr lang="en-US" altLang="en-US" sz="2400" dirty="0">
                  <a:solidFill>
                    <a:srgbClr val="004A97"/>
                  </a:solidFill>
                  <a:latin typeface="Helvetica" charset="0"/>
                </a:rPr>
                <a:t>What Teachers Do</a:t>
              </a:r>
            </a:p>
          </p:txBody>
        </p:sp>
      </p:grpSp>
      <p:grpSp>
        <p:nvGrpSpPr>
          <p:cNvPr id="3" name="Group 7"/>
          <p:cNvGrpSpPr>
            <a:grpSpLocks/>
          </p:cNvGrpSpPr>
          <p:nvPr/>
        </p:nvGrpSpPr>
        <p:grpSpPr bwMode="auto">
          <a:xfrm>
            <a:off x="5257799" y="2333297"/>
            <a:ext cx="5399691" cy="2772103"/>
            <a:chOff x="2352" y="1728"/>
            <a:chExt cx="2736" cy="1488"/>
          </a:xfrm>
        </p:grpSpPr>
        <p:sp>
          <p:nvSpPr>
            <p:cNvPr id="10247" name="Oval 8"/>
            <p:cNvSpPr>
              <a:spLocks noChangeArrowheads="1"/>
            </p:cNvSpPr>
            <p:nvPr/>
          </p:nvSpPr>
          <p:spPr bwMode="auto">
            <a:xfrm>
              <a:off x="2352" y="1728"/>
              <a:ext cx="1488" cy="1488"/>
            </a:xfrm>
            <a:prstGeom prst="ellipse">
              <a:avLst/>
            </a:prstGeom>
            <a:solidFill>
              <a:schemeClr val="accent1">
                <a:alpha val="49019"/>
              </a:schemeClr>
            </a:solidFill>
            <a:ln w="9525">
              <a:solidFill>
                <a:srgbClr val="000000"/>
              </a:solidFill>
              <a:round/>
              <a:headEnd/>
              <a:tailEnd/>
            </a:ln>
          </p:spPr>
          <p:txBody>
            <a:bodyPr/>
            <a:lstStyle/>
            <a:p>
              <a:pPr algn="l" eaLnBrk="1" hangingPunct="1"/>
              <a:endParaRPr lang="en-US" altLang="en-US" sz="2400" b="1" dirty="0">
                <a:latin typeface="Times New Roman" pitchFamily="18" charset="0"/>
              </a:endParaRPr>
            </a:p>
          </p:txBody>
        </p:sp>
        <p:sp>
          <p:nvSpPr>
            <p:cNvPr id="10248" name="Text Box 9"/>
            <p:cNvSpPr txBox="1">
              <a:spLocks noChangeArrowheads="1"/>
            </p:cNvSpPr>
            <p:nvPr/>
          </p:nvSpPr>
          <p:spPr bwMode="auto">
            <a:xfrm>
              <a:off x="4080" y="2208"/>
              <a:ext cx="1008" cy="577"/>
            </a:xfrm>
            <a:prstGeom prst="rect">
              <a:avLst/>
            </a:prstGeom>
            <a:noFill/>
            <a:ln w="9525">
              <a:noFill/>
              <a:miter lim="800000"/>
              <a:headEnd/>
              <a:tailEnd/>
            </a:ln>
          </p:spPr>
          <p:txBody>
            <a:bodyPr>
              <a:spAutoFit/>
            </a:bodyPr>
            <a:lstStyle/>
            <a:p>
              <a:pPr algn="l" eaLnBrk="1" hangingPunct="1">
                <a:lnSpc>
                  <a:spcPct val="75000"/>
                </a:lnSpc>
                <a:spcBef>
                  <a:spcPct val="50000"/>
                </a:spcBef>
              </a:pPr>
              <a:r>
                <a:rPr lang="en-US" altLang="en-US" sz="2400" dirty="0">
                  <a:solidFill>
                    <a:srgbClr val="004A97"/>
                  </a:solidFill>
                  <a:latin typeface="Helvetica" charset="0"/>
                </a:rPr>
                <a:t>What Students Do</a:t>
              </a:r>
            </a:p>
          </p:txBody>
        </p:sp>
      </p:grpSp>
      <p:sp>
        <p:nvSpPr>
          <p:cNvPr id="180234" name="Text Box 10"/>
          <p:cNvSpPr txBox="1">
            <a:spLocks noChangeArrowheads="1"/>
          </p:cNvSpPr>
          <p:nvPr/>
        </p:nvSpPr>
        <p:spPr bwMode="auto">
          <a:xfrm>
            <a:off x="1166648" y="7047187"/>
            <a:ext cx="1600200" cy="915988"/>
          </a:xfrm>
          <a:prstGeom prst="rect">
            <a:avLst/>
          </a:prstGeom>
          <a:noFill/>
          <a:ln w="9525">
            <a:noFill/>
            <a:miter lim="800000"/>
            <a:headEnd/>
            <a:tailEnd/>
          </a:ln>
        </p:spPr>
        <p:txBody>
          <a:bodyPr>
            <a:spAutoFit/>
          </a:bodyPr>
          <a:lstStyle/>
          <a:p>
            <a:pPr eaLnBrk="1" hangingPunct="1">
              <a:lnSpc>
                <a:spcPct val="75000"/>
              </a:lnSpc>
              <a:spcBef>
                <a:spcPct val="50000"/>
              </a:spcBef>
            </a:pPr>
            <a:r>
              <a:rPr lang="en-US" altLang="en-US" sz="2400" dirty="0">
                <a:solidFill>
                  <a:srgbClr val="004A97"/>
                </a:solidFill>
                <a:latin typeface="Helvetica" charset="0"/>
              </a:rPr>
              <a:t>What Students Learn</a:t>
            </a:r>
          </a:p>
        </p:txBody>
      </p:sp>
    </p:spTree>
    <p:extLst>
      <p:ext uri="{BB962C8B-B14F-4D97-AF65-F5344CB8AC3E}">
        <p14:creationId xmlns:p14="http://schemas.microsoft.com/office/powerpoint/2010/main" val="7811167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6" presetClass="path" presetSubtype="0" accel="50000" decel="50000" fill="hold" grpId="0" nodeType="clickEffect">
                                  <p:stCondLst>
                                    <p:cond delay="0"/>
                                  </p:stCondLst>
                                  <p:childTnLst>
                                    <p:animMotion origin="layout" path="M 0.00325 -0.15092 L 0.33776 -0.54259 " pathEditMode="relative" rAng="0" ptsTypes="AA">
                                      <p:cBhvr>
                                        <p:cTn id="16" dur="2000" fill="hold"/>
                                        <p:tgtEl>
                                          <p:spTgt spid="180234"/>
                                        </p:tgtEl>
                                        <p:attrNameLst>
                                          <p:attrName>ppt_x</p:attrName>
                                          <p:attrName>ppt_y</p:attrName>
                                        </p:attrNameLst>
                                      </p:cBhvr>
                                      <p:rCtr x="16719" y="-1958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400" dirty="0">
                <a:solidFill>
                  <a:srgbClr val="00B050"/>
                </a:solidFill>
                <a:latin typeface="Arial" panose="020B0604020202020204" pitchFamily="34" charset="0"/>
                <a:cs typeface="Arial" panose="020B0604020202020204" pitchFamily="34" charset="0"/>
              </a:rPr>
              <a:t>Candidates Must Demonstrate Clear Connections Between…</a:t>
            </a:r>
          </a:p>
        </p:txBody>
      </p:sp>
      <p:sp>
        <p:nvSpPr>
          <p:cNvPr id="11267" name="Rectangle 3"/>
          <p:cNvSpPr>
            <a:spLocks noGrp="1" noChangeArrowheads="1"/>
          </p:cNvSpPr>
          <p:nvPr>
            <p:ph type="body" idx="1"/>
          </p:nvPr>
        </p:nvSpPr>
        <p:spPr>
          <a:xfrm>
            <a:off x="1752600" y="1981200"/>
            <a:ext cx="8686800" cy="4495800"/>
          </a:xfrm>
          <a:noFill/>
        </p:spPr>
        <p:txBody>
          <a:bodyPr/>
          <a:lstStyle/>
          <a:p>
            <a:pPr eaLnBrk="1" hangingPunct="1">
              <a:buFont typeface="Times" charset="0"/>
              <a:buNone/>
            </a:pPr>
            <a:r>
              <a:rPr lang="en-US" altLang="en-US" dirty="0" smtClean="0">
                <a:latin typeface="Arial" panose="020B0604020202020204" pitchFamily="34" charset="0"/>
                <a:cs typeface="Arial" panose="020B0604020202020204" pitchFamily="34" charset="0"/>
              </a:rPr>
              <a:t>			</a:t>
            </a:r>
            <a:r>
              <a:rPr lang="en-US" altLang="en-US" dirty="0" smtClean="0">
                <a:solidFill>
                  <a:srgbClr val="004A97"/>
                </a:solidFill>
                <a:latin typeface="Arial" panose="020B0604020202020204" pitchFamily="34" charset="0"/>
                <a:cs typeface="Arial" panose="020B0604020202020204" pitchFamily="34" charset="0"/>
              </a:rPr>
              <a:t>       Instructional Goals</a:t>
            </a:r>
          </a:p>
          <a:p>
            <a:pPr eaLnBrk="1" hangingPunct="1"/>
            <a:endParaRPr lang="en-US" altLang="en-US" dirty="0" smtClean="0">
              <a:latin typeface="Arial" panose="020B0604020202020204" pitchFamily="34" charset="0"/>
              <a:cs typeface="Arial" panose="020B0604020202020204" pitchFamily="34" charset="0"/>
            </a:endParaRPr>
          </a:p>
          <a:p>
            <a:pPr eaLnBrk="1" hangingPunct="1">
              <a:buFont typeface="Times" charset="0"/>
              <a:buNone/>
            </a:pPr>
            <a:endParaRPr lang="en-US" altLang="en-US" sz="1000" dirty="0">
              <a:latin typeface="Arial" panose="020B0604020202020204" pitchFamily="34" charset="0"/>
              <a:cs typeface="Arial" panose="020B0604020202020204" pitchFamily="34" charset="0"/>
            </a:endParaRPr>
          </a:p>
          <a:p>
            <a:pPr eaLnBrk="1" hangingPunct="1">
              <a:buFont typeface="Times" charset="0"/>
              <a:buNone/>
            </a:pPr>
            <a:endParaRPr lang="en-US" altLang="en-US" sz="3600" dirty="0">
              <a:latin typeface="Arial" panose="020B0604020202020204" pitchFamily="34" charset="0"/>
              <a:cs typeface="Arial" panose="020B0604020202020204" pitchFamily="34" charset="0"/>
            </a:endParaRPr>
          </a:p>
          <a:p>
            <a:pPr eaLnBrk="1" hangingPunct="1">
              <a:buFont typeface="Times" charset="0"/>
              <a:buNone/>
            </a:pPr>
            <a:r>
              <a:rPr lang="en-US" altLang="en-US" dirty="0" smtClean="0">
                <a:latin typeface="Arial" panose="020B0604020202020204" pitchFamily="34" charset="0"/>
                <a:cs typeface="Arial" panose="020B0604020202020204" pitchFamily="34" charset="0"/>
              </a:rPr>
              <a:t>   </a:t>
            </a:r>
            <a:r>
              <a:rPr lang="en-US" altLang="en-US" dirty="0" smtClean="0">
                <a:solidFill>
                  <a:srgbClr val="004A97"/>
                </a:solidFill>
                <a:latin typeface="Arial" panose="020B0604020202020204" pitchFamily="34" charset="0"/>
                <a:cs typeface="Arial" panose="020B0604020202020204" pitchFamily="34" charset="0"/>
              </a:rPr>
              <a:t>Assessment</a:t>
            </a:r>
            <a:r>
              <a:rPr lang="en-US" altLang="en-US" dirty="0" smtClean="0">
                <a:latin typeface="Arial" panose="020B0604020202020204" pitchFamily="34" charset="0"/>
                <a:cs typeface="Arial" panose="020B0604020202020204" pitchFamily="34" charset="0"/>
              </a:rPr>
              <a:t>			              	</a:t>
            </a:r>
            <a:r>
              <a:rPr lang="en-US" altLang="en-US" dirty="0" smtClean="0">
                <a:solidFill>
                  <a:srgbClr val="004A97"/>
                </a:solidFill>
                <a:latin typeface="Arial" panose="020B0604020202020204" pitchFamily="34" charset="0"/>
                <a:cs typeface="Arial" panose="020B0604020202020204" pitchFamily="34" charset="0"/>
              </a:rPr>
              <a:t>Student Learning</a:t>
            </a:r>
          </a:p>
          <a:p>
            <a:pPr eaLnBrk="1" hangingPunct="1">
              <a:buFont typeface="Times" charset="0"/>
              <a:buNone/>
            </a:pPr>
            <a:endParaRPr lang="en-US" altLang="en-US" sz="5400" dirty="0">
              <a:latin typeface="Arial" panose="020B0604020202020204" pitchFamily="34" charset="0"/>
              <a:cs typeface="Arial" panose="020B0604020202020204" pitchFamily="34" charset="0"/>
            </a:endParaRPr>
          </a:p>
          <a:p>
            <a:pPr eaLnBrk="1" hangingPunct="1">
              <a:buFont typeface="Times" charset="0"/>
              <a:buNone/>
            </a:pPr>
            <a:r>
              <a:rPr lang="en-US" altLang="en-US" dirty="0" smtClean="0">
                <a:latin typeface="Arial" panose="020B0604020202020204" pitchFamily="34" charset="0"/>
                <a:cs typeface="Arial" panose="020B0604020202020204" pitchFamily="34" charset="0"/>
              </a:rPr>
              <a:t>				</a:t>
            </a:r>
          </a:p>
          <a:p>
            <a:pPr eaLnBrk="1" hangingPunct="1">
              <a:buFont typeface="Times" charset="0"/>
              <a:buNone/>
            </a:pPr>
            <a:r>
              <a:rPr lang="en-US" altLang="en-US" dirty="0" smtClean="0">
                <a:latin typeface="Arial" panose="020B0604020202020204" pitchFamily="34" charset="0"/>
                <a:cs typeface="Arial" panose="020B0604020202020204" pitchFamily="34" charset="0"/>
              </a:rPr>
              <a:t>                          </a:t>
            </a:r>
          </a:p>
          <a:p>
            <a:pPr eaLnBrk="1" hangingPunct="1">
              <a:buFont typeface="Times" charset="0"/>
              <a:buNone/>
            </a:pPr>
            <a:endParaRPr lang="en-US" altLang="en-US" dirty="0">
              <a:latin typeface="Arial" panose="020B0604020202020204" pitchFamily="34" charset="0"/>
              <a:cs typeface="Arial" panose="020B0604020202020204" pitchFamily="34" charset="0"/>
            </a:endParaRPr>
          </a:p>
          <a:p>
            <a:pPr eaLnBrk="1" hangingPunct="1">
              <a:buFont typeface="Times" charset="0"/>
              <a:buNone/>
            </a:pPr>
            <a:r>
              <a:rPr lang="en-US" altLang="en-US" dirty="0" smtClean="0">
                <a:latin typeface="Arial" panose="020B0604020202020204" pitchFamily="34" charset="0"/>
                <a:cs typeface="Arial" panose="020B0604020202020204" pitchFamily="34" charset="0"/>
              </a:rPr>
              <a:t>				</a:t>
            </a:r>
            <a:r>
              <a:rPr lang="en-US" altLang="en-US" dirty="0" smtClean="0">
                <a:solidFill>
                  <a:srgbClr val="004A97"/>
                </a:solidFill>
                <a:latin typeface="Arial" panose="020B0604020202020204" pitchFamily="34" charset="0"/>
                <a:cs typeface="Arial" panose="020B0604020202020204" pitchFamily="34" charset="0"/>
              </a:rPr>
              <a:t>Planned Activities</a:t>
            </a:r>
          </a:p>
        </p:txBody>
      </p:sp>
      <p:grpSp>
        <p:nvGrpSpPr>
          <p:cNvPr id="11268" name="Group 4"/>
          <p:cNvGrpSpPr>
            <a:grpSpLocks/>
          </p:cNvGrpSpPr>
          <p:nvPr/>
        </p:nvGrpSpPr>
        <p:grpSpPr bwMode="auto">
          <a:xfrm rot="-2448096">
            <a:off x="3702268" y="2563079"/>
            <a:ext cx="3238500" cy="3248025"/>
            <a:chOff x="1824" y="633"/>
            <a:chExt cx="2834" cy="2849"/>
          </a:xfrm>
        </p:grpSpPr>
        <p:sp>
          <p:nvSpPr>
            <p:cNvPr id="11269"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dirty="0"/>
            </a:p>
          </p:txBody>
        </p:sp>
        <p:sp>
          <p:nvSpPr>
            <p:cNvPr id="11270"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dirty="0"/>
            </a:p>
          </p:txBody>
        </p:sp>
        <p:sp>
          <p:nvSpPr>
            <p:cNvPr id="11271" name="Puzzle4"/>
            <p:cNvSpPr>
              <a:spLocks noEditPoints="1" noChangeArrowheads="1"/>
            </p:cNvSpPr>
            <p:nvPr/>
          </p:nvSpPr>
          <p:spPr bwMode="auto">
            <a:xfrm>
              <a:off x="2192" y="1719"/>
              <a:ext cx="1072" cy="17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dirty="0"/>
            </a:p>
          </p:txBody>
        </p:sp>
        <p:sp>
          <p:nvSpPr>
            <p:cNvPr id="11272" name="Puzzle1"/>
            <p:cNvSpPr>
              <a:spLocks noEditPoints="1" noChangeArrowheads="1"/>
            </p:cNvSpPr>
            <p:nvPr/>
          </p:nvSpPr>
          <p:spPr bwMode="auto">
            <a:xfrm>
              <a:off x="1824" y="1091"/>
              <a:ext cx="1800" cy="10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dirty="0"/>
            </a:p>
          </p:txBody>
        </p:sp>
      </p:grpSp>
    </p:spTree>
    <p:extLst>
      <p:ext uri="{BB962C8B-B14F-4D97-AF65-F5344CB8AC3E}">
        <p14:creationId xmlns:p14="http://schemas.microsoft.com/office/powerpoint/2010/main" val="229571974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1"/>
          </p:nvPr>
        </p:nvSpPr>
        <p:spPr>
          <a:xfrm>
            <a:off x="2133600" y="6245225"/>
            <a:ext cx="1981200" cy="476250"/>
          </a:xfrm>
          <a:noFill/>
        </p:spPr>
        <p:txBody>
          <a:bodyPr/>
          <a:lstStyle/>
          <a:p>
            <a:pPr algn="l"/>
            <a:r>
              <a:rPr lang="en-US" altLang="en-US" dirty="0" smtClean="0"/>
              <a:t>CERRA NB Toolkit</a:t>
            </a:r>
          </a:p>
        </p:txBody>
      </p:sp>
      <p:pic>
        <p:nvPicPr>
          <p:cNvPr id="12291" name="Picture 2" descr="Architecture3"/>
          <p:cNvPicPr>
            <a:picLocks noGrp="1" noChangeAspect="1" noChangeArrowheads="1"/>
          </p:cNvPicPr>
          <p:nvPr>
            <p:ph type="body" idx="1"/>
          </p:nvPr>
        </p:nvPicPr>
        <p:blipFill>
          <a:blip r:embed="rId3" cstate="print"/>
          <a:srcRect t="7312" b="5051"/>
          <a:stretch>
            <a:fillRect/>
          </a:stretch>
        </p:blipFill>
        <p:spPr>
          <a:xfrm>
            <a:off x="20171" y="304727"/>
            <a:ext cx="12192000" cy="6553273"/>
          </a:xfrm>
          <a:noFill/>
        </p:spPr>
      </p:pic>
      <p:sp>
        <p:nvSpPr>
          <p:cNvPr id="37891" name="Oval 3"/>
          <p:cNvSpPr>
            <a:spLocks noChangeArrowheads="1"/>
          </p:cNvSpPr>
          <p:nvPr/>
        </p:nvSpPr>
        <p:spPr bwMode="auto">
          <a:xfrm>
            <a:off x="3238500" y="5029200"/>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2" name="Oval 4"/>
          <p:cNvSpPr>
            <a:spLocks noChangeArrowheads="1"/>
          </p:cNvSpPr>
          <p:nvPr/>
        </p:nvSpPr>
        <p:spPr bwMode="auto">
          <a:xfrm>
            <a:off x="1047750" y="3743325"/>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3" name="Oval 5"/>
          <p:cNvSpPr>
            <a:spLocks noChangeArrowheads="1"/>
          </p:cNvSpPr>
          <p:nvPr/>
        </p:nvSpPr>
        <p:spPr bwMode="auto">
          <a:xfrm>
            <a:off x="5901016" y="2433918"/>
            <a:ext cx="3890683" cy="1814232"/>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4" name="Oval 6"/>
          <p:cNvSpPr>
            <a:spLocks noChangeArrowheads="1"/>
          </p:cNvSpPr>
          <p:nvPr/>
        </p:nvSpPr>
        <p:spPr bwMode="auto">
          <a:xfrm>
            <a:off x="1093694" y="2247900"/>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5" name="Oval 7"/>
          <p:cNvSpPr>
            <a:spLocks noChangeArrowheads="1"/>
          </p:cNvSpPr>
          <p:nvPr/>
        </p:nvSpPr>
        <p:spPr bwMode="auto">
          <a:xfrm>
            <a:off x="5980577" y="1169893"/>
            <a:ext cx="3811121" cy="1787899"/>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37896" name="Oval 8"/>
          <p:cNvSpPr>
            <a:spLocks noChangeArrowheads="1"/>
          </p:cNvSpPr>
          <p:nvPr/>
        </p:nvSpPr>
        <p:spPr bwMode="auto">
          <a:xfrm>
            <a:off x="1093694" y="742950"/>
            <a:ext cx="3276600" cy="1828800"/>
          </a:xfrm>
          <a:prstGeom prst="ellipse">
            <a:avLst/>
          </a:prstGeom>
          <a:noFill/>
          <a:ln w="76200" cap="sq">
            <a:solidFill>
              <a:srgbClr val="FF9900"/>
            </a:solidFill>
            <a:round/>
            <a:headEnd type="none" w="sm" len="sm"/>
            <a:tailEnd type="none" w="sm" len="sm"/>
          </a:ln>
        </p:spPr>
        <p:txBody>
          <a:bodyPr wrap="none" anchor="ctr"/>
          <a:lstStyle/>
          <a:p>
            <a:endParaRPr lang="en-US" altLang="en-US" dirty="0"/>
          </a:p>
        </p:txBody>
      </p:sp>
      <p:sp>
        <p:nvSpPr>
          <p:cNvPr id="12298" name="Text Box 10"/>
          <p:cNvSpPr txBox="1">
            <a:spLocks noChangeArrowheads="1"/>
          </p:cNvSpPr>
          <p:nvPr/>
        </p:nvSpPr>
        <p:spPr bwMode="auto">
          <a:xfrm>
            <a:off x="1295400" y="6591300"/>
            <a:ext cx="5638800" cy="30480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sz="1400" dirty="0"/>
              <a:t>National Board for Professional Teaching Standards </a:t>
            </a:r>
          </a:p>
        </p:txBody>
      </p:sp>
    </p:spTree>
    <p:extLst>
      <p:ext uri="{BB962C8B-B14F-4D97-AF65-F5344CB8AC3E}">
        <p14:creationId xmlns:p14="http://schemas.microsoft.com/office/powerpoint/2010/main" val="3758919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gtEl>
                                        <p:attrNameLst>
                                          <p:attrName>style.visibility</p:attrName>
                                        </p:attrNameLst>
                                      </p:cBhvr>
                                      <p:to>
                                        <p:strVal val="visible"/>
                                      </p:to>
                                    </p:set>
                                  </p:childTnLst>
                                  <p:subTnLst>
                                    <p:set>
                                      <p:cBhvr override="childStyle">
                                        <p:cTn dur="1" fill="hold" display="0" masterRel="nextClick" afterEffect="1"/>
                                        <p:tgtEl>
                                          <p:spTgt spid="37891"/>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2"/>
                                        </p:tgtEl>
                                        <p:attrNameLst>
                                          <p:attrName>style.visibility</p:attrName>
                                        </p:attrNameLst>
                                      </p:cBhvr>
                                      <p:to>
                                        <p:strVal val="visible"/>
                                      </p:to>
                                    </p:set>
                                  </p:childTnLst>
                                  <p:subTnLst>
                                    <p:set>
                                      <p:cBhvr override="childStyle">
                                        <p:cTn dur="1" fill="hold" display="0" masterRel="nextClick" afterEffect="1"/>
                                        <p:tgtEl>
                                          <p:spTgt spid="37892"/>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3"/>
                                        </p:tgtEl>
                                        <p:attrNameLst>
                                          <p:attrName>style.visibility</p:attrName>
                                        </p:attrNameLst>
                                      </p:cBhvr>
                                      <p:to>
                                        <p:strVal val="visible"/>
                                      </p:to>
                                    </p:set>
                                  </p:childTnLst>
                                  <p:subTnLst>
                                    <p:set>
                                      <p:cBhvr override="childStyle">
                                        <p:cTn dur="1" fill="hold" display="0" masterRel="nextClick" afterEffect="1"/>
                                        <p:tgtEl>
                                          <p:spTgt spid="37893"/>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4"/>
                                        </p:tgtEl>
                                        <p:attrNameLst>
                                          <p:attrName>style.visibility</p:attrName>
                                        </p:attrNameLst>
                                      </p:cBhvr>
                                      <p:to>
                                        <p:strVal val="visible"/>
                                      </p:to>
                                    </p:set>
                                  </p:childTnLst>
                                  <p:subTnLst>
                                    <p:set>
                                      <p:cBhvr override="childStyle">
                                        <p:cTn dur="1" fill="hold" display="0" masterRel="nextClick" afterEffect="1"/>
                                        <p:tgtEl>
                                          <p:spTgt spid="37894"/>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5"/>
                                        </p:tgtEl>
                                        <p:attrNameLst>
                                          <p:attrName>style.visibility</p:attrName>
                                        </p:attrNameLst>
                                      </p:cBhvr>
                                      <p:to>
                                        <p:strVal val="visible"/>
                                      </p:to>
                                    </p:set>
                                  </p:childTnLst>
                                  <p:subTnLst>
                                    <p:set>
                                      <p:cBhvr override="childStyle">
                                        <p:cTn dur="1" fill="hold" display="0" masterRel="nextClick" afterEffect="1"/>
                                        <p:tgtEl>
                                          <p:spTgt spid="37895"/>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6"/>
                                        </p:tgtEl>
                                        <p:attrNameLst>
                                          <p:attrName>style.visibility</p:attrName>
                                        </p:attrNameLst>
                                      </p:cBhvr>
                                      <p:to>
                                        <p:strVal val="visible"/>
                                      </p:to>
                                    </p:set>
                                  </p:childTnLst>
                                  <p:subTnLst>
                                    <p:set>
                                      <p:cBhvr override="childStyle">
                                        <p:cTn dur="1" fill="hold" display="0" masterRel="nextClick" afterEffect="1"/>
                                        <p:tgtEl>
                                          <p:spTgt spid="37896"/>
                                        </p:tgtEl>
                                        <p:attrNameLst>
                                          <p:attrName>style.visibility</p:attrName>
                                        </p:attrNameLst>
                                      </p:cBhvr>
                                      <p:to>
                                        <p:strVal val="hidden"/>
                                      </p:to>
                                    </p:set>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7893"/>
                                        </p:tgtEl>
                                        <p:attrNameLst>
                                          <p:attrName>style.visibility</p:attrName>
                                        </p:attrNameLst>
                                      </p:cBhvr>
                                      <p:to>
                                        <p:strVal val="visible"/>
                                      </p:to>
                                    </p:set>
                                  </p:childTnLst>
                                  <p:subTnLst>
                                    <p:set>
                                      <p:cBhvr override="childStyle">
                                        <p:cTn dur="1" fill="hold" display="0" masterRel="nextClick" afterEffect="1"/>
                                        <p:tgtEl>
                                          <p:spTgt spid="37893"/>
                                        </p:tgtEl>
                                        <p:attrNameLst>
                                          <p:attrName>style.visibility</p:attrName>
                                        </p:attrNameLst>
                                      </p:cBhvr>
                                      <p:to>
                                        <p:strVal val="hidden"/>
                                      </p:to>
                                    </p:set>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7894"/>
                                        </p:tgtEl>
                                        <p:attrNameLst>
                                          <p:attrName>style.visibility</p:attrName>
                                        </p:attrNameLst>
                                      </p:cBhvr>
                                      <p:to>
                                        <p:strVal val="visible"/>
                                      </p:to>
                                    </p:set>
                                  </p:childTnLst>
                                  <p:subTnLst>
                                    <p:set>
                                      <p:cBhvr override="childStyle">
                                        <p:cTn dur="1" fill="hold" display="0" masterRel="nextClick" afterEffect="1"/>
                                        <p:tgtEl>
                                          <p:spTgt spid="37894"/>
                                        </p:tgtEl>
                                        <p:attrNameLst>
                                          <p:attrName>style.visibility</p:attrName>
                                        </p:attrNameLst>
                                      </p:cBhvr>
                                      <p:to>
                                        <p:strVal val="hidden"/>
                                      </p:to>
                                    </p:set>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7895"/>
                                        </p:tgtEl>
                                        <p:attrNameLst>
                                          <p:attrName>style.visibility</p:attrName>
                                        </p:attrNameLst>
                                      </p:cBhvr>
                                      <p:to>
                                        <p:strVal val="visible"/>
                                      </p:to>
                                    </p:set>
                                  </p:childTnLst>
                                  <p:subTnLst>
                                    <p:set>
                                      <p:cBhvr override="childStyle">
                                        <p:cTn dur="1" fill="hold" display="0" masterRel="nextClick" afterEffect="1"/>
                                        <p:tgtEl>
                                          <p:spTgt spid="37895"/>
                                        </p:tgtEl>
                                        <p:attrNameLst>
                                          <p:attrName>style.visibility</p:attrName>
                                        </p:attrNameLst>
                                      </p:cBhvr>
                                      <p:to>
                                        <p:strVal val="hidden"/>
                                      </p:to>
                                    </p:set>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78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P spid="37892" grpId="0" animBg="1"/>
      <p:bldP spid="37893" grpId="0" animBg="1"/>
      <p:bldP spid="37893" grpId="1" animBg="1"/>
      <p:bldP spid="37894" grpId="0" animBg="1"/>
      <p:bldP spid="37894" grpId="1" animBg="1"/>
      <p:bldP spid="37895" grpId="0" animBg="1"/>
      <p:bldP spid="37895" grpId="1" animBg="1"/>
      <p:bldP spid="37896" grpId="0" animBg="1"/>
      <p:bldP spid="3789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NBPTS  Values Accomplished Teaching</a:t>
            </a:r>
          </a:p>
        </p:txBody>
      </p:sp>
      <p:sp>
        <p:nvSpPr>
          <p:cNvPr id="13315" name="Rectangle 3"/>
          <p:cNvSpPr>
            <a:spLocks noGrp="1" noChangeArrowheads="1"/>
          </p:cNvSpPr>
          <p:nvPr>
            <p:ph type="body" idx="1"/>
          </p:nvPr>
        </p:nvSpPr>
        <p:spPr>
          <a:xfrm>
            <a:off x="1785258" y="2057400"/>
            <a:ext cx="9129486" cy="4191000"/>
          </a:xfrm>
        </p:spPr>
        <p:txBody>
          <a:bodyPr/>
          <a:lstStyle/>
          <a:p>
            <a:pPr eaLnBrk="1" hangingPunct="1">
              <a:buClr>
                <a:srgbClr val="00B050"/>
              </a:buClr>
            </a:pPr>
            <a:r>
              <a:rPr lang="en-US" altLang="en-US" sz="2400" dirty="0" smtClean="0">
                <a:solidFill>
                  <a:srgbClr val="004A97"/>
                </a:solidFill>
                <a:latin typeface="Arial" panose="020B0604020202020204" pitchFamily="34" charset="0"/>
                <a:cs typeface="Arial" panose="020B0604020202020204" pitchFamily="34" charset="0"/>
              </a:rPr>
              <a:t>Accomplished teaching is defined by the NBPTS Standards, not by NBCTs or by candidate support providers.</a:t>
            </a:r>
          </a:p>
          <a:p>
            <a:pPr marL="0" indent="0" eaLnBrk="1" hangingPunct="1">
              <a:buClr>
                <a:srgbClr val="00B050"/>
              </a:buClr>
              <a:buNone/>
            </a:pPr>
            <a:endParaRPr lang="en-US" altLang="en-US" sz="2400" dirty="0" smtClean="0">
              <a:solidFill>
                <a:srgbClr val="004A97"/>
              </a:solidFill>
              <a:latin typeface="Arial" panose="020B0604020202020204" pitchFamily="34" charset="0"/>
              <a:cs typeface="Arial" panose="020B0604020202020204" pitchFamily="34" charset="0"/>
            </a:endParaRPr>
          </a:p>
          <a:p>
            <a:pPr marL="0" indent="0" eaLnBrk="1" hangingPunct="1">
              <a:buClr>
                <a:srgbClr val="00B050"/>
              </a:buClr>
              <a:buNone/>
            </a:pPr>
            <a:endParaRPr lang="en-US" altLang="en-US" sz="2400" dirty="0" smtClean="0">
              <a:solidFill>
                <a:srgbClr val="004A97"/>
              </a:solidFill>
              <a:latin typeface="Arial" panose="020B0604020202020204" pitchFamily="34" charset="0"/>
              <a:cs typeface="Arial" panose="020B0604020202020204" pitchFamily="34" charset="0"/>
            </a:endParaRPr>
          </a:p>
          <a:p>
            <a:pPr eaLnBrk="1" hangingPunct="1">
              <a:buClr>
                <a:srgbClr val="00B050"/>
              </a:buClr>
              <a:buFont typeface="Arial" panose="020B0604020202020204" pitchFamily="34" charset="0"/>
              <a:buChar char="•"/>
            </a:pPr>
            <a:r>
              <a:rPr lang="en-US" altLang="en-US" sz="2400" dirty="0" smtClean="0">
                <a:solidFill>
                  <a:srgbClr val="004A97"/>
                </a:solidFill>
                <a:latin typeface="Arial" panose="020B0604020202020204" pitchFamily="34" charset="0"/>
                <a:cs typeface="Arial" panose="020B0604020202020204" pitchFamily="34" charset="0"/>
              </a:rPr>
              <a:t>Student learning is at the heart of the certification process.  Components should demonstrate and reflect the candidate’s impact on student learning.</a:t>
            </a:r>
          </a:p>
          <a:p>
            <a:pPr eaLnBrk="1" hangingPunct="1">
              <a:buClr>
                <a:srgbClr val="CC3300"/>
              </a:buClr>
              <a:buFont typeface="Wingdings" pitchFamily="2" charset="2"/>
              <a:buNone/>
            </a:pPr>
            <a:endParaRPr lang="en-US" altLang="en-US" dirty="0" smtClean="0">
              <a:latin typeface="Arial" panose="020B0604020202020204" pitchFamily="34" charset="0"/>
              <a:cs typeface="Arial" panose="020B0604020202020204" pitchFamily="34" charset="0"/>
            </a:endParaRPr>
          </a:p>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54860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p:txBody>
          <a:bodyPr/>
          <a:lstStyle/>
          <a:p>
            <a:pPr eaLnBrk="1" hangingPunct="1"/>
            <a:r>
              <a:rPr lang="en-US" altLang="en-US" dirty="0">
                <a:solidFill>
                  <a:srgbClr val="00B050"/>
                </a:solidFill>
                <a:latin typeface="Arial" panose="020B0604020202020204" pitchFamily="34" charset="0"/>
                <a:cs typeface="Arial" panose="020B0604020202020204" pitchFamily="34" charset="0"/>
              </a:rPr>
              <a:t>NBPTS Standards</a:t>
            </a:r>
          </a:p>
        </p:txBody>
      </p:sp>
      <p:grpSp>
        <p:nvGrpSpPr>
          <p:cNvPr id="14340" name="Group 4"/>
          <p:cNvGrpSpPr>
            <a:grpSpLocks/>
          </p:cNvGrpSpPr>
          <p:nvPr/>
        </p:nvGrpSpPr>
        <p:grpSpPr bwMode="auto">
          <a:xfrm>
            <a:off x="1524000" y="2743200"/>
            <a:ext cx="3962400" cy="4419600"/>
            <a:chOff x="240" y="1152"/>
            <a:chExt cx="3456" cy="3312"/>
          </a:xfrm>
        </p:grpSpPr>
        <p:sp>
          <p:nvSpPr>
            <p:cNvPr id="14354" name="Picture 5" descr="MCj03110860000[1]"/>
            <p:cNvSpPr>
              <a:spLocks noChangeAspect="1" noChangeArrowheads="1"/>
            </p:cNvSpPr>
            <p:nvPr/>
          </p:nvSpPr>
          <p:spPr bwMode="auto">
            <a:xfrm flipH="1">
              <a:off x="240" y="1152"/>
              <a:ext cx="3456" cy="3312"/>
            </a:xfrm>
            <a:prstGeom prst="rect">
              <a:avLst/>
            </a:prstGeom>
            <a:noFill/>
            <a:ln w="9525">
              <a:noFill/>
              <a:miter lim="800000"/>
              <a:headEnd/>
              <a:tailEnd/>
            </a:ln>
          </p:spPr>
          <p:txBody>
            <a:bodyPr/>
            <a:lstStyle/>
            <a:p>
              <a:endParaRPr lang="en-US" altLang="en-US" dirty="0"/>
            </a:p>
          </p:txBody>
        </p:sp>
        <p:sp>
          <p:nvSpPr>
            <p:cNvPr id="14355" name="WordArt 6"/>
            <p:cNvSpPr>
              <a:spLocks noChangeArrowheads="1" noChangeShapeType="1" noTextEdit="1"/>
            </p:cNvSpPr>
            <p:nvPr/>
          </p:nvSpPr>
          <p:spPr bwMode="auto">
            <a:xfrm rot="-1282424">
              <a:off x="1536" y="1739"/>
              <a:ext cx="651" cy="277"/>
            </a:xfrm>
            <a:prstGeom prst="rect">
              <a:avLst/>
            </a:prstGeom>
          </p:spPr>
          <p:txBody>
            <a:bodyPr spcFirstLastPara="1" wrap="none" fromWordArt="1">
              <a:prstTxWarp prst="textArchUp">
                <a:avLst>
                  <a:gd name="adj" fmla="val 11390204"/>
                </a:avLst>
              </a:prstTxWarp>
            </a:bodyPr>
            <a:lstStyle/>
            <a:p>
              <a:r>
                <a:rPr lang="en-US" sz="3200" kern="10" dirty="0">
                  <a:ln w="9525" cap="sq">
                    <a:solidFill>
                      <a:srgbClr val="000000"/>
                    </a:solidFill>
                    <a:round/>
                    <a:headEnd type="none" w="sm" len="sm"/>
                    <a:tailEnd type="none" w="sm" len="sm"/>
                  </a:ln>
                  <a:solidFill>
                    <a:srgbClr val="000000"/>
                  </a:solidFill>
                  <a:latin typeface="Arial"/>
                  <a:cs typeface="Arial"/>
                </a:rPr>
                <a:t>Core</a:t>
              </a:r>
            </a:p>
          </p:txBody>
        </p:sp>
      </p:grpSp>
      <p:sp>
        <p:nvSpPr>
          <p:cNvPr id="14341" name="Text Box 8"/>
          <p:cNvSpPr txBox="1">
            <a:spLocks noChangeArrowheads="1"/>
          </p:cNvSpPr>
          <p:nvPr/>
        </p:nvSpPr>
        <p:spPr bwMode="auto">
          <a:xfrm>
            <a:off x="5543361" y="2950899"/>
            <a:ext cx="3276600" cy="1200329"/>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smtClean="0">
                <a:solidFill>
                  <a:srgbClr val="00B050"/>
                </a:solidFill>
              </a:rPr>
              <a:t>Using Knowledge of Child Development to Understand the Whole Child</a:t>
            </a:r>
            <a:endParaRPr lang="en-US" altLang="en-US" dirty="0">
              <a:solidFill>
                <a:srgbClr val="00B050"/>
              </a:solidFill>
            </a:endParaRPr>
          </a:p>
        </p:txBody>
      </p:sp>
      <p:sp>
        <p:nvSpPr>
          <p:cNvPr id="14342" name="Text Box 9"/>
          <p:cNvSpPr txBox="1">
            <a:spLocks noChangeArrowheads="1"/>
          </p:cNvSpPr>
          <p:nvPr/>
        </p:nvSpPr>
        <p:spPr bwMode="auto">
          <a:xfrm>
            <a:off x="7815943" y="2123919"/>
            <a:ext cx="3276600" cy="64135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smtClean="0">
                <a:solidFill>
                  <a:srgbClr val="004A97"/>
                </a:solidFill>
              </a:rPr>
              <a:t>Fostering Equity</a:t>
            </a:r>
            <a:r>
              <a:rPr lang="en-US" altLang="en-US" dirty="0">
                <a:solidFill>
                  <a:srgbClr val="004A97"/>
                </a:solidFill>
              </a:rPr>
              <a:t>, Fairness &amp; </a:t>
            </a:r>
            <a:r>
              <a:rPr lang="en-US" altLang="en-US" dirty="0" smtClean="0">
                <a:solidFill>
                  <a:srgbClr val="004A97"/>
                </a:solidFill>
              </a:rPr>
              <a:t>Appreciation of Diversity</a:t>
            </a:r>
            <a:endParaRPr lang="en-US" altLang="en-US" dirty="0">
              <a:solidFill>
                <a:srgbClr val="004A97"/>
              </a:solidFill>
            </a:endParaRPr>
          </a:p>
        </p:txBody>
      </p:sp>
      <p:sp>
        <p:nvSpPr>
          <p:cNvPr id="14344" name="Text Box 11"/>
          <p:cNvSpPr txBox="1">
            <a:spLocks noChangeArrowheads="1"/>
          </p:cNvSpPr>
          <p:nvPr/>
        </p:nvSpPr>
        <p:spPr bwMode="auto">
          <a:xfrm>
            <a:off x="571500" y="4326964"/>
            <a:ext cx="3276600" cy="646331"/>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smtClean="0">
                <a:solidFill>
                  <a:srgbClr val="00B050"/>
                </a:solidFill>
              </a:rPr>
              <a:t>Partnering with Families </a:t>
            </a:r>
            <a:r>
              <a:rPr lang="en-US" altLang="en-US" dirty="0">
                <a:solidFill>
                  <a:srgbClr val="00B050"/>
                </a:solidFill>
              </a:rPr>
              <a:t>&amp; Communities</a:t>
            </a:r>
          </a:p>
        </p:txBody>
      </p:sp>
      <p:sp>
        <p:nvSpPr>
          <p:cNvPr id="14345" name="Text Box 12"/>
          <p:cNvSpPr txBox="1">
            <a:spLocks noChangeArrowheads="1"/>
          </p:cNvSpPr>
          <p:nvPr/>
        </p:nvSpPr>
        <p:spPr bwMode="auto">
          <a:xfrm>
            <a:off x="5372100" y="5696900"/>
            <a:ext cx="3276600"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B050"/>
                </a:solidFill>
              </a:rPr>
              <a:t>Knowledge of Students</a:t>
            </a:r>
          </a:p>
        </p:txBody>
      </p:sp>
      <p:sp>
        <p:nvSpPr>
          <p:cNvPr id="14346" name="Text Box 13"/>
          <p:cNvSpPr txBox="1">
            <a:spLocks noChangeArrowheads="1"/>
          </p:cNvSpPr>
          <p:nvPr/>
        </p:nvSpPr>
        <p:spPr bwMode="auto">
          <a:xfrm>
            <a:off x="8418286" y="4758536"/>
            <a:ext cx="3276600" cy="646331"/>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smtClean="0">
                <a:solidFill>
                  <a:srgbClr val="00B050"/>
                </a:solidFill>
              </a:rPr>
              <a:t>Home, School, and Community Connections</a:t>
            </a:r>
            <a:endParaRPr lang="en-US" altLang="en-US" dirty="0">
              <a:solidFill>
                <a:srgbClr val="00B050"/>
              </a:solidFill>
            </a:endParaRPr>
          </a:p>
        </p:txBody>
      </p:sp>
      <p:sp>
        <p:nvSpPr>
          <p:cNvPr id="14347" name="Text Box 14"/>
          <p:cNvSpPr txBox="1">
            <a:spLocks noChangeArrowheads="1"/>
          </p:cNvSpPr>
          <p:nvPr/>
        </p:nvSpPr>
        <p:spPr bwMode="auto">
          <a:xfrm>
            <a:off x="4461933" y="4402834"/>
            <a:ext cx="3276600" cy="646331"/>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smtClean="0">
                <a:solidFill>
                  <a:srgbClr val="004A97"/>
                </a:solidFill>
              </a:rPr>
              <a:t>Reflecting on Teaching Young Children</a:t>
            </a:r>
            <a:endParaRPr lang="en-US" altLang="en-US" dirty="0">
              <a:solidFill>
                <a:srgbClr val="004A97"/>
              </a:solidFill>
            </a:endParaRPr>
          </a:p>
        </p:txBody>
      </p:sp>
      <p:sp>
        <p:nvSpPr>
          <p:cNvPr id="14348" name="Text Box 15"/>
          <p:cNvSpPr txBox="1">
            <a:spLocks noChangeArrowheads="1"/>
          </p:cNvSpPr>
          <p:nvPr/>
        </p:nvSpPr>
        <p:spPr bwMode="auto">
          <a:xfrm>
            <a:off x="8915400" y="3487551"/>
            <a:ext cx="3276600" cy="64135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a:solidFill>
                  <a:srgbClr val="004A97"/>
                </a:solidFill>
              </a:rPr>
              <a:t>Multiple Paths to Knowledge</a:t>
            </a:r>
          </a:p>
        </p:txBody>
      </p:sp>
      <p:sp>
        <p:nvSpPr>
          <p:cNvPr id="14349" name="Text Box 16"/>
          <p:cNvSpPr txBox="1">
            <a:spLocks noChangeArrowheads="1"/>
          </p:cNvSpPr>
          <p:nvPr/>
        </p:nvSpPr>
        <p:spPr bwMode="auto">
          <a:xfrm>
            <a:off x="1104899" y="5237408"/>
            <a:ext cx="3276600" cy="92333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dirty="0" smtClean="0">
                <a:solidFill>
                  <a:srgbClr val="004A97"/>
                </a:solidFill>
              </a:rPr>
              <a:t>Assessing Children’s Development and Learning </a:t>
            </a:r>
            <a:endParaRPr lang="en-US" altLang="en-US" dirty="0">
              <a:solidFill>
                <a:srgbClr val="004A97"/>
              </a:solidFill>
            </a:endParaRPr>
          </a:p>
        </p:txBody>
      </p:sp>
      <p:sp>
        <p:nvSpPr>
          <p:cNvPr id="14351" name="Text Box 18"/>
          <p:cNvSpPr txBox="1">
            <a:spLocks noChangeArrowheads="1"/>
          </p:cNvSpPr>
          <p:nvPr/>
        </p:nvSpPr>
        <p:spPr bwMode="auto">
          <a:xfrm>
            <a:off x="1354709" y="6261216"/>
            <a:ext cx="6477000" cy="366712"/>
          </a:xfrm>
          <a:prstGeom prst="rect">
            <a:avLst/>
          </a:prstGeom>
          <a:noFill/>
          <a:ln w="12700" cap="sq">
            <a:noFill/>
            <a:miter lim="800000"/>
            <a:headEnd type="none" w="sm" len="sm"/>
            <a:tailEnd type="none" w="sm" len="sm"/>
          </a:ln>
        </p:spPr>
        <p:txBody>
          <a:bodyPr>
            <a:spAutoFit/>
          </a:bodyPr>
          <a:lstStyle/>
          <a:p>
            <a:pPr>
              <a:spcBef>
                <a:spcPct val="50000"/>
              </a:spcBef>
            </a:pPr>
            <a:r>
              <a:rPr lang="en-US" altLang="en-US" sz="1400" dirty="0">
                <a:solidFill>
                  <a:srgbClr val="00B050"/>
                </a:solidFill>
              </a:rPr>
              <a:t>Representative NB standards from </a:t>
            </a:r>
            <a:r>
              <a:rPr lang="en-US" altLang="en-US" sz="1400" dirty="0" smtClean="0">
                <a:solidFill>
                  <a:srgbClr val="00B050"/>
                </a:solidFill>
              </a:rPr>
              <a:t>ENS and EC GEN </a:t>
            </a:r>
            <a:r>
              <a:rPr lang="en-US" altLang="en-US" sz="1400" dirty="0">
                <a:solidFill>
                  <a:srgbClr val="00B050"/>
                </a:solidFill>
              </a:rPr>
              <a:t>Certificates</a:t>
            </a:r>
            <a:r>
              <a:rPr lang="en-US" altLang="en-US" dirty="0">
                <a:solidFill>
                  <a:srgbClr val="00B050"/>
                </a:solidFill>
              </a:rPr>
              <a:t> </a:t>
            </a:r>
          </a:p>
        </p:txBody>
      </p:sp>
      <p:pic>
        <p:nvPicPr>
          <p:cNvPr id="14352" name="Picture 18" descr="ryanlerch_umbrella_outline.jpg"/>
          <p:cNvPicPr>
            <a:picLocks noChangeAspect="1"/>
          </p:cNvPicPr>
          <p:nvPr/>
        </p:nvPicPr>
        <p:blipFill>
          <a:blip r:embed="rId3" cstate="print"/>
          <a:srcRect/>
          <a:stretch>
            <a:fillRect/>
          </a:stretch>
        </p:blipFill>
        <p:spPr bwMode="auto">
          <a:xfrm>
            <a:off x="1752600" y="1828800"/>
            <a:ext cx="3200400" cy="2133600"/>
          </a:xfrm>
          <a:prstGeom prst="rect">
            <a:avLst/>
          </a:prstGeom>
          <a:noFill/>
          <a:ln w="9525">
            <a:solidFill>
              <a:srgbClr val="00B050"/>
            </a:solidFill>
            <a:miter lim="800000"/>
            <a:headEnd/>
            <a:tailEnd/>
          </a:ln>
        </p:spPr>
      </p:pic>
      <p:sp>
        <p:nvSpPr>
          <p:cNvPr id="14353" name="TextBox 19"/>
          <p:cNvSpPr txBox="1">
            <a:spLocks noChangeArrowheads="1"/>
          </p:cNvSpPr>
          <p:nvPr/>
        </p:nvSpPr>
        <p:spPr bwMode="auto">
          <a:xfrm>
            <a:off x="1828800" y="3429001"/>
            <a:ext cx="1828800" cy="646113"/>
          </a:xfrm>
          <a:prstGeom prst="rect">
            <a:avLst/>
          </a:prstGeom>
          <a:noFill/>
          <a:ln w="9525">
            <a:noFill/>
            <a:miter lim="800000"/>
            <a:headEnd/>
            <a:tailEnd/>
          </a:ln>
        </p:spPr>
        <p:txBody>
          <a:bodyPr>
            <a:spAutoFit/>
          </a:bodyPr>
          <a:lstStyle/>
          <a:p>
            <a:r>
              <a:rPr lang="en-US" altLang="en-US" b="1" dirty="0">
                <a:solidFill>
                  <a:srgbClr val="004A97"/>
                </a:solidFill>
              </a:rPr>
              <a:t>Core Propositions</a:t>
            </a:r>
          </a:p>
        </p:txBody>
      </p:sp>
    </p:spTree>
    <p:extLst>
      <p:ext uri="{BB962C8B-B14F-4D97-AF65-F5344CB8AC3E}">
        <p14:creationId xmlns:p14="http://schemas.microsoft.com/office/powerpoint/2010/main" val="220531403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Unicode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Unicode MS"/>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3472</Words>
  <Application>Microsoft Office PowerPoint</Application>
  <PresentationFormat>Widescreen</PresentationFormat>
  <Paragraphs>323</Paragraphs>
  <Slides>33</Slides>
  <Notes>33</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33</vt:i4>
      </vt:variant>
    </vt:vector>
  </HeadingPairs>
  <TitlesOfParts>
    <vt:vector size="48" baseType="lpstr">
      <vt:lpstr>Arial Unicode MS</vt:lpstr>
      <vt:lpstr>ＭＳ Ｐゴシック</vt:lpstr>
      <vt:lpstr>Arial</vt:lpstr>
      <vt:lpstr>Avenir Next</vt:lpstr>
      <vt:lpstr>Calibri</vt:lpstr>
      <vt:lpstr>Gill Sans Light</vt:lpstr>
      <vt:lpstr>Helvetica</vt:lpstr>
      <vt:lpstr>Helvetica Neue</vt:lpstr>
      <vt:lpstr>Helvetica Neue Thin</vt:lpstr>
      <vt:lpstr>Times</vt:lpstr>
      <vt:lpstr>Times New Roman</vt:lpstr>
      <vt:lpstr>Verdana</vt:lpstr>
      <vt:lpstr>Wingdings</vt:lpstr>
      <vt:lpstr>1_Profile</vt:lpstr>
      <vt:lpstr>2_Profile</vt:lpstr>
      <vt:lpstr> </vt:lpstr>
      <vt:lpstr>Essential Questions</vt:lpstr>
      <vt:lpstr>What Is National Board Certification?</vt:lpstr>
      <vt:lpstr>Five Core Propositions</vt:lpstr>
      <vt:lpstr>What Does Accomplished  Teaching Look Like?</vt:lpstr>
      <vt:lpstr>Candidates Must Demonstrate Clear Connections Between…</vt:lpstr>
      <vt:lpstr>PowerPoint Presentation</vt:lpstr>
      <vt:lpstr>NBPTS  Values Accomplished Teaching</vt:lpstr>
      <vt:lpstr>NBPTS Standards</vt:lpstr>
      <vt:lpstr>Eligibility Prerequisites</vt:lpstr>
      <vt:lpstr>Fees</vt:lpstr>
      <vt:lpstr>Payment of Fees</vt:lpstr>
      <vt:lpstr>Registration</vt:lpstr>
      <vt:lpstr>Fields of Certification</vt:lpstr>
      <vt:lpstr>Growth of NBPTS in SC</vt:lpstr>
      <vt:lpstr>Completing NB Certification</vt:lpstr>
      <vt:lpstr>Component One:  Content Knowledge</vt:lpstr>
      <vt:lpstr>Component One:  Content Knowledge (cont.)</vt:lpstr>
      <vt:lpstr>Component Two:   Differentiation of Instruction</vt:lpstr>
      <vt:lpstr>Component Three:  Teaching Practice and Learning Environment</vt:lpstr>
      <vt:lpstr>Component Four: Effective and Reflective Practitioner</vt:lpstr>
      <vt:lpstr>Scoring</vt:lpstr>
      <vt:lpstr>Scoring</vt:lpstr>
      <vt:lpstr>More About Scoring</vt:lpstr>
      <vt:lpstr>And a Little More About Scoring</vt:lpstr>
      <vt:lpstr>Retake</vt:lpstr>
      <vt:lpstr>South Carolina Incentives (pending annual legislation)</vt:lpstr>
      <vt:lpstr>Getting Started</vt:lpstr>
      <vt:lpstr>Eligible and fully paid  candidates will…</vt:lpstr>
      <vt:lpstr>As a NB candidate…</vt:lpstr>
      <vt:lpstr>To Help Make the Decision…</vt:lpstr>
      <vt:lpstr>Sources/Resources</vt:lpstr>
      <vt:lpstr>More Information</vt:lpstr>
    </vt:vector>
  </TitlesOfParts>
  <Company>Winthrop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Jenna Hallman</dc:creator>
  <cp:lastModifiedBy>Jenna Hallman</cp:lastModifiedBy>
  <cp:revision>29</cp:revision>
  <cp:lastPrinted>2017-05-18T16:37:06Z</cp:lastPrinted>
  <dcterms:created xsi:type="dcterms:W3CDTF">2016-04-04T13:55:04Z</dcterms:created>
  <dcterms:modified xsi:type="dcterms:W3CDTF">2017-11-07T13:55:08Z</dcterms:modified>
</cp:coreProperties>
</file>