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0"/>
  </p:notesMasterIdLst>
  <p:handoutMasterIdLst>
    <p:handoutMasterId r:id="rId11"/>
  </p:handoutMasterIdLst>
  <p:sldIdLst>
    <p:sldId id="265" r:id="rId3"/>
    <p:sldId id="272" r:id="rId4"/>
    <p:sldId id="271" r:id="rId5"/>
    <p:sldId id="269" r:id="rId6"/>
    <p:sldId id="270" r:id="rId7"/>
    <p:sldId id="274" r:id="rId8"/>
    <p:sldId id="273"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1" d="100"/>
          <a:sy n="81" d="100"/>
        </p:scale>
        <p:origin x="258" y="90"/>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FB999BDA-BD19-4064-BF2C-14D89FF3C190}" type="datetimeFigureOut">
              <a:rPr lang="en-US" smtClean="0"/>
              <a:t>5/17/2021</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7328E8E-C91D-44A0-93D6-1E4294D2C6F9}" type="slidenum">
              <a:rPr lang="en-US" smtClean="0"/>
              <a:t>‹#›</a:t>
            </a:fld>
            <a:endParaRPr lang="en-US"/>
          </a:p>
        </p:txBody>
      </p:sp>
    </p:spTree>
    <p:extLst>
      <p:ext uri="{BB962C8B-B14F-4D97-AF65-F5344CB8AC3E}">
        <p14:creationId xmlns:p14="http://schemas.microsoft.com/office/powerpoint/2010/main" val="188180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CFDF147-A9B1-468D-860B-052CCDB90DB6}" type="datetimeFigureOut">
              <a:rPr lang="en-US" smtClean="0"/>
              <a:t>5/17/2021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468310F-3F7A-4A9C-892D-242CD6C3803D}" type="slidenum">
              <a:rPr lang="en-US" smtClean="0"/>
              <a:t>‹#›</a:t>
            </a:fld>
            <a:endParaRPr lang="en-US"/>
          </a:p>
        </p:txBody>
      </p:sp>
    </p:spTree>
    <p:extLst>
      <p:ext uri="{BB962C8B-B14F-4D97-AF65-F5344CB8AC3E}">
        <p14:creationId xmlns:p14="http://schemas.microsoft.com/office/powerpoint/2010/main" val="53605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8310F-3F7A-4A9C-892D-242CD6C3803D}" type="slidenum">
              <a:rPr lang="en-US" smtClean="0"/>
              <a:t>1</a:t>
            </a:fld>
            <a:endParaRPr lang="en-US"/>
          </a:p>
        </p:txBody>
      </p:sp>
    </p:spTree>
    <p:extLst>
      <p:ext uri="{BB962C8B-B14F-4D97-AF65-F5344CB8AC3E}">
        <p14:creationId xmlns:p14="http://schemas.microsoft.com/office/powerpoint/2010/main" val="3327900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7C3B0C-DDAB-42F4-8C24-B1FE6CABC65D}"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6">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a:xfrm>
            <a:off x="1524000" y="1041400"/>
            <a:ext cx="9144000" cy="2387600"/>
          </a:xfrm>
        </p:spPr>
        <p:txBody>
          <a:bodyPr anchor="b"/>
          <a:lstStyle>
            <a:lvl1pPr algn="ctr">
              <a:defRPr sz="6000">
                <a:solidFill>
                  <a:schemeClr val="accent6">
                    <a:lumMod val="20000"/>
                    <a:lumOff val="80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74593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588C6A-E15D-42F1-AAF6-839123805FBB}"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69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C44DB9-A473-442C-B086-D1F93506A4BE}"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156697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399991-E95B-472C-BB57-B5B9032A924B}"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vert="horz" lIns="91440" tIns="45720" rIns="91440" bIns="45720" rtlCol="0" anchor="ctr">
            <a:normAutofit/>
          </a:bodyPr>
          <a:lstStyle>
            <a:lvl1pPr>
              <a:defRPr lang="en-US" dirty="0"/>
            </a:lvl1pPr>
          </a:lstStyle>
          <a:p>
            <a:pPr lvl="0"/>
            <a:r>
              <a:rPr lang="en-US" smtClean="0"/>
              <a:t>Click to edit Master title style</a:t>
            </a:r>
            <a:endParaRPr lang="en-US" dirty="0"/>
          </a:p>
        </p:txBody>
      </p:sp>
    </p:spTree>
    <p:extLst>
      <p:ext uri="{BB962C8B-B14F-4D97-AF65-F5344CB8AC3E}">
        <p14:creationId xmlns:p14="http://schemas.microsoft.com/office/powerpoint/2010/main" val="226726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A97AFD-ABC7-4364-90EF-95B15C8A323B}" type="datetime1">
              <a:rPr lang="en-US" smtClean="0"/>
              <a:t>5/17/2021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
        <p:nvSpPr>
          <p:cNvPr id="3" name="Text Placeholder 2"/>
          <p:cNvSpPr>
            <a:spLocks noGrp="1"/>
          </p:cNvSpPr>
          <p:nvPr>
            <p:ph type="body" idx="1"/>
          </p:nvPr>
        </p:nvSpPr>
        <p:spPr>
          <a:xfrm>
            <a:off x="1219200" y="4589463"/>
            <a:ext cx="1012825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2" name="Title 1"/>
          <p:cNvSpPr>
            <a:spLocks noGrp="1"/>
          </p:cNvSpPr>
          <p:nvPr>
            <p:ph type="title"/>
          </p:nvPr>
        </p:nvSpPr>
        <p:spPr>
          <a:xfrm>
            <a:off x="1219200" y="1709738"/>
            <a:ext cx="1012825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341607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3AE068-E05A-439C-97F8-45AC8119FCD5}"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4" name="Content Placeholder 3"/>
          <p:cNvSpPr>
            <a:spLocks noGrp="1"/>
          </p:cNvSpPr>
          <p:nvPr>
            <p:ph sz="half" idx="2"/>
          </p:nvPr>
        </p:nvSpPr>
        <p:spPr>
          <a:xfrm>
            <a:off x="6365111" y="1825625"/>
            <a:ext cx="49834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Content Placeholder 2"/>
          <p:cNvSpPr>
            <a:spLocks noGrp="1"/>
          </p:cNvSpPr>
          <p:nvPr>
            <p:ph sz="half" idx="1"/>
          </p:nvPr>
        </p:nvSpPr>
        <p:spPr>
          <a:xfrm>
            <a:off x="1224296" y="1825625"/>
            <a:ext cx="49834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228825" y="365125"/>
            <a:ext cx="10134600" cy="1325563"/>
          </a:xfrm>
        </p:spPr>
        <p:txBody>
          <a:bodyPr/>
          <a:lstStyle/>
          <a:p>
            <a:r>
              <a:rPr lang="en-US" smtClean="0"/>
              <a:t>Click to edit Master title style</a:t>
            </a:r>
            <a:endParaRPr lang="en-US"/>
          </a:p>
        </p:txBody>
      </p:sp>
    </p:spTree>
    <p:extLst>
      <p:ext uri="{BB962C8B-B14F-4D97-AF65-F5344CB8AC3E}">
        <p14:creationId xmlns:p14="http://schemas.microsoft.com/office/powerpoint/2010/main" val="412789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01B03B3-DEE5-43F8-925B-912AA65DCD81}" type="datetime1">
              <a:rPr lang="en-US" smtClean="0"/>
              <a:t>5/17/2021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422B5-12DA-40CC-AE4D-EB9F472458FF}" type="slidenum">
              <a:rPr lang="en-US" smtClean="0"/>
              <a:t>‹#›</a:t>
            </a:fld>
            <a:endParaRPr lang="en-US"/>
          </a:p>
        </p:txBody>
      </p:sp>
      <p:sp>
        <p:nvSpPr>
          <p:cNvPr id="6" name="Content Placeholder 5"/>
          <p:cNvSpPr>
            <a:spLocks noGrp="1"/>
          </p:cNvSpPr>
          <p:nvPr>
            <p:ph sz="quarter" idx="4"/>
          </p:nvPr>
        </p:nvSpPr>
        <p:spPr>
          <a:xfrm>
            <a:off x="6369832" y="2193925"/>
            <a:ext cx="49834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69832" y="1489075"/>
            <a:ext cx="4983480" cy="641350"/>
          </a:xfrm>
        </p:spPr>
        <p:txBody>
          <a:bodyPr anchor="b"/>
          <a:lstStyle>
            <a:lvl1pPr marL="0" indent="0">
              <a:buNone/>
              <a:defRPr sz="24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24454" y="2193925"/>
            <a:ext cx="49834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224454" y="1489075"/>
            <a:ext cx="4983480" cy="641350"/>
          </a:xfrm>
        </p:spPr>
        <p:txBody>
          <a:bodyPr anchor="b"/>
          <a:lstStyle>
            <a:lvl1pPr marL="0" indent="0">
              <a:buNone/>
              <a:defRPr sz="24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 name="Title 1"/>
          <p:cNvSpPr>
            <a:spLocks noGrp="1"/>
          </p:cNvSpPr>
          <p:nvPr>
            <p:ph type="title"/>
          </p:nvPr>
        </p:nvSpPr>
        <p:spPr>
          <a:xfrm>
            <a:off x="1224454" y="274638"/>
            <a:ext cx="10122996"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79035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B90C9F-8B7D-49D2-9820-A92EA66BAD43}" type="datetime1">
              <a:rPr lang="en-US" smtClean="0"/>
              <a:t>5/17/2021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422B5-12DA-40CC-AE4D-EB9F472458FF}"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0734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4059C-4DF7-43AB-9953-A9E9C32BDFAB}" type="datetime1">
              <a:rPr lang="en-US" smtClean="0"/>
              <a:t>5/17/2021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4150387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7C3EC7-B7A8-467B-A043-A6BA6621D453}"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3" name="Content Placeholder 2"/>
          <p:cNvSpPr>
            <a:spLocks noGrp="1"/>
          </p:cNvSpPr>
          <p:nvPr>
            <p:ph idx="1"/>
          </p:nvPr>
        </p:nvSpPr>
        <p:spPr>
          <a:xfrm>
            <a:off x="5411619" y="987425"/>
            <a:ext cx="59436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2913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2" name="Title 1"/>
          <p:cNvSpPr>
            <a:spLocks noGrp="1"/>
          </p:cNvSpPr>
          <p:nvPr>
            <p:ph type="title"/>
          </p:nvPr>
        </p:nvSpPr>
        <p:spPr>
          <a:xfrm>
            <a:off x="122913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14110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656EBB-3674-4C80-A7FF-3B979F5315DA}" type="datetime1">
              <a:rPr lang="en-US" smtClean="0"/>
              <a:t>5/17/2021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
        <p:nvSpPr>
          <p:cNvPr id="3" name="Picture Placeholder 2"/>
          <p:cNvSpPr>
            <a:spLocks noGrp="1"/>
          </p:cNvSpPr>
          <p:nvPr>
            <p:ph type="pic" idx="1"/>
          </p:nvPr>
        </p:nvSpPr>
        <p:spPr>
          <a:xfrm>
            <a:off x="5396249" y="987425"/>
            <a:ext cx="59436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22767"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2" name="Title 1"/>
          <p:cNvSpPr>
            <a:spLocks noGrp="1"/>
          </p:cNvSpPr>
          <p:nvPr>
            <p:ph type="title"/>
          </p:nvPr>
        </p:nvSpPr>
        <p:spPr>
          <a:xfrm>
            <a:off x="1222767"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426013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1248508" cy="365125"/>
          </a:xfrm>
          <a:prstGeom prst="rect">
            <a:avLst/>
          </a:prstGeom>
        </p:spPr>
        <p:txBody>
          <a:bodyPr vert="horz" lIns="91440" tIns="45720" rIns="91440" bIns="45720" rtlCol="0" anchor="ctr"/>
          <a:lstStyle>
            <a:lvl1pPr algn="l">
              <a:defRPr sz="1200">
                <a:solidFill>
                  <a:schemeClr val="accent6">
                    <a:lumMod val="20000"/>
                    <a:lumOff val="80000"/>
                  </a:schemeClr>
                </a:solidFill>
              </a:defRPr>
            </a:lvl1pPr>
          </a:lstStyle>
          <a:p>
            <a:fld id="{79F0484A-F300-4B64-A3A1-4509DE43DA60}" type="datetime1">
              <a:rPr lang="en-US" smtClean="0"/>
              <a:t>5/17/2021</a:t>
            </a:fld>
            <a:endParaRPr lang="en-US" dirty="0"/>
          </a:p>
        </p:txBody>
      </p:sp>
      <p:sp>
        <p:nvSpPr>
          <p:cNvPr id="5" name="Footer Placeholder 4"/>
          <p:cNvSpPr>
            <a:spLocks noGrp="1"/>
          </p:cNvSpPr>
          <p:nvPr>
            <p:ph type="ftr" sz="quarter" idx="3"/>
          </p:nvPr>
        </p:nvSpPr>
        <p:spPr>
          <a:xfrm>
            <a:off x="3147644" y="6356350"/>
            <a:ext cx="5926015" cy="365125"/>
          </a:xfrm>
          <a:prstGeom prst="rect">
            <a:avLst/>
          </a:prstGeom>
        </p:spPr>
        <p:txBody>
          <a:bodyPr vert="horz" lIns="91440" tIns="45720" rIns="91440" bIns="45720" rtlCol="0" anchor="ctr"/>
          <a:lstStyle>
            <a:lvl1pPr algn="ctr">
              <a:defRPr sz="1200">
                <a:solidFill>
                  <a:schemeClr val="accent6">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0585938" y="6356350"/>
            <a:ext cx="767862" cy="365125"/>
          </a:xfrm>
          <a:prstGeom prst="rect">
            <a:avLst/>
          </a:prstGeom>
        </p:spPr>
        <p:txBody>
          <a:bodyPr vert="horz" lIns="91440" tIns="45720" rIns="91440" bIns="45720" rtlCol="0" anchor="ctr"/>
          <a:lstStyle>
            <a:lvl1pPr algn="r">
              <a:defRPr sz="1200">
                <a:solidFill>
                  <a:schemeClr val="accent6">
                    <a:lumMod val="20000"/>
                    <a:lumOff val="80000"/>
                  </a:schemeClr>
                </a:solidFill>
              </a:defRPr>
            </a:lvl1pPr>
          </a:lstStyle>
          <a:p>
            <a:fld id="{842422B5-12DA-40CC-AE4D-EB9F472458FF}" type="slidenum">
              <a:rPr lang="en-US" smtClean="0"/>
              <a:pPr/>
              <a:t>‹#›</a:t>
            </a:fld>
            <a:endParaRPr lang="en-US"/>
          </a:p>
        </p:txBody>
      </p:sp>
      <p:sp>
        <p:nvSpPr>
          <p:cNvPr id="3" name="Text Placeholder 2"/>
          <p:cNvSpPr>
            <a:spLocks noGrp="1"/>
          </p:cNvSpPr>
          <p:nvPr>
            <p:ph type="body" idx="1"/>
          </p:nvPr>
        </p:nvSpPr>
        <p:spPr>
          <a:xfrm>
            <a:off x="1219200" y="1825625"/>
            <a:ext cx="10134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9200" y="365125"/>
            <a:ext cx="10134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731899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b="0" kern="1200" cap="none" spc="0">
          <a:ln w="0">
            <a:solidFill>
              <a:schemeClr val="accent1">
                <a:lumMod val="75000"/>
              </a:schemeClr>
            </a:solidFill>
          </a:ln>
          <a:solidFill>
            <a:schemeClr val="accent6"/>
          </a:solidFill>
          <a:effectLst>
            <a:outerShdw blurRad="38100" dist="25400" dir="5400000" algn="ctr" rotWithShape="0">
              <a:srgbClr val="6E747A">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2800" kern="1200">
          <a:solidFill>
            <a:schemeClr val="accent6">
              <a:lumMod val="20000"/>
              <a:lumOff val="80000"/>
            </a:schemeClr>
          </a:solidFill>
          <a:latin typeface="+mn-lt"/>
          <a:ea typeface="+mn-ea"/>
          <a:cs typeface="+mn-cs"/>
        </a:defRPr>
      </a:lvl1pPr>
      <a:lvl2pPr marL="6858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2400" kern="1200">
          <a:solidFill>
            <a:schemeClr val="accent6">
              <a:lumMod val="20000"/>
              <a:lumOff val="80000"/>
            </a:schemeClr>
          </a:solidFill>
          <a:latin typeface="+mn-lt"/>
          <a:ea typeface="+mn-ea"/>
          <a:cs typeface="+mn-cs"/>
        </a:defRPr>
      </a:lvl2pPr>
      <a:lvl3pPr marL="11430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2000" kern="1200">
          <a:solidFill>
            <a:schemeClr val="accent6">
              <a:lumMod val="20000"/>
              <a:lumOff val="80000"/>
            </a:schemeClr>
          </a:solidFill>
          <a:latin typeface="+mn-lt"/>
          <a:ea typeface="+mn-ea"/>
          <a:cs typeface="+mn-cs"/>
        </a:defRPr>
      </a:lvl3pPr>
      <a:lvl4pPr marL="16002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4pPr>
      <a:lvl5pPr marL="20574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5pPr>
      <a:lvl6pPr marL="25146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6pPr>
      <a:lvl7pPr marL="29718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7pPr>
      <a:lvl8pPr marL="34290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8pPr>
      <a:lvl9pPr marL="3886200" indent="-228600" algn="l" defTabSz="914400" rtl="0" eaLnBrk="1" latinLnBrk="0" hangingPunct="1">
        <a:lnSpc>
          <a:spcPct val="90000"/>
        </a:lnSpc>
        <a:spcBef>
          <a:spcPct val="30000"/>
        </a:spcBef>
        <a:buClr>
          <a:schemeClr val="accent4">
            <a:lumMod val="75000"/>
          </a:schemeClr>
        </a:buClr>
        <a:buSzPct val="70000"/>
        <a:buFont typeface="Wingdings 3" panose="05040102010807070707" pitchFamily="18" charset="2"/>
        <a:buChar char="u"/>
        <a:defRPr sz="1800" kern="1200">
          <a:solidFill>
            <a:schemeClr val="accent6">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768" userDrawn="1">
          <p15:clr>
            <a:srgbClr val="F26B43"/>
          </p15:clr>
        </p15:guide>
        <p15:guide id="2" pos="7152" userDrawn="1">
          <p15:clr>
            <a:srgbClr val="F26B43"/>
          </p15:clr>
        </p15:guide>
        <p15:guide id="3"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902804"/>
            <a:ext cx="9144000" cy="1655762"/>
          </a:xfrm>
        </p:spPr>
        <p:txBody>
          <a:bodyPr>
            <a:normAutofit/>
          </a:bodyPr>
          <a:lstStyle/>
          <a:p>
            <a:r>
              <a:rPr lang="en-US" sz="4000" dirty="0" smtClean="0"/>
              <a:t>Mindfulness</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3543" y="1429554"/>
            <a:ext cx="9684913" cy="3335628"/>
          </a:xfrm>
          <a:prstGeom prst="rect">
            <a:avLst/>
          </a:prstGeom>
        </p:spPr>
      </p:pic>
    </p:spTree>
    <p:extLst>
      <p:ext uri="{BB962C8B-B14F-4D97-AF65-F5344CB8AC3E}">
        <p14:creationId xmlns:p14="http://schemas.microsoft.com/office/powerpoint/2010/main" val="372761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8648" y="0"/>
            <a:ext cx="10453351" cy="6858000"/>
          </a:xfrm>
          <a:prstGeom prst="rect">
            <a:avLst/>
          </a:prstGeom>
        </p:spPr>
      </p:pic>
    </p:spTree>
    <p:extLst>
      <p:ext uri="{BB962C8B-B14F-4D97-AF65-F5344CB8AC3E}">
        <p14:creationId xmlns:p14="http://schemas.microsoft.com/office/powerpoint/2010/main" val="290760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224296" y="2163651"/>
            <a:ext cx="10778814" cy="4391694"/>
          </a:xfrm>
        </p:spPr>
        <p:txBody>
          <a:bodyPr>
            <a:normAutofit/>
          </a:bodyPr>
          <a:lstStyle/>
          <a:p>
            <a:endParaRPr lang="en-US" sz="2400" dirty="0" smtClean="0"/>
          </a:p>
          <a:p>
            <a:pPr marL="0" indent="0" algn="ctr">
              <a:buNone/>
            </a:pPr>
            <a:r>
              <a:rPr lang="en-US" sz="2400" b="1" dirty="0" smtClean="0"/>
              <a:t>How are you working to improve your mind and soul?</a:t>
            </a:r>
          </a:p>
          <a:p>
            <a:pPr marL="0" indent="0" algn="ctr">
              <a:buNone/>
            </a:pPr>
            <a:r>
              <a:rPr lang="en-US" sz="2400" b="1" dirty="0"/>
              <a:t>What feeds your </a:t>
            </a:r>
            <a:r>
              <a:rPr lang="en-US" sz="2400" b="1" dirty="0" smtClean="0"/>
              <a:t>soul?</a:t>
            </a:r>
          </a:p>
          <a:p>
            <a:pPr marL="0" indent="0" algn="ctr">
              <a:buNone/>
            </a:pPr>
            <a:r>
              <a:rPr lang="en-US" sz="2400" b="1" dirty="0"/>
              <a:t>Does the heart matter?</a:t>
            </a:r>
          </a:p>
          <a:p>
            <a:endParaRPr lang="en-US" sz="2000" dirty="0" smtClean="0"/>
          </a:p>
          <a:p>
            <a:r>
              <a:rPr lang="en-US" sz="2200" dirty="0" smtClean="0"/>
              <a:t>What things do you do that make you most happy?</a:t>
            </a:r>
          </a:p>
          <a:p>
            <a:r>
              <a:rPr lang="en-US" sz="2200" dirty="0" smtClean="0"/>
              <a:t>What inspires you and gives you peace?</a:t>
            </a:r>
          </a:p>
          <a:p>
            <a:r>
              <a:rPr lang="en-US" sz="2200" dirty="0" smtClean="0"/>
              <a:t>What are songs, books, movies, etc., that make you want to be/do better?</a:t>
            </a:r>
          </a:p>
          <a:p>
            <a:r>
              <a:rPr lang="en-US" sz="2200" dirty="0" smtClean="0"/>
              <a:t>Can you think of someone really good at making people happy?</a:t>
            </a:r>
          </a:p>
          <a:p>
            <a:pPr lvl="1"/>
            <a:r>
              <a:rPr lang="en-US" sz="2000" dirty="0" smtClean="0"/>
              <a:t>What are their characteristics?</a:t>
            </a:r>
          </a:p>
          <a:p>
            <a:endParaRPr lang="en-US" dirty="0"/>
          </a:p>
        </p:txBody>
      </p:sp>
      <p:sp>
        <p:nvSpPr>
          <p:cNvPr id="2" name="Title 1"/>
          <p:cNvSpPr>
            <a:spLocks noGrp="1"/>
          </p:cNvSpPr>
          <p:nvPr>
            <p:ph type="title"/>
          </p:nvPr>
        </p:nvSpPr>
        <p:spPr>
          <a:xfrm>
            <a:off x="1622737" y="365125"/>
            <a:ext cx="9740687" cy="1798526"/>
          </a:xfrm>
        </p:spPr>
        <p:txBody>
          <a:bodyPr>
            <a:normAutofit/>
          </a:bodyPr>
          <a:lstStyle/>
          <a:p>
            <a:pPr algn="ctr"/>
            <a:r>
              <a:rPr lang="en-US" sz="3500" b="1" i="1" dirty="0" smtClean="0"/>
              <a:t>Group Chat</a:t>
            </a:r>
            <a:r>
              <a:rPr lang="en-US" sz="3500" dirty="0" smtClean="0"/>
              <a:t/>
            </a:r>
            <a:br>
              <a:rPr lang="en-US" sz="3500" dirty="0" smtClean="0"/>
            </a:br>
            <a:r>
              <a:rPr lang="en-US" sz="3500" dirty="0" smtClean="0"/>
              <a:t>Sharpening the Saw: Mind and Soul</a:t>
            </a:r>
            <a:br>
              <a:rPr lang="en-US" sz="3500" dirty="0" smtClean="0"/>
            </a:br>
            <a:r>
              <a:rPr lang="en-US" sz="3000" dirty="0" smtClean="0"/>
              <a:t>(11:00-11:10)</a:t>
            </a:r>
            <a:endParaRPr lang="en-US" sz="3000" dirty="0"/>
          </a:p>
        </p:txBody>
      </p:sp>
    </p:spTree>
    <p:extLst>
      <p:ext uri="{BB962C8B-B14F-4D97-AF65-F5344CB8AC3E}">
        <p14:creationId xmlns:p14="http://schemas.microsoft.com/office/powerpoint/2010/main" val="280903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224296" y="1983346"/>
            <a:ext cx="10778814" cy="4571999"/>
          </a:xfrm>
        </p:spPr>
        <p:txBody>
          <a:bodyPr>
            <a:normAutofit/>
          </a:bodyPr>
          <a:lstStyle/>
          <a:p>
            <a:endParaRPr lang="en-US" sz="2000" dirty="0" smtClean="0"/>
          </a:p>
          <a:p>
            <a:r>
              <a:rPr lang="en-US" sz="2000" dirty="0" smtClean="0"/>
              <a:t>Walk through and/or around Withers for 10 minutes. Look around and pay attention to the environment. Focus on something you haven’t really paid attention to before. Choose something and </a:t>
            </a:r>
            <a:r>
              <a:rPr lang="en-US" sz="2000" dirty="0"/>
              <a:t>focus on watching it for a minute or two. This could be a flower or an insect, </a:t>
            </a:r>
            <a:r>
              <a:rPr lang="en-US" sz="2000" dirty="0" smtClean="0"/>
              <a:t>the clouds, a crack in the wall, etc. </a:t>
            </a:r>
          </a:p>
          <a:p>
            <a:endParaRPr lang="en-US" sz="2000" dirty="0" smtClean="0"/>
          </a:p>
          <a:p>
            <a:r>
              <a:rPr lang="en-US" sz="2000" dirty="0" smtClean="0"/>
              <a:t>Don’t </a:t>
            </a:r>
            <a:r>
              <a:rPr lang="en-US" sz="2000" dirty="0"/>
              <a:t>do anything except notice the thing you are looking at. Simply relax into watching for as long as your concentration allows</a:t>
            </a:r>
            <a:r>
              <a:rPr lang="en-US" sz="2000" dirty="0" smtClean="0"/>
              <a:t>.</a:t>
            </a:r>
          </a:p>
          <a:p>
            <a:endParaRPr lang="en-US" sz="2000" dirty="0"/>
          </a:p>
          <a:p>
            <a:r>
              <a:rPr lang="en-US" sz="2000" dirty="0"/>
              <a:t>Look at this object as if you are seeing it for the first time</a:t>
            </a:r>
            <a:r>
              <a:rPr lang="en-US" sz="2000" dirty="0" smtClean="0"/>
              <a:t>.</a:t>
            </a:r>
          </a:p>
          <a:p>
            <a:endParaRPr lang="en-US" sz="2000" dirty="0"/>
          </a:p>
          <a:p>
            <a:r>
              <a:rPr lang="en-US" sz="2000" dirty="0"/>
              <a:t>Visually explore every aspect of its formation, and allow yourself to be consumed by its presence.</a:t>
            </a:r>
          </a:p>
          <a:p>
            <a:endParaRPr lang="en-US" dirty="0"/>
          </a:p>
        </p:txBody>
      </p:sp>
      <p:sp>
        <p:nvSpPr>
          <p:cNvPr id="2" name="Title 1"/>
          <p:cNvSpPr>
            <a:spLocks noGrp="1"/>
          </p:cNvSpPr>
          <p:nvPr>
            <p:ph type="title"/>
          </p:nvPr>
        </p:nvSpPr>
        <p:spPr>
          <a:xfrm>
            <a:off x="1622737" y="365125"/>
            <a:ext cx="9740687" cy="1347765"/>
          </a:xfrm>
        </p:spPr>
        <p:txBody>
          <a:bodyPr>
            <a:normAutofit/>
          </a:bodyPr>
          <a:lstStyle/>
          <a:p>
            <a:pPr algn="ctr"/>
            <a:r>
              <a:rPr lang="en-US" sz="3500" dirty="0" smtClean="0"/>
              <a:t>Mindful Observation: Mindfulness Walk</a:t>
            </a:r>
            <a:br>
              <a:rPr lang="en-US" sz="3500" dirty="0" smtClean="0"/>
            </a:br>
            <a:r>
              <a:rPr lang="en-US" sz="3000" dirty="0" smtClean="0"/>
              <a:t>(11:15-11:30)</a:t>
            </a:r>
            <a:endParaRPr lang="en-US" sz="3000" dirty="0"/>
          </a:p>
        </p:txBody>
      </p:sp>
    </p:spTree>
    <p:extLst>
      <p:ext uri="{BB962C8B-B14F-4D97-AF65-F5344CB8AC3E}">
        <p14:creationId xmlns:p14="http://schemas.microsoft.com/office/powerpoint/2010/main" val="163202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224296" y="2034862"/>
            <a:ext cx="10778814" cy="4520483"/>
          </a:xfrm>
        </p:spPr>
        <p:txBody>
          <a:bodyPr>
            <a:normAutofit/>
          </a:bodyPr>
          <a:lstStyle/>
          <a:p>
            <a:r>
              <a:rPr lang="en-US" dirty="0"/>
              <a:t>This exercise is simple but incredibly powerful because it helps you notice and appreciate seemingly simple elements of your environment in a more profound way</a:t>
            </a:r>
            <a:r>
              <a:rPr lang="en-US" dirty="0" smtClean="0"/>
              <a:t>.</a:t>
            </a:r>
          </a:p>
          <a:p>
            <a:endParaRPr lang="en-US" dirty="0"/>
          </a:p>
          <a:p>
            <a:r>
              <a:rPr lang="en-US" dirty="0"/>
              <a:t>The exercise is designed to connect us with the beauty of the natural environment, something that is easily missed when we are rushing around in the car or hopping on and off trains on the way to work.</a:t>
            </a:r>
          </a:p>
          <a:p>
            <a:endParaRPr lang="en-US" dirty="0"/>
          </a:p>
        </p:txBody>
      </p:sp>
      <p:sp>
        <p:nvSpPr>
          <p:cNvPr id="2" name="Title 1"/>
          <p:cNvSpPr>
            <a:spLocks noGrp="1"/>
          </p:cNvSpPr>
          <p:nvPr>
            <p:ph type="title"/>
          </p:nvPr>
        </p:nvSpPr>
        <p:spPr>
          <a:xfrm>
            <a:off x="1622737" y="365125"/>
            <a:ext cx="9740687" cy="1218976"/>
          </a:xfrm>
        </p:spPr>
        <p:txBody>
          <a:bodyPr>
            <a:normAutofit/>
          </a:bodyPr>
          <a:lstStyle/>
          <a:p>
            <a:pPr algn="ctr"/>
            <a:r>
              <a:rPr lang="en-US" sz="3500" dirty="0" smtClean="0"/>
              <a:t>Mindfulness Walk Debrief</a:t>
            </a:r>
            <a:br>
              <a:rPr lang="en-US" sz="3500" dirty="0" smtClean="0"/>
            </a:br>
            <a:r>
              <a:rPr lang="en-US" sz="3500" dirty="0" smtClean="0"/>
              <a:t>(11:30-11:40)</a:t>
            </a:r>
            <a:endParaRPr lang="en-US" sz="3500" dirty="0"/>
          </a:p>
        </p:txBody>
      </p:sp>
    </p:spTree>
    <p:extLst>
      <p:ext uri="{BB962C8B-B14F-4D97-AF65-F5344CB8AC3E}">
        <p14:creationId xmlns:p14="http://schemas.microsoft.com/office/powerpoint/2010/main" val="326263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00010" y="365125"/>
            <a:ext cx="9653789" cy="1325563"/>
          </a:xfrm>
        </p:spPr>
        <p:txBody>
          <a:bodyPr>
            <a:normAutofit fontScale="90000"/>
          </a:bodyPr>
          <a:lstStyle/>
          <a:p>
            <a:pPr algn="ctr"/>
            <a:r>
              <a:rPr lang="en-US" dirty="0" smtClean="0"/>
              <a:t>M&amp;Ms and Mindfulness</a:t>
            </a:r>
            <a:br>
              <a:rPr lang="en-US" dirty="0" smtClean="0"/>
            </a:br>
            <a:r>
              <a:rPr lang="en-US" sz="3900" dirty="0" smtClean="0"/>
              <a:t>(11:40-11:50)</a:t>
            </a:r>
            <a:endParaRPr lang="en-US" sz="39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6077" y="2356459"/>
            <a:ext cx="7894749" cy="2674961"/>
          </a:xfrm>
          <a:prstGeom prst="rect">
            <a:avLst/>
          </a:prstGeom>
        </p:spPr>
      </p:pic>
    </p:spTree>
    <p:extLst>
      <p:ext uri="{BB962C8B-B14F-4D97-AF65-F5344CB8AC3E}">
        <p14:creationId xmlns:p14="http://schemas.microsoft.com/office/powerpoint/2010/main" val="223772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224296" y="1506828"/>
            <a:ext cx="10778814" cy="5048517"/>
          </a:xfrm>
        </p:spPr>
        <p:txBody>
          <a:bodyPr>
            <a:normAutofit fontScale="70000" lnSpcReduction="20000"/>
          </a:bodyPr>
          <a:lstStyle/>
          <a:p>
            <a:r>
              <a:rPr lang="en-US" dirty="0" smtClean="0"/>
              <a:t>Page 242 (4-11)</a:t>
            </a:r>
          </a:p>
          <a:p>
            <a:pPr marL="0" indent="0">
              <a:buNone/>
            </a:pPr>
            <a:r>
              <a:rPr lang="en-US" b="1" dirty="0"/>
              <a:t>Mindful Appreciation</a:t>
            </a:r>
          </a:p>
          <a:p>
            <a:r>
              <a:rPr lang="en-US" dirty="0"/>
              <a:t>In this last exercise, all you have to do is notice 5 things in your day that usually go unappreciated.</a:t>
            </a:r>
          </a:p>
          <a:p>
            <a:r>
              <a:rPr lang="en-US" dirty="0"/>
              <a:t>These things can be objects or people; it’s up to you. Use a notepad to check off 5 by the end of the day.</a:t>
            </a:r>
          </a:p>
          <a:p>
            <a:r>
              <a:rPr lang="en-US" dirty="0"/>
              <a:t>The point of this exercise is to simply give thanks and appreciate the seemingly insignificant things in life, the things that support our existence but rarely get a second thought amidst our desire for bigger and better things.</a:t>
            </a:r>
          </a:p>
          <a:p>
            <a:pPr lvl="1"/>
            <a:r>
              <a:rPr lang="en-US" dirty="0" smtClean="0"/>
              <a:t>Do </a:t>
            </a:r>
            <a:r>
              <a:rPr lang="en-US" dirty="0"/>
              <a:t>you know how these things/processes came to exist, or how they really work?</a:t>
            </a:r>
          </a:p>
          <a:p>
            <a:pPr lvl="1"/>
            <a:r>
              <a:rPr lang="en-US" dirty="0"/>
              <a:t>Have you ever properly acknowledged how these things benefit your life and the lives of others?</a:t>
            </a:r>
          </a:p>
          <a:p>
            <a:pPr lvl="1"/>
            <a:r>
              <a:rPr lang="en-US" dirty="0"/>
              <a:t>Have you ever thought about what life might be like without these things?</a:t>
            </a:r>
          </a:p>
          <a:p>
            <a:pPr lvl="1"/>
            <a:r>
              <a:rPr lang="en-US" dirty="0"/>
              <a:t>Have you ever stopped to notice their finer, more intricate details?</a:t>
            </a:r>
          </a:p>
          <a:p>
            <a:pPr lvl="1"/>
            <a:r>
              <a:rPr lang="en-US" dirty="0"/>
              <a:t>Have you ever sat down and thought about the relationships between these things and how together they play an interconnected role in the functioning of the earth?</a:t>
            </a:r>
          </a:p>
          <a:p>
            <a:r>
              <a:rPr lang="en-US" dirty="0"/>
              <a:t>Once you have identified your 5 things, make it your duty to find out everything you can about their creation and purpose to truly appreciate the way in which they support your life.</a:t>
            </a:r>
          </a:p>
          <a:p>
            <a:endParaRPr lang="en-US" dirty="0" smtClean="0"/>
          </a:p>
          <a:p>
            <a:endParaRPr lang="en-US" dirty="0"/>
          </a:p>
          <a:p>
            <a:endParaRPr lang="en-US" dirty="0"/>
          </a:p>
        </p:txBody>
      </p:sp>
      <p:sp>
        <p:nvSpPr>
          <p:cNvPr id="2" name="Title 1"/>
          <p:cNvSpPr>
            <a:spLocks noGrp="1"/>
          </p:cNvSpPr>
          <p:nvPr>
            <p:ph type="title"/>
          </p:nvPr>
        </p:nvSpPr>
        <p:spPr>
          <a:xfrm>
            <a:off x="1622737" y="365125"/>
            <a:ext cx="9740687" cy="897005"/>
          </a:xfrm>
        </p:spPr>
        <p:txBody>
          <a:bodyPr>
            <a:normAutofit/>
          </a:bodyPr>
          <a:lstStyle/>
          <a:p>
            <a:pPr algn="ctr"/>
            <a:r>
              <a:rPr lang="en-US" sz="2500" dirty="0" smtClean="0"/>
              <a:t>Baby Steps to Sharpen the Saw</a:t>
            </a:r>
            <a:br>
              <a:rPr lang="en-US" sz="2500" dirty="0" smtClean="0"/>
            </a:br>
            <a:r>
              <a:rPr lang="en-US" sz="2500" dirty="0" smtClean="0"/>
              <a:t>(11:50-12)</a:t>
            </a:r>
            <a:endParaRPr lang="en-US" sz="2500" dirty="0"/>
          </a:p>
        </p:txBody>
      </p:sp>
    </p:spTree>
    <p:extLst>
      <p:ext uri="{BB962C8B-B14F-4D97-AF65-F5344CB8AC3E}">
        <p14:creationId xmlns:p14="http://schemas.microsoft.com/office/powerpoint/2010/main" val="404999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hirligig design templat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4">
            <a:shade val="50000"/>
          </a:schemeClr>
        </a:lnRef>
        <a:fillRef idx="1">
          <a:schemeClr val="accent4"/>
        </a:fillRef>
        <a:effectRef idx="0">
          <a:schemeClr val="accent4"/>
        </a:effectRef>
        <a:fontRef idx="minor">
          <a:schemeClr val="lt1"/>
        </a:fontRef>
      </a:style>
    </a:spDef>
    <a:lnDef>
      <a:spPr/>
      <a:bodyPr/>
      <a:lstStyle/>
      <a:style>
        <a:lnRef idx="1">
          <a:schemeClr val="accent4"/>
        </a:lnRef>
        <a:fillRef idx="0">
          <a:schemeClr val="accent4"/>
        </a:fillRef>
        <a:effectRef idx="0">
          <a:schemeClr val="accent4"/>
        </a:effectRef>
        <a:fontRef idx="minor">
          <a:schemeClr val="tx1"/>
        </a:fontRef>
      </a:style>
    </a:lnDef>
    <a:txDef>
      <a:spPr>
        <a:noFill/>
        <a:ln>
          <a:solidFill>
            <a:schemeClr val="accent4">
              <a:lumMod val="50000"/>
            </a:schemeClr>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Whirligig design template" id="{C20C433A-93F8-478B-AC4D-DD4E52A28B92}" vid="{C901235C-D99E-4DA4-B3B6-5E8DC515C8A8}"/>
    </a:ext>
  </a:ext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F9C49E1-11F2-4EB9-9390-F2D155C1AA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Whirligig design slides</Template>
  <TotalTime>0</TotalTime>
  <Words>529</Words>
  <Application>Microsoft Office PowerPoint</Application>
  <PresentationFormat>Widescreen</PresentationFormat>
  <Paragraphs>40</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Whirligig design template</vt:lpstr>
      <vt:lpstr>PowerPoint Presentation</vt:lpstr>
      <vt:lpstr>PowerPoint Presentation</vt:lpstr>
      <vt:lpstr>Group Chat Sharpening the Saw: Mind and Soul (11:00-11:10)</vt:lpstr>
      <vt:lpstr>Mindful Observation: Mindfulness Walk (11:15-11:30)</vt:lpstr>
      <vt:lpstr>Mindfulness Walk Debrief (11:30-11:40)</vt:lpstr>
      <vt:lpstr>M&amp;Ms and Mindfulness (11:40-11:50)</vt:lpstr>
      <vt:lpstr>Baby Steps to Sharpen the Saw (11:50-12)</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2017-10-19T03:04:09Z</dcterms:created>
  <dcterms:modified xsi:type="dcterms:W3CDTF">2021-05-17T16:53:45Z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TC034606169991</vt:lpwstr>
  </property>
</Properties>
</file>