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0.xml" ContentType="application/vnd.openxmlformats-officedocument.presentationml.slide+xml"/>
  <Default Extension="emf" ContentType="image/x-emf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4" r:id="rId1"/>
    <p:sldMasterId id="2147483686" r:id="rId2"/>
  </p:sldMasterIdLst>
  <p:notesMasterIdLst>
    <p:notesMasterId r:id="rId26"/>
  </p:notesMasterIdLst>
  <p:sldIdLst>
    <p:sldId id="257" r:id="rId3"/>
    <p:sldId id="258" r:id="rId4"/>
    <p:sldId id="259" r:id="rId5"/>
    <p:sldId id="260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69" r:id="rId15"/>
    <p:sldId id="270" r:id="rId16"/>
    <p:sldId id="274" r:id="rId17"/>
    <p:sldId id="272" r:id="rId18"/>
    <p:sldId id="275" r:id="rId19"/>
    <p:sldId id="273" r:id="rId20"/>
    <p:sldId id="277" r:id="rId21"/>
    <p:sldId id="278" r:id="rId22"/>
    <p:sldId id="276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  </p:ext>
    </p:extLst>
  </p:showPr>
  <p:clrMru>
    <a:srgbClr val="62B3E4"/>
    <a:srgbClr val="063583"/>
    <a:srgbClr val="053580"/>
    <a:srgbClr val="468CBD"/>
    <a:srgbClr val="0099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10"/>
    <p:restoredTop sz="88630" autoAdjust="0"/>
  </p:normalViewPr>
  <p:slideViewPr>
    <p:cSldViewPr>
      <p:cViewPr>
        <p:scale>
          <a:sx n="70" d="100"/>
          <a:sy n="70" d="100"/>
        </p:scale>
        <p:origin x="-3560" y="-1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948A7-7707-4CC7-98B1-EE50FE724CD3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0A880-17E4-42FE-8EA4-DC350836A9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475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D0108-2DD2-4DF8-8E31-D84D4FBA1CF4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1617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B233C782-DE54-44A3-B774-1F0C54181FC3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6782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5CCA69AE-AF20-40C4-BA8A-D31E3E6D72DC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4841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B42012EE-E004-46A7-89B2-E5ABADB0BF5D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6088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D0108-2DD2-4DF8-8E31-D84D4FBA1CF4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710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BA86CEBC-6790-47BD-A23A-4702AF9A0698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1071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301BED2B-DCA3-411E-BCA4-B67CE5104491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679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F7033FB0-48DB-4F5A-9BD1-6C4D4797FC9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32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/>
            <a:endParaRPr lang="en-US" altLang="en-US" dirty="0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659C3DBE-D1EB-401A-AE94-8F45CDADDCCC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67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92609829-826F-4021-8C0E-2275A8FEFEC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22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A880-17E4-42FE-8EA4-DC350836A92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283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Bookman Old Style" pitchFamily="18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F5FAF8D5-E7B1-4D45-AC5D-2E70175E976E}" type="slidenum">
              <a:rPr lang="en-US" altLang="en-US">
                <a:solidFill>
                  <a:prstClr val="black"/>
                </a:solidFill>
              </a:rPr>
              <a:pPr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8663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A880-17E4-42FE-8EA4-DC350836A92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2837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A880-17E4-42FE-8EA4-DC350836A92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283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610FB83-3BB6-4511-999F-15FCC3A76B3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897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D0108-2DD2-4DF8-8E31-D84D4FBA1CF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7511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EC0BFB38-B125-487E-97D9-E33BB31C07FC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4851" indent="-224851"/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60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70355BE5-27E2-427B-AA54-E5FF10F9AFE5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98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D0108-2DD2-4DF8-8E31-D84D4FBA1C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118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AAFBBE27-CB22-4838-8A6C-1943804342BF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882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B233C782-DE54-44A3-B774-1F0C54181FC3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3986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B233C782-DE54-44A3-B774-1F0C54181FC3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511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B233C782-DE54-44A3-B774-1F0C54181FC3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664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607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678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424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ADB5-176C-4D87-A6A4-58268D0C45C2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4B10-DFD5-486E-845D-4E8377039EE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730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2844-7999-4592-87BF-54F8B64DD589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89B1-6F41-441A-A7D9-B925E873E26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7099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EB25-F246-48E3-94B3-F89D49CD9024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691C-DA53-4738-ABB3-DD7F9A3AE6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6280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6C83-B8E9-4999-BAFB-EA207F36C800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C9D9-AC34-489A-9873-6FD3895864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9032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57D5-322A-4621-BC8B-D468EEE1BE6F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34B8-08C2-4B79-9F58-39FA32B11B0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229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036F-AEA6-419E-9FC2-A4F232855C3E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12C3-928D-4341-9824-170BC31AA8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393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1363-CA21-4372-9B8C-C9045DA23408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2BE8-0162-4C1A-A0D4-86053A6E817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701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472D-0740-4FA1-9C2F-A17A789D120B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A2D5-FF82-4DCF-B374-29474D3433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15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2150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DCB5-AEA7-46F0-9D65-EE883717FD53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9C83-DD70-4055-8EEA-F8FB8C099B6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3915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ACDD-B620-47C0-A3AF-CCAE778B4D05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4975-788F-45C4-9AC9-E2C9B1CA9C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934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331F-EF86-4941-84B5-F4489BAA0D01}" type="datetime1">
              <a:rPr lang="en-US" altLang="en-US" smtClean="0"/>
              <a:pPr/>
              <a:t>6/1/16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C6589-1B50-4B8B-B51E-FB84C91B8FA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359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828800"/>
            <a:ext cx="39243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828800"/>
            <a:ext cx="39243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14B8E-0179-4B6B-B905-444DAFE5868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DRAFT 8-4-03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E03CD-A874-48AD-B0EF-0E99064FA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6800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8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042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459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755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03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11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808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F55D5-949F-C64C-BBA8-3587A5BD2198}" type="datetimeFigureOut">
              <a:rPr lang="en-US" smtClean="0"/>
              <a:pPr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DD30-1501-A541-8384-6DA04A731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7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4EC29AF-C17C-4C14-A558-0D65DDA32932}" type="datetime1">
              <a:rPr lang="en-US" alt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6/1/16</a:t>
            </a:fld>
            <a:endParaRPr lang="en-US" alt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9E36B41-C5D8-4A83-828C-69A679D3D125}" type="slidenum">
              <a:rPr lang="en-US" alt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  <p:pic>
        <p:nvPicPr>
          <p:cNvPr id="7" name="Picture 6" descr="CERRA_Logos_for web use only_horizontal Main Logo_with leaf icon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91200"/>
            <a:ext cx="1752600" cy="57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9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microsoft.com/office/2007/relationships/media" Target="../media/media1.wav"/><Relationship Id="rId5" Type="http://schemas.openxmlformats.org/officeDocument/2006/relationships/image" Target="../media/image2.png"/><Relationship Id="rId1" Type="http://schemas.openxmlformats.org/officeDocument/2006/relationships/audio" Target="../media/media1.wav"/><Relationship Id="rId2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microsoft.com/office/2007/relationships/media" Target="../media/media10.wav"/><Relationship Id="rId7" Type="http://schemas.openxmlformats.org/officeDocument/2006/relationships/image" Target="../media/image2.png"/><Relationship Id="rId1" Type="http://schemas.openxmlformats.org/officeDocument/2006/relationships/audio" Target="../media/media10.wav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microsoft.com/office/2007/relationships/media" Target="../media/media11.wav"/><Relationship Id="rId7" Type="http://schemas.openxmlformats.org/officeDocument/2006/relationships/image" Target="../media/image2.png"/><Relationship Id="rId1" Type="http://schemas.openxmlformats.org/officeDocument/2006/relationships/audio" Target="../media/media11.wav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6.jpeg"/><Relationship Id="rId5" Type="http://schemas.microsoft.com/office/2007/relationships/media" Target="../media/media12.wav"/><Relationship Id="rId6" Type="http://schemas.openxmlformats.org/officeDocument/2006/relationships/image" Target="../media/image2.png"/><Relationship Id="rId1" Type="http://schemas.openxmlformats.org/officeDocument/2006/relationships/audio" Target="../media/media12.wav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7.jpeg"/><Relationship Id="rId5" Type="http://schemas.microsoft.com/office/2007/relationships/media" Target="../media/media13.wav"/><Relationship Id="rId6" Type="http://schemas.openxmlformats.org/officeDocument/2006/relationships/image" Target="../media/image2.png"/><Relationship Id="rId1" Type="http://schemas.openxmlformats.org/officeDocument/2006/relationships/audio" Target="../media/media13.wav"/><Relationship Id="rId2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8.png"/><Relationship Id="rId5" Type="http://schemas.microsoft.com/office/2007/relationships/media" Target="../media/media14.wav"/><Relationship Id="rId6" Type="http://schemas.openxmlformats.org/officeDocument/2006/relationships/image" Target="../media/image2.png"/><Relationship Id="rId1" Type="http://schemas.openxmlformats.org/officeDocument/2006/relationships/audio" Target="../media/media14.wav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9.jpeg"/><Relationship Id="rId5" Type="http://schemas.openxmlformats.org/officeDocument/2006/relationships/image" Target="../media/image20.gif"/><Relationship Id="rId6" Type="http://schemas.openxmlformats.org/officeDocument/2006/relationships/image" Target="../media/image21.png"/><Relationship Id="rId7" Type="http://schemas.microsoft.com/office/2007/relationships/media" Target="../media/media15.wav"/><Relationship Id="rId8" Type="http://schemas.openxmlformats.org/officeDocument/2006/relationships/image" Target="../media/image2.png"/><Relationship Id="rId9" Type="http://schemas.openxmlformats.org/officeDocument/2006/relationships/image" Target="../media/image18.png"/><Relationship Id="rId1" Type="http://schemas.openxmlformats.org/officeDocument/2006/relationships/audio" Target="../media/media15.wav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2.png"/><Relationship Id="rId5" Type="http://schemas.microsoft.com/office/2007/relationships/media" Target="../media/media16.wav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1" Type="http://schemas.openxmlformats.org/officeDocument/2006/relationships/audio" Target="../media/media16.wav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2.png"/><Relationship Id="rId5" Type="http://schemas.microsoft.com/office/2007/relationships/media" Target="../media/media17.wav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1" Type="http://schemas.openxmlformats.org/officeDocument/2006/relationships/audio" Target="../media/media17.wav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2.png"/><Relationship Id="rId5" Type="http://schemas.microsoft.com/office/2007/relationships/media" Target="../media/media18.wav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1" Type="http://schemas.openxmlformats.org/officeDocument/2006/relationships/audio" Target="../media/media18.wav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3.jpeg"/><Relationship Id="rId5" Type="http://schemas.microsoft.com/office/2007/relationships/media" Target="../media/media19.wav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1" Type="http://schemas.openxmlformats.org/officeDocument/2006/relationships/audio" Target="../media/media19.wav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microsoft.com/office/2007/relationships/media" Target="../media/media2.wav"/><Relationship Id="rId5" Type="http://schemas.openxmlformats.org/officeDocument/2006/relationships/image" Target="../media/image2.png"/><Relationship Id="rId1" Type="http://schemas.openxmlformats.org/officeDocument/2006/relationships/audio" Target="../media/media2.wav"/><Relationship Id="rId2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4.jpeg"/><Relationship Id="rId5" Type="http://schemas.microsoft.com/office/2007/relationships/media" Target="../media/media20.wav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1" Type="http://schemas.openxmlformats.org/officeDocument/2006/relationships/audio" Target="../media/media20.wav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microsoft.com/office/2007/relationships/media" Target="../media/media21.wav"/><Relationship Id="rId5" Type="http://schemas.openxmlformats.org/officeDocument/2006/relationships/image" Target="../media/image2.png"/><Relationship Id="rId6" Type="http://schemas.openxmlformats.org/officeDocument/2006/relationships/image" Target="../media/image24.jpeg"/><Relationship Id="rId7" Type="http://schemas.openxmlformats.org/officeDocument/2006/relationships/image" Target="../media/image18.png"/><Relationship Id="rId1" Type="http://schemas.openxmlformats.org/officeDocument/2006/relationships/audio" Target="../media/media21.wav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microsoft.com/office/2007/relationships/media" Target="../media/media22.wav"/><Relationship Id="rId8" Type="http://schemas.openxmlformats.org/officeDocument/2006/relationships/image" Target="../media/image2.png"/><Relationship Id="rId1" Type="http://schemas.openxmlformats.org/officeDocument/2006/relationships/audio" Target="../media/media22.wav"/><Relationship Id="rId2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microsoft.com/office/2007/relationships/media" Target="../media/media3.wav"/><Relationship Id="rId5" Type="http://schemas.openxmlformats.org/officeDocument/2006/relationships/image" Target="../media/image2.png"/><Relationship Id="rId1" Type="http://schemas.openxmlformats.org/officeDocument/2006/relationships/audio" Target="../media/media3.wav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emf"/><Relationship Id="rId5" Type="http://schemas.microsoft.com/office/2007/relationships/media" Target="../media/media4.wav"/><Relationship Id="rId6" Type="http://schemas.openxmlformats.org/officeDocument/2006/relationships/image" Target="../media/image2.png"/><Relationship Id="rId1" Type="http://schemas.openxmlformats.org/officeDocument/2006/relationships/audio" Target="../media/media4.wav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.png"/><Relationship Id="rId5" Type="http://schemas.microsoft.com/office/2007/relationships/media" Target="../media/media5.wav"/><Relationship Id="rId6" Type="http://schemas.openxmlformats.org/officeDocument/2006/relationships/image" Target="../media/image2.png"/><Relationship Id="rId1" Type="http://schemas.openxmlformats.org/officeDocument/2006/relationships/audio" Target="../media/media5.wav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.emf"/><Relationship Id="rId5" Type="http://schemas.microsoft.com/office/2007/relationships/media" Target="../media/media6.wav"/><Relationship Id="rId6" Type="http://schemas.openxmlformats.org/officeDocument/2006/relationships/image" Target="../media/image2.png"/><Relationship Id="rId1" Type="http://schemas.openxmlformats.org/officeDocument/2006/relationships/audio" Target="../media/media6.wav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microsoft.com/office/2007/relationships/media" Target="../media/media7.wav"/><Relationship Id="rId7" Type="http://schemas.openxmlformats.org/officeDocument/2006/relationships/image" Target="../media/image2.png"/><Relationship Id="rId1" Type="http://schemas.openxmlformats.org/officeDocument/2006/relationships/audio" Target="../media/media7.wav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microsoft.com/office/2007/relationships/media" Target="../media/media8.wav"/><Relationship Id="rId7" Type="http://schemas.openxmlformats.org/officeDocument/2006/relationships/image" Target="../media/image2.png"/><Relationship Id="rId1" Type="http://schemas.openxmlformats.org/officeDocument/2006/relationships/audio" Target="../media/media8.wav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microsoft.com/office/2007/relationships/media" Target="../media/media9.wav"/><Relationship Id="rId7" Type="http://schemas.openxmlformats.org/officeDocument/2006/relationships/image" Target="../media/image2.png"/><Relationship Id="rId1" Type="http://schemas.openxmlformats.org/officeDocument/2006/relationships/audio" Target="../media/media9.wav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371600"/>
            <a:ext cx="807720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Growing Our Own: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A Pre-Collegiate </a:t>
            </a: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Webinar </a:t>
            </a:r>
            <a:r>
              <a:rPr lang="en-US" sz="4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Series</a:t>
            </a:r>
          </a:p>
        </p:txBody>
      </p:sp>
      <p:pic>
        <p:nvPicPr>
          <p:cNvPr id="6" name="Sound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71500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77571" y="2140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615377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playEvt time="0" objId="6"/>
        <p14:stopEvt time="16415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Arthur Region 2 and 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3028" t="10470" r="6013" b="42412"/>
          <a:stretch/>
        </p:blipFill>
        <p:spPr bwMode="auto">
          <a:xfrm>
            <a:off x="6019800" y="2057400"/>
            <a:ext cx="2116499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Kdpack\Desktop\Region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95400"/>
            <a:ext cx="4972163" cy="40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 Facilitator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6884" y="5284906"/>
            <a:ext cx="5614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Arthur Pinckney </a:t>
            </a:r>
            <a:b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</a:b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Region Three: Midlands</a:t>
            </a:r>
            <a:endParaRPr lang="en-US" sz="4000" dirty="0" smtClean="0">
              <a:solidFill>
                <a:srgbClr val="05358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75261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8001000" cy="50292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</p:txBody>
      </p:sp>
      <p:pic>
        <p:nvPicPr>
          <p:cNvPr id="30724" name="Picture 1" descr="Jean Region 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2085" b="30011"/>
          <a:stretch/>
        </p:blipFill>
        <p:spPr bwMode="auto">
          <a:xfrm>
            <a:off x="566738" y="945674"/>
            <a:ext cx="4107976" cy="46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http://cerra.org/media/images/2016/2/2016_Je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399" y="1981200"/>
            <a:ext cx="2229673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 Facilitator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6884" y="5284906"/>
            <a:ext cx="5614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Jean Burden</a:t>
            </a:r>
            <a:b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</a:b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Region Four: Pee Dee</a:t>
            </a:r>
            <a:endParaRPr lang="en-US" sz="4000" dirty="0" smtClean="0">
              <a:solidFill>
                <a:srgbClr val="05358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68325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8001000" cy="50292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</p:txBody>
      </p:sp>
      <p:pic>
        <p:nvPicPr>
          <p:cNvPr id="32772" name="Picture 1" descr="Kelly Region 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889" r="39745" b="36074"/>
          <a:stretch/>
        </p:blipFill>
        <p:spPr bwMode="auto">
          <a:xfrm>
            <a:off x="745963" y="1306998"/>
            <a:ext cx="4425602" cy="389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Kelly Region 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2708" t="9685" r="6790" b="42593"/>
          <a:stretch/>
        </p:blipFill>
        <p:spPr bwMode="auto">
          <a:xfrm>
            <a:off x="5943600" y="2057400"/>
            <a:ext cx="207446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 Facilitator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6884" y="5284906"/>
            <a:ext cx="6529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Kelly Browder</a:t>
            </a:r>
            <a:b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</a:b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Region Five: </a:t>
            </a:r>
            <a:r>
              <a:rPr lang="en-US" sz="400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Lowcountry</a:t>
            </a:r>
            <a:endParaRPr lang="en-US" sz="4000" dirty="0" smtClean="0">
              <a:solidFill>
                <a:srgbClr val="05358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468956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3521121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en-US" dirty="0" smtClean="0"/>
              <a:t> Ambassador for the teaching profession</a:t>
            </a:r>
          </a:p>
          <a:p>
            <a:pPr>
              <a:buBlip>
                <a:blip r:embed="rId4"/>
              </a:buBlip>
            </a:pPr>
            <a:r>
              <a:rPr lang="en-US" dirty="0" smtClean="0"/>
              <a:t> Provide support and assistance</a:t>
            </a:r>
          </a:p>
          <a:p>
            <a:pPr>
              <a:buBlip>
                <a:blip r:embed="rId4"/>
              </a:buBlip>
            </a:pPr>
            <a:r>
              <a:rPr lang="en-US" dirty="0" smtClean="0"/>
              <a:t> Develop relationships with key school and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college/university personnel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Blip>
                <a:blip r:embed="rId4"/>
              </a:buBlip>
            </a:pPr>
            <a:endParaRPr lang="en-US" dirty="0"/>
          </a:p>
        </p:txBody>
      </p:sp>
      <p:pic>
        <p:nvPicPr>
          <p:cNvPr id="8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Role of the Program Facilitator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9021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524000"/>
            <a:ext cx="8001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CERRA’s </a:t>
            </a:r>
          </a:p>
          <a:p>
            <a:r>
              <a:rPr lang="en-US" sz="4000" b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ProTeam</a:t>
            </a:r>
            <a:r>
              <a:rPr 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Program</a:t>
            </a:r>
            <a:endParaRPr 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88353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Statewide View</a:t>
            </a:r>
          </a:p>
        </p:txBody>
      </p:sp>
      <p:pic>
        <p:nvPicPr>
          <p:cNvPr id="58370" name="Picture 2" descr="C:\Users\Kdpack\Desktop\Webinar 1 TC Instructor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642" t="23283" r="9702" b="16020"/>
          <a:stretch/>
        </p:blipFill>
        <p:spPr bwMode="auto">
          <a:xfrm>
            <a:off x="750625" y="1219200"/>
            <a:ext cx="7192371" cy="47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495" y="1981200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74452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8139" y="1371600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3248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8053" y="1905000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92748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1457" y="2781949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37723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279" y="3598981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79452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4369" y="4953000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853" y="3093497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2593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0653" y="3346052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cdn.fbsbx.com/v/t59.2708-21/12520714_10208088633247182_1921831853_n.gif?oh=1664a28696b7434a654c3dc9e3b492d6&amp;oe=57116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3175" y="3910529"/>
            <a:ext cx="311547" cy="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dpack\Desktop\Statewide and Region Site Maps\Slide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242" r="816" b="13000"/>
          <a:stretch/>
        </p:blipFill>
        <p:spPr bwMode="auto">
          <a:xfrm>
            <a:off x="457200" y="1023582"/>
            <a:ext cx="8382000" cy="49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447800" y="3581400"/>
            <a:ext cx="1752600" cy="97280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pic>
        <p:nvPicPr>
          <p:cNvPr id="23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43067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371600"/>
            <a:ext cx="7924800" cy="4419600"/>
          </a:xfrm>
          <a:prstGeom prst="rect">
            <a:avLst/>
          </a:prstGeom>
        </p:spPr>
        <p:txBody>
          <a:bodyPr/>
          <a:lstStyle/>
          <a:p>
            <a:pPr eaLnBrk="1" hangingPunct="1">
              <a:buBlip>
                <a:blip r:embed="rId4"/>
              </a:buBlip>
            </a:pPr>
            <a:r>
              <a:rPr lang="en-US" altLang="en-US" dirty="0" smtClean="0"/>
              <a:t> To make students who exhibit the potential 	for success aware of the skills needed to 	complete college and consider education as 	a viable career option</a:t>
            </a:r>
          </a:p>
          <a:p>
            <a:pPr eaLnBrk="1" hangingPunct="1">
              <a:buBlip>
                <a:blip r:embed="rId4"/>
              </a:buBlip>
            </a:pPr>
            <a:r>
              <a:rPr lang="en-US" altLang="en-US" dirty="0" smtClean="0"/>
              <a:t> To expand the pool of minority and male 	teachers available to the public schools of 	South Carolina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pic>
        <p:nvPicPr>
          <p:cNvPr id="6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ProTeam</a:t>
            </a:r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Mission</a:t>
            </a:r>
            <a:endParaRPr lang="en-US" alt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28967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76400"/>
            <a:ext cx="7924800" cy="3429000"/>
          </a:xfrm>
          <a:prstGeom prst="rect">
            <a:avLst/>
          </a:prstGeom>
        </p:spPr>
        <p:txBody>
          <a:bodyPr/>
          <a:lstStyle/>
          <a:p>
            <a:pPr>
              <a:buSzPct val="100000"/>
              <a:buBlip>
                <a:blip r:embed="rId4"/>
              </a:buBlip>
            </a:pPr>
            <a:r>
              <a:rPr lang="en-US" dirty="0" smtClean="0"/>
              <a:t> 7th </a:t>
            </a:r>
            <a:r>
              <a:rPr lang="en-US" dirty="0"/>
              <a:t>and/or 8th graders</a:t>
            </a:r>
          </a:p>
          <a:p>
            <a:pPr>
              <a:buSzPct val="100000"/>
              <a:buBlip>
                <a:blip r:embed="rId4"/>
              </a:buBlip>
            </a:pPr>
            <a:r>
              <a:rPr lang="en-US" dirty="0" smtClean="0"/>
              <a:t> Top </a:t>
            </a:r>
            <a:r>
              <a:rPr lang="en-US" dirty="0"/>
              <a:t>40% of current grade level</a:t>
            </a:r>
          </a:p>
          <a:p>
            <a:pPr>
              <a:buSzPct val="100000"/>
              <a:buBlip>
                <a:blip r:embed="rId4"/>
              </a:buBlip>
            </a:pPr>
            <a:r>
              <a:rPr lang="en-US" dirty="0" smtClean="0"/>
              <a:t> Positive </a:t>
            </a:r>
            <a:r>
              <a:rPr lang="en-US" dirty="0"/>
              <a:t>recommendations from </a:t>
            </a:r>
            <a:r>
              <a:rPr lang="en-US" dirty="0" smtClean="0"/>
              <a:t>current  	teachers</a:t>
            </a:r>
            <a:endParaRPr lang="en-US" dirty="0"/>
          </a:p>
          <a:p>
            <a:pPr>
              <a:buSzPct val="100000"/>
              <a:buBlip>
                <a:blip r:embed="rId4"/>
              </a:buBlip>
            </a:pPr>
            <a:r>
              <a:rPr lang="en-US" dirty="0" smtClean="0"/>
              <a:t> Disposition </a:t>
            </a:r>
            <a:r>
              <a:rPr lang="en-US" dirty="0"/>
              <a:t>or potential for post-secondary </a:t>
            </a:r>
            <a:r>
              <a:rPr lang="en-US" dirty="0" smtClean="0"/>
              <a:t>	education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pic>
        <p:nvPicPr>
          <p:cNvPr id="6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ProTeam</a:t>
            </a:r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Eligibility Criteria</a:t>
            </a:r>
            <a:endParaRPr lang="en-US" alt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8160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47800" y="1447800"/>
            <a:ext cx="7696200" cy="4419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Blip>
                <a:blip r:embed="rId4"/>
              </a:buBlip>
            </a:pPr>
            <a:r>
              <a:rPr lang="en-US" altLang="en-US" dirty="0" smtClean="0"/>
              <a:t> Develop a strong sense of self</a:t>
            </a:r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en-US" altLang="en-US" dirty="0" smtClean="0"/>
              <a:t> Develop insights into working cooperatively with others</a:t>
            </a:r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en-US" altLang="en-US" dirty="0" smtClean="0"/>
              <a:t> Provide opportunities to experience the art of teaching </a:t>
            </a:r>
            <a:endParaRPr lang="en-US" altLang="en-US" dirty="0"/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en-US" altLang="en-US" dirty="0" smtClean="0"/>
              <a:t> Explore what it means to be a teacher</a:t>
            </a:r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en-US" altLang="en-US" dirty="0" smtClean="0"/>
              <a:t> Develop a professional attitude about life with a dream or vision for the future</a:t>
            </a:r>
            <a:endParaRPr lang="en-US" altLang="en-US" i="1" dirty="0" smtClean="0">
              <a:solidFill>
                <a:schemeClr val="hlink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pic>
        <p:nvPicPr>
          <p:cNvPr id="6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ProTeam</a:t>
            </a:r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Curriculum Goals</a:t>
            </a:r>
            <a:endParaRPr lang="en-US" alt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99674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hop.teachercadets.com/images/pt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3172916" cy="409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i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DreamQuest</a:t>
            </a:r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Curriculum</a:t>
            </a:r>
            <a:endParaRPr lang="en-US" alt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97295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715000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371600"/>
            <a:ext cx="807720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CERRA’s </a:t>
            </a:r>
            <a:b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</a:b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Programs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84934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hop.teachercadets.com/images/pt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590800" cy="334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200400" y="1600200"/>
            <a:ext cx="5943600" cy="3886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One:     I Can Self-Reflect</a:t>
            </a:r>
          </a:p>
          <a:p>
            <a:pPr marL="0" indent="0">
              <a:buNone/>
            </a:pPr>
            <a:endParaRPr lang="en-US" sz="2600" dirty="0" smtClean="0">
              <a:solidFill>
                <a:srgbClr val="62B3E4"/>
              </a:solidFill>
              <a:latin typeface="Helvetica Neue"/>
              <a:cs typeface="Helvetica Neue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Two:     I Can Communicate</a:t>
            </a:r>
          </a:p>
          <a:p>
            <a:pPr marL="0" indent="0">
              <a:buNone/>
            </a:pPr>
            <a:endParaRPr lang="en-US" sz="2600" dirty="0" smtClean="0">
              <a:solidFill>
                <a:srgbClr val="62B3E4"/>
              </a:solidFill>
              <a:latin typeface="Helvetica Neue"/>
              <a:cs typeface="Helvetica Neue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Three:  I Can Be Different</a:t>
            </a:r>
          </a:p>
          <a:p>
            <a:pPr marL="0" indent="0">
              <a:buNone/>
            </a:pPr>
            <a:endParaRPr lang="en-US" sz="2600" dirty="0" smtClean="0">
              <a:solidFill>
                <a:srgbClr val="62B3E4"/>
              </a:solidFill>
              <a:latin typeface="Helvetica Neue"/>
              <a:cs typeface="Helvetica Neue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Four:    I Can Think Positively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ProTeam</a:t>
            </a:r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Curriculum</a:t>
            </a:r>
            <a:endParaRPr lang="en-US" alt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6042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200400" y="1981200"/>
            <a:ext cx="5943600" cy="3200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Five:     I Can Teach Others</a:t>
            </a:r>
          </a:p>
          <a:p>
            <a:pPr marL="0" indent="0">
              <a:buNone/>
            </a:pPr>
            <a:endParaRPr lang="en-US" sz="2600" dirty="0" smtClean="0">
              <a:solidFill>
                <a:srgbClr val="62B3E4"/>
              </a:solidFill>
              <a:latin typeface="Helvetica Neue"/>
              <a:cs typeface="Helvetica Neue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Six:       I Can Make Decisions</a:t>
            </a:r>
          </a:p>
          <a:p>
            <a:pPr marL="0" indent="0">
              <a:buNone/>
            </a:pPr>
            <a:endParaRPr lang="en-US" sz="2600" dirty="0" smtClean="0">
              <a:solidFill>
                <a:srgbClr val="62B3E4"/>
              </a:solidFill>
              <a:latin typeface="Helvetica Neue"/>
              <a:cs typeface="Helvetica Neue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62B3E4"/>
                </a:solidFill>
                <a:latin typeface="Helvetica Neue"/>
                <a:cs typeface="Helvetica Neue"/>
              </a:rPr>
              <a:t>Module Seven:  I Can Plan for a 		            					 Successful Future</a:t>
            </a:r>
            <a:endParaRPr lang="en-US" sz="2600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pic>
        <p:nvPicPr>
          <p:cNvPr id="8" name="Picture 2" descr="http://shop.teachercadets.com/images/pt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590800" cy="334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hotos-3.dropbox.com/t/2/AAC3WiTjlgwBfw1Cw26V_KZv3I9MpSAz8gFBjvKvpRfBoA/12/86502327/png/32x32/1/1460588400/0/2/PROTEAM%20ICON.png/EIesqEMYyegBIAIoAg/AFbya4AOc8zHDKxfpDBV9xfnOCxUYmsBYcc_Je4Qb4s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err="1" smtClean="0">
                <a:solidFill>
                  <a:srgbClr val="62B3E4"/>
                </a:solidFill>
                <a:latin typeface="Helvetica Neue"/>
                <a:cs typeface="Helvetica Neue"/>
              </a:rPr>
              <a:t>ProTeam</a:t>
            </a:r>
            <a:r>
              <a:rPr lang="en-US" altLang="en-US" sz="4000" b="1" dirty="0" smtClean="0">
                <a:solidFill>
                  <a:srgbClr val="62B3E4"/>
                </a:solidFill>
                <a:latin typeface="Helvetica Neue"/>
                <a:cs typeface="Helvetica Neue"/>
              </a:rPr>
              <a:t> Curriculum</a:t>
            </a:r>
            <a:endParaRPr lang="en-US" altLang="en-US" sz="4000" b="1" dirty="0">
              <a:solidFill>
                <a:srgbClr val="62B3E4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849967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81200"/>
            <a:ext cx="7967662" cy="1524000"/>
          </a:xfrm>
        </p:spPr>
        <p:txBody>
          <a:bodyPr>
            <a:noAutofit/>
          </a:bodyPr>
          <a:lstStyle/>
          <a:p>
            <a:pPr algn="ctr" eaLnBrk="1" hangingPunct="1">
              <a:buFont typeface="Arial Unicode MS" pitchFamily="34" charset="-128"/>
              <a:buNone/>
            </a:pPr>
            <a:r>
              <a:rPr lang="en-US" altLang="en-US" sz="4000" dirty="0" smtClean="0">
                <a:latin typeface="Helvetica Neue"/>
                <a:cs typeface="Helvetica Neue"/>
              </a:rPr>
              <a:t>www.cerra.org</a:t>
            </a:r>
          </a:p>
          <a:p>
            <a:pPr algn="ctr" eaLnBrk="1" hangingPunct="1">
              <a:buFont typeface="Arial Unicode MS" pitchFamily="34" charset="-128"/>
              <a:buNone/>
            </a:pPr>
            <a:r>
              <a:rPr lang="en-US" altLang="en-US" sz="4000" dirty="0" smtClean="0">
                <a:latin typeface="Helvetica Neue"/>
                <a:cs typeface="Helvetica Neue"/>
              </a:rPr>
              <a:t>www.proteamsc.com</a:t>
            </a:r>
          </a:p>
          <a:p>
            <a:pPr algn="ctr" eaLnBrk="1" hangingPunct="1">
              <a:buFont typeface="Arial Unicode MS" pitchFamily="34" charset="-128"/>
              <a:buNone/>
            </a:pPr>
            <a:r>
              <a:rPr lang="en-US" altLang="en-US" sz="4000" dirty="0" smtClean="0">
                <a:latin typeface="Helvetica Neue"/>
                <a:cs typeface="Helvetica Neue"/>
              </a:rPr>
              <a:t>www.teachercadets.com</a:t>
            </a:r>
          </a:p>
          <a:p>
            <a:pPr algn="ctr" eaLnBrk="1" hangingPunct="1">
              <a:buFont typeface="Arial Unicode MS" pitchFamily="34" charset="-128"/>
              <a:buNone/>
            </a:pPr>
            <a:endParaRPr lang="en-US" altLang="en-US" sz="900" dirty="0" smtClean="0">
              <a:solidFill>
                <a:srgbClr val="053580"/>
              </a:solidFill>
              <a:latin typeface="Helvetica Neue"/>
              <a:cs typeface="Helvetica Neue"/>
            </a:endParaRPr>
          </a:p>
        </p:txBody>
      </p:sp>
      <p:pic>
        <p:nvPicPr>
          <p:cNvPr id="86021" name="Picture 2" descr="http://copp.utsa.edu/assets/uploads/centers_and_institutes/LOGOS/LOGO_SQUARE_TWI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900" y="4650039"/>
            <a:ext cx="622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4" descr="http://www.textually.org/tv/archives/2010/06/07/facebook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980" y="4669635"/>
            <a:ext cx="594860" cy="59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Box 7"/>
          <p:cNvSpPr txBox="1">
            <a:spLocks noChangeArrowheads="1"/>
          </p:cNvSpPr>
          <p:nvPr/>
        </p:nvSpPr>
        <p:spPr bwMode="auto">
          <a:xfrm>
            <a:off x="1600200" y="476989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Helvetica Neue"/>
                <a:cs typeface="Helvetica Neue"/>
              </a:rPr>
              <a:t>Follow @</a:t>
            </a:r>
            <a:r>
              <a:rPr lang="en-US" altLang="en-US" dirty="0" err="1">
                <a:solidFill>
                  <a:srgbClr val="000000"/>
                </a:solidFill>
                <a:latin typeface="Helvetica Neue"/>
                <a:cs typeface="Helvetica Neue"/>
              </a:rPr>
              <a:t>teachercadets</a:t>
            </a:r>
            <a:endParaRPr lang="en-US" altLang="en-US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86024" name="TextBox 8"/>
          <p:cNvSpPr txBox="1">
            <a:spLocks noChangeArrowheads="1"/>
          </p:cNvSpPr>
          <p:nvPr/>
        </p:nvSpPr>
        <p:spPr bwMode="auto">
          <a:xfrm>
            <a:off x="5029200" y="4496935"/>
            <a:ext cx="3581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endParaRPr lang="en-US" altLang="en-US" dirty="0"/>
          </a:p>
          <a:p>
            <a:r>
              <a:rPr lang="en-US" altLang="en-US" dirty="0">
                <a:solidFill>
                  <a:srgbClr val="000000"/>
                </a:solidFill>
                <a:latin typeface="Helvetica Neue"/>
                <a:cs typeface="Helvetica Neue"/>
              </a:rPr>
              <a:t>facebook.com/</a:t>
            </a:r>
            <a:r>
              <a:rPr lang="en-US" altLang="en-US" dirty="0" err="1">
                <a:solidFill>
                  <a:srgbClr val="000000"/>
                </a:solidFill>
                <a:latin typeface="Helvetica Neue"/>
                <a:cs typeface="Helvetica Neue"/>
              </a:rPr>
              <a:t>teachercadets</a:t>
            </a:r>
            <a:endParaRPr lang="en-US" altLang="en-US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5334000"/>
            <a:ext cx="4272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"/>
                <a:cs typeface="Helvetica Neue"/>
              </a:rPr>
              <a:t>pinterest.com/cerra1985</a:t>
            </a:r>
            <a:endParaRPr lang="en-US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12" name="Picture 11" descr="Pinteres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0"/>
            <a:ext cx="511175" cy="4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457200"/>
            <a:ext cx="85344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CENTER FOR EDUCATOR RECRUITMENT, RETENTION, &amp; ADVANCEMENT</a:t>
            </a:r>
            <a:endParaRPr lang="en-US" sz="3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212076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41" name="Picture 13" descr="http://www.slideteam.net/media/catalog/product/cache/1/image/9df78eab33525d08d6e5fb8d27136e95/b/u/business_powerpoint_templates_3d_missing_puzzle_piece_with_blue_question_mark_sales_ppt_slides_Slide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1466" t="30275" r="25251" b="13208"/>
          <a:stretch/>
        </p:blipFill>
        <p:spPr bwMode="auto">
          <a:xfrm>
            <a:off x="2565778" y="1589964"/>
            <a:ext cx="3957852" cy="38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Q&amp;A Session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789102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715000"/>
            <a:ext cx="8128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371600"/>
            <a:ext cx="807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CERRA’s Mission</a:t>
            </a:r>
            <a:endParaRPr lang="en-US" altLang="en-US" sz="2800" i="1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59080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latin typeface="Helvetica Neue"/>
                <a:cs typeface="Helvetica Neue"/>
              </a:rPr>
              <a:t>To provide </a:t>
            </a:r>
            <a:r>
              <a:rPr lang="en-US" altLang="en-US" sz="2800" u="sng" dirty="0">
                <a:latin typeface="Helvetica Neue"/>
                <a:cs typeface="Helvetica Neue"/>
              </a:rPr>
              <a:t>collaborative </a:t>
            </a:r>
            <a:r>
              <a:rPr lang="en-US" altLang="en-US" sz="2800" dirty="0">
                <a:latin typeface="Helvetica Neue"/>
                <a:cs typeface="Helvetica Neue"/>
              </a:rPr>
              <a:t>leadership in the recruitment, retention, and advancement of outstanding educators for all children in </a:t>
            </a:r>
            <a:r>
              <a:rPr lang="en-US" altLang="en-US" sz="2800" dirty="0" smtClean="0">
                <a:latin typeface="Helvetica Neue"/>
                <a:cs typeface="Helvetica Neue"/>
              </a:rPr>
              <a:t>South </a:t>
            </a:r>
            <a:r>
              <a:rPr lang="en-US" altLang="en-US" sz="2800" dirty="0">
                <a:latin typeface="Helvetica Neue"/>
                <a:cs typeface="Helvetica Neue"/>
              </a:rPr>
              <a:t>Carolina</a:t>
            </a: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69662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4684713" y="23256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657" r="2963" b="8175"/>
          <a:stretch/>
        </p:blipFill>
        <p:spPr bwMode="auto">
          <a:xfrm>
            <a:off x="304800" y="762000"/>
            <a:ext cx="8587588" cy="561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6400800"/>
            <a:ext cx="424543" cy="424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8143"/>
            <a:ext cx="8077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Continuum of Programs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27198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472"/>
          <a:stretch/>
        </p:blipFill>
        <p:spPr bwMode="auto">
          <a:xfrm>
            <a:off x="153380" y="1219200"/>
            <a:ext cx="8990620" cy="44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475543"/>
            <a:ext cx="8396853" cy="2114425"/>
          </a:xfrm>
          <a:prstGeom prst="rect">
            <a:avLst/>
          </a:prstGeom>
          <a:solidFill>
            <a:srgbClr val="D1D1D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 typeface="Times" charset="0"/>
              <a:buNone/>
            </a:pPr>
            <a:r>
              <a:rPr lang="en-US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</a:rPr>
              <a:t>HELP WANTED</a:t>
            </a:r>
          </a:p>
          <a:p>
            <a:pPr algn="ctr">
              <a:lnSpc>
                <a:spcPct val="90000"/>
              </a:lnSpc>
              <a:buFont typeface="Times" charset="0"/>
              <a:buNone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</a:rPr>
              <a:t>Applicants must have a college degree, caring personality, pleasant disposition, and strong written, oral and interpersonal communications skills.  Those who apply should have strong listening skills, be adept at technology integration, have a high tolerance for frustration (while maintaining a nurturing spirit), and have a history of and willingness to continue professional growth. Most of all, applicants must be willing to change, consistently.</a:t>
            </a:r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</a:endParaRPr>
          </a:p>
        </p:txBody>
      </p:sp>
      <p:pic>
        <p:nvPicPr>
          <p:cNvPr id="6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457200"/>
            <a:ext cx="8077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Homegrown Recruitment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68606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015-16 Regional M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930" y="1417638"/>
            <a:ext cx="6953534" cy="45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855788"/>
            <a:ext cx="8001000" cy="50292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dirty="0" smtClean="0"/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  <a:p>
            <a:pPr marL="0" indent="0">
              <a:buFont typeface="Arial Unicode MS" pitchFamily="34" charset="-128"/>
              <a:buNone/>
            </a:pPr>
            <a:endParaRPr lang="en-US" altLang="en-US" sz="1400" b="1" dirty="0" smtClean="0">
              <a:solidFill>
                <a:srgbClr val="3863AA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702" y="5241880"/>
            <a:ext cx="2709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53580"/>
                </a:solidFill>
                <a:latin typeface="Helvetica Neue Light"/>
              </a:rPr>
              <a:t>The State Public Charter School District and Palmetto Unified School District serve students in schools across the state of South Carolina.</a:t>
            </a:r>
            <a:endParaRPr lang="en-US" sz="800" dirty="0">
              <a:solidFill>
                <a:srgbClr val="053580"/>
              </a:solidFill>
              <a:latin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3930" y="1196117"/>
            <a:ext cx="1207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Region 1</a:t>
            </a:r>
          </a:p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Upstate</a:t>
            </a:r>
            <a:endParaRPr lang="en-US" dirty="0">
              <a:solidFill>
                <a:srgbClr val="053580"/>
              </a:solidFill>
              <a:latin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3111" y="1532930"/>
            <a:ext cx="1207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Region 3</a:t>
            </a:r>
          </a:p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Midlands</a:t>
            </a:r>
            <a:endParaRPr lang="en-US" dirty="0">
              <a:solidFill>
                <a:srgbClr val="053580"/>
              </a:solidFill>
              <a:latin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3924" y="2179261"/>
            <a:ext cx="1207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Region 4</a:t>
            </a:r>
          </a:p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Pee Dee</a:t>
            </a:r>
            <a:endParaRPr lang="en-US" dirty="0">
              <a:solidFill>
                <a:srgbClr val="053580"/>
              </a:solidFill>
              <a:latin typeface="Helvetica Neue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314" y="3927944"/>
            <a:ext cx="18583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Region 2</a:t>
            </a:r>
          </a:p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Savannah River</a:t>
            </a:r>
            <a:endParaRPr lang="en-US" dirty="0">
              <a:solidFill>
                <a:srgbClr val="053580"/>
              </a:solidFill>
              <a:latin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3267" y="5266565"/>
            <a:ext cx="14716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53580"/>
                </a:solidFill>
                <a:latin typeface="Helvetica Neue Medium"/>
              </a:rPr>
              <a:t>Region 5</a:t>
            </a:r>
          </a:p>
          <a:p>
            <a:pPr algn="ctr"/>
            <a:r>
              <a:rPr lang="en-US" dirty="0" err="1" smtClean="0">
                <a:solidFill>
                  <a:srgbClr val="053580"/>
                </a:solidFill>
                <a:latin typeface="Helvetica Neue Medium"/>
              </a:rPr>
              <a:t>Lowcountry</a:t>
            </a:r>
            <a:endParaRPr lang="en-US" dirty="0">
              <a:solidFill>
                <a:srgbClr val="053580"/>
              </a:solidFill>
              <a:latin typeface="Helvetica Neue Medium"/>
            </a:endParaRPr>
          </a:p>
        </p:txBody>
      </p:sp>
      <p:pic>
        <p:nvPicPr>
          <p:cNvPr id="16" name="Soun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3400" y="457200"/>
            <a:ext cx="8077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CERRA’s Pre-Collegiate Regions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71510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2133600"/>
            <a:ext cx="6248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Marcella Wine-Snyder </a:t>
            </a:r>
            <a:r>
              <a:rPr lang="en-US" sz="28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Director of Pre-Collegiate Programs</a:t>
            </a:r>
            <a:endParaRPr lang="en-US" dirty="0">
              <a:solidFill>
                <a:srgbClr val="05358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49154" name="Picture 2" descr="http://cerra.org/media/images/2015/8/15marcell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1610140" cy="2012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cerra.org/media/images/2015/8/15carr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1600200" cy="2024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0" y="4572000"/>
            <a:ext cx="6172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</a:t>
            </a: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arrie </a:t>
            </a:r>
            <a:r>
              <a:rPr lang="en-US" sz="400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Hamiter</a:t>
            </a:r>
            <a:endParaRPr lang="en-US" sz="4000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Program’s Specialist</a:t>
            </a:r>
            <a:endParaRPr lang="en-US" sz="2800" dirty="0">
              <a:solidFill>
                <a:srgbClr val="063583"/>
              </a:solidFill>
              <a:latin typeface="Helvetica Neue"/>
              <a:cs typeface="Helvetica Neue"/>
            </a:endParaRPr>
          </a:p>
        </p:txBody>
      </p:sp>
      <p:pic>
        <p:nvPicPr>
          <p:cNvPr id="11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CERRA’s Pre-Collegiate Programs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999967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1" descr="Rona Region 1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3075" b="32651"/>
          <a:stretch/>
        </p:blipFill>
        <p:spPr bwMode="auto">
          <a:xfrm>
            <a:off x="533400" y="1047868"/>
            <a:ext cx="4737136" cy="512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6884" y="5284906"/>
            <a:ext cx="5614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Rona Neely </a:t>
            </a:r>
            <a:b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</a:b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Region One: Upstate</a:t>
            </a:r>
            <a:endParaRPr lang="en-US" sz="4000" dirty="0" smtClean="0">
              <a:solidFill>
                <a:srgbClr val="053580"/>
              </a:solidFill>
              <a:latin typeface="Helvetica Neue"/>
              <a:cs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0"/>
            <a:ext cx="2027260" cy="2683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 Facilitator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28964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Kdpack\Desktop\Region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381" y="1323998"/>
            <a:ext cx="4900167" cy="401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cerra.org/media/images/2016/3/2016_Karen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171744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457200"/>
            <a:ext cx="8534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Pre-Collegiate Program Facilitator</a:t>
            </a:r>
            <a:endParaRPr lang="en-US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53580"/>
              </a:solidFill>
              <a:latin typeface="Helvetica Neue"/>
              <a:ea typeface="MS PGothic" pitchFamily="34" charset="-128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6884" y="5284906"/>
            <a:ext cx="7138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Karen Pack</a:t>
            </a:r>
            <a:b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</a:br>
            <a:r>
              <a:rPr lang="en-US" sz="4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53580"/>
                </a:solidFill>
                <a:latin typeface="Helvetica Neue"/>
                <a:ea typeface="MS PGothic" pitchFamily="34" charset="-128"/>
                <a:cs typeface="Helvetica Neue"/>
              </a:rPr>
              <a:t>Region Two: Savannah River</a:t>
            </a:r>
            <a:endParaRPr lang="en-US" sz="4000" dirty="0" smtClean="0">
              <a:solidFill>
                <a:srgbClr val="05358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99344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</TotalTime>
  <Words>537</Words>
  <Application>Microsoft Macintosh PowerPoint</Application>
  <PresentationFormat>On-screen Show (4:3)</PresentationFormat>
  <Paragraphs>128</Paragraphs>
  <Slides>23</Slides>
  <Notes>23</Notes>
  <HiddenSlides>0</HiddenSlides>
  <MMClips>22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Custom Design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Statewide View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K Pack</dc:creator>
  <cp:lastModifiedBy>Mychal Frost</cp:lastModifiedBy>
  <cp:revision>75</cp:revision>
  <dcterms:created xsi:type="dcterms:W3CDTF">2016-06-01T21:10:37Z</dcterms:created>
  <dcterms:modified xsi:type="dcterms:W3CDTF">2016-06-01T21:25:05Z</dcterms:modified>
</cp:coreProperties>
</file>